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6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2021-09-26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2021-09-26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2021-09-26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2021-09-26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2021-09-26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2021-09-26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2021-09-26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2021-09-26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2021-09-26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2021-09-26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2021-09-26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2021-09-26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microsoft.com/office/2007/relationships/hdphoto" Target="../media/hdphoto2.wdp"/><Relationship Id="rId5" Type="http://schemas.openxmlformats.org/officeDocument/2006/relationships/tags" Target="../tags/tag6.xml"/><Relationship Id="rId10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xmlns="" id="{E30420B1-D9CC-4F5D-A6C0-0030A2ED3084}"/>
              </a:ext>
            </a:extLst>
          </p:cNvPr>
          <p:cNvSpPr txBox="1"/>
          <p:nvPr/>
        </p:nvSpPr>
        <p:spPr>
          <a:xfrm>
            <a:off x="2555602" y="1580125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 PHÉP CỘNG, PHÉP TRỪ TRONG 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VI 20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2E57AAD-1B2B-4F18-9B2F-EFD549DBCE5C}"/>
              </a:ext>
            </a:extLst>
          </p:cNvPr>
          <p:cNvSpPr txBox="1"/>
          <p:nvPr/>
        </p:nvSpPr>
        <p:spPr>
          <a:xfrm>
            <a:off x="733555" y="3241861"/>
            <a:ext cx="11458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7: PHÉP CỘNG (QUA 10) TRONG </a:t>
            </a:r>
            <a:r>
              <a:rPr lang="en-US" sz="40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 VI 20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xmlns="" id="{DA323AA2-41E7-451E-8116-A8593052E5C0}"/>
              </a:ext>
            </a:extLst>
          </p:cNvPr>
          <p:cNvSpPr txBox="1"/>
          <p:nvPr/>
        </p:nvSpPr>
        <p:spPr>
          <a:xfrm>
            <a:off x="4252673" y="4437821"/>
            <a:ext cx="3932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5</a:t>
            </a:r>
            <a:r>
              <a:rPr lang="en-US" altLang="zh-CN" sz="540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: Luyện tập</a:t>
            </a:r>
            <a:endParaRPr lang="en-US" altLang="zh-CN" sz="5400" smtClean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089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087" y="2318268"/>
            <a:ext cx="7162800" cy="1295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Củng cố các phép tính cộng (qua 10) của các bảng 6,7,8,9 cộng với một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số.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44775" y="3851486"/>
            <a:ext cx="10972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Vận dụng vào bài tập và giải toán thực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tế.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2216747" y="802542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Mục</a:t>
            </a:r>
            <a:r>
              <a:rPr lang="en-US" sz="4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tiêu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2401473"/>
            <a:ext cx="911736" cy="695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3851486"/>
            <a:ext cx="911736" cy="69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6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460440"/>
              </p:ext>
            </p:extLst>
          </p:nvPr>
        </p:nvGraphicFramePr>
        <p:xfrm>
          <a:off x="304801" y="2925654"/>
          <a:ext cx="11628579" cy="22208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3825">
                  <a:extLst>
                    <a:ext uri="{9D8B030D-6E8A-4147-A177-3AD203B41FA5}">
                      <a16:colId xmlns:a16="http://schemas.microsoft.com/office/drawing/2014/main" xmlns="" val="445180498"/>
                    </a:ext>
                  </a:extLst>
                </a:gridCol>
                <a:gridCol w="1640209">
                  <a:extLst>
                    <a:ext uri="{9D8B030D-6E8A-4147-A177-3AD203B41FA5}">
                      <a16:colId xmlns:a16="http://schemas.microsoft.com/office/drawing/2014/main" xmlns="" val="635703943"/>
                    </a:ext>
                  </a:extLst>
                </a:gridCol>
                <a:gridCol w="1652184">
                  <a:extLst>
                    <a:ext uri="{9D8B030D-6E8A-4147-A177-3AD203B41FA5}">
                      <a16:colId xmlns:a16="http://schemas.microsoft.com/office/drawing/2014/main" xmlns="" val="3250306580"/>
                    </a:ext>
                  </a:extLst>
                </a:gridCol>
                <a:gridCol w="1592321">
                  <a:extLst>
                    <a:ext uri="{9D8B030D-6E8A-4147-A177-3AD203B41FA5}">
                      <a16:colId xmlns:a16="http://schemas.microsoft.com/office/drawing/2014/main" xmlns="" val="122851537"/>
                    </a:ext>
                  </a:extLst>
                </a:gridCol>
                <a:gridCol w="1436680">
                  <a:extLst>
                    <a:ext uri="{9D8B030D-6E8A-4147-A177-3AD203B41FA5}">
                      <a16:colId xmlns:a16="http://schemas.microsoft.com/office/drawing/2014/main" xmlns="" val="2168795036"/>
                    </a:ext>
                  </a:extLst>
                </a:gridCol>
                <a:gridCol w="14366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366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40274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hạng 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7597055"/>
                  </a:ext>
                </a:extLst>
              </a:tr>
              <a:tr h="7402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6854903"/>
                  </a:ext>
                </a:extLst>
              </a:tr>
              <a:tr h="7402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3179290"/>
                  </a:ext>
                </a:extLst>
              </a:tr>
            </a:tbl>
          </a:graphicData>
        </a:graphic>
      </p:graphicFrame>
      <p:sp>
        <p:nvSpPr>
          <p:cNvPr id="5" name="Rectangle: Rounded Corners 95">
            <a:extLst>
              <a:ext uri="{FF2B5EF4-FFF2-40B4-BE49-F238E27FC236}">
                <a16:creationId xmlns:a16="http://schemas.microsoft.com/office/drawing/2014/main" xmlns="" id="{6F995EFD-434C-49B0-B0A0-5B11C4113151}"/>
              </a:ext>
            </a:extLst>
          </p:cNvPr>
          <p:cNvSpPr/>
          <p:nvPr/>
        </p:nvSpPr>
        <p:spPr>
          <a:xfrm>
            <a:off x="4876800" y="4463509"/>
            <a:ext cx="73152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: Rounded Corners 95">
            <a:extLst>
              <a:ext uri="{FF2B5EF4-FFF2-40B4-BE49-F238E27FC236}">
                <a16:creationId xmlns:a16="http://schemas.microsoft.com/office/drawing/2014/main" xmlns="" id="{6F995EFD-434C-49B0-B0A0-5B11C4113151}"/>
              </a:ext>
            </a:extLst>
          </p:cNvPr>
          <p:cNvSpPr/>
          <p:nvPr/>
        </p:nvSpPr>
        <p:spPr>
          <a:xfrm>
            <a:off x="8006080" y="4449654"/>
            <a:ext cx="73152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ectangle: Rounded Corners 95">
            <a:extLst>
              <a:ext uri="{FF2B5EF4-FFF2-40B4-BE49-F238E27FC236}">
                <a16:creationId xmlns:a16="http://schemas.microsoft.com/office/drawing/2014/main" xmlns="" id="{6F995EFD-434C-49B0-B0A0-5B11C4113151}"/>
              </a:ext>
            </a:extLst>
          </p:cNvPr>
          <p:cNvSpPr/>
          <p:nvPr/>
        </p:nvSpPr>
        <p:spPr>
          <a:xfrm>
            <a:off x="10952480" y="4463509"/>
            <a:ext cx="73152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: Rounded Corners 95">
            <a:extLst>
              <a:ext uri="{FF2B5EF4-FFF2-40B4-BE49-F238E27FC236}">
                <a16:creationId xmlns:a16="http://schemas.microsoft.com/office/drawing/2014/main" xmlns="" id="{6F995EFD-434C-49B0-B0A0-5B11C4113151}"/>
              </a:ext>
            </a:extLst>
          </p:cNvPr>
          <p:cNvSpPr/>
          <p:nvPr/>
        </p:nvSpPr>
        <p:spPr>
          <a:xfrm>
            <a:off x="9448800" y="4449654"/>
            <a:ext cx="73152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95">
            <a:extLst>
              <a:ext uri="{FF2B5EF4-FFF2-40B4-BE49-F238E27FC236}">
                <a16:creationId xmlns:a16="http://schemas.microsoft.com/office/drawing/2014/main" xmlns="" id="{6F995EFD-434C-49B0-B0A0-5B11C4113151}"/>
              </a:ext>
            </a:extLst>
          </p:cNvPr>
          <p:cNvSpPr/>
          <p:nvPr/>
        </p:nvSpPr>
        <p:spPr>
          <a:xfrm>
            <a:off x="6502400" y="4463509"/>
            <a:ext cx="73152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0A0B33C-F032-4F01-9885-9B6184EEFFC1}"/>
              </a:ext>
            </a:extLst>
          </p:cNvPr>
          <p:cNvSpPr txBox="1"/>
          <p:nvPr/>
        </p:nvSpPr>
        <p:spPr>
          <a:xfrm>
            <a:off x="4755547" y="4449654"/>
            <a:ext cx="97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0A0B33C-F032-4F01-9885-9B6184EEFFC1}"/>
              </a:ext>
            </a:extLst>
          </p:cNvPr>
          <p:cNvSpPr txBox="1"/>
          <p:nvPr/>
        </p:nvSpPr>
        <p:spPr>
          <a:xfrm>
            <a:off x="6381147" y="4449654"/>
            <a:ext cx="97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A0B33C-F032-4F01-9885-9B6184EEFFC1}"/>
              </a:ext>
            </a:extLst>
          </p:cNvPr>
          <p:cNvSpPr txBox="1"/>
          <p:nvPr/>
        </p:nvSpPr>
        <p:spPr>
          <a:xfrm>
            <a:off x="7884827" y="4463509"/>
            <a:ext cx="97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0A0B33C-F032-4F01-9885-9B6184EEFFC1}"/>
              </a:ext>
            </a:extLst>
          </p:cNvPr>
          <p:cNvSpPr txBox="1"/>
          <p:nvPr/>
        </p:nvSpPr>
        <p:spPr>
          <a:xfrm>
            <a:off x="9327547" y="4474895"/>
            <a:ext cx="97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0A0B33C-F032-4F01-9885-9B6184EEFFC1}"/>
              </a:ext>
            </a:extLst>
          </p:cNvPr>
          <p:cNvSpPr txBox="1"/>
          <p:nvPr/>
        </p:nvSpPr>
        <p:spPr>
          <a:xfrm>
            <a:off x="10831227" y="4501271"/>
            <a:ext cx="97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07" y="422990"/>
            <a:ext cx="2878667" cy="966529"/>
          </a:xfrm>
          <a:prstGeom prst="rect">
            <a:avLst/>
          </a:prstGeom>
        </p:spPr>
      </p:pic>
      <p:sp>
        <p:nvSpPr>
          <p:cNvPr id="18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12781" y="1712864"/>
            <a:ext cx="819672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815072" y="1723199"/>
            <a:ext cx="1386213" cy="64179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59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1" grpId="0"/>
      <p:bldP spid="12" grpId="0"/>
      <p:bldP spid="13" grpId="0"/>
      <p:bldP spid="14" grpId="0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422" b="76172" l="40996" r="81186">
                        <a14:foregroundMark x1="47072" y1="32031" x2="47072" y2="32031"/>
                        <a14:foregroundMark x1="48829" y1="32161" x2="48829" y2="32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17" t="15079" r="18518" b="25199"/>
          <a:stretch/>
        </p:blipFill>
        <p:spPr bwMode="auto">
          <a:xfrm>
            <a:off x="1486387" y="1743920"/>
            <a:ext cx="8661347" cy="486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0800" y="607775"/>
            <a:ext cx="1107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 Sao hái những cây nấm ghi phép tính có kết quả </a:t>
            </a:r>
            <a:endParaRPr lang="en-US" sz="320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 </a:t>
            </a:r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12. Hỏi bạn Sao </a:t>
            </a:r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hái </a:t>
            </a:r>
            <a:r>
              <a:rPr lang="vi-VN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bao nhiêu cây </a:t>
            </a:r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nấm?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6256" y="621680"/>
            <a:ext cx="819672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075321" y="4277319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693613" y="3603553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246178" y="5656763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055624" y="5577672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783681" y="5424931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346822" y="4398010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693612" y="4792214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524000" y="1146384"/>
            <a:ext cx="27296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84243" y="1146384"/>
            <a:ext cx="28406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838180" y="1616305"/>
            <a:ext cx="4561629" cy="243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524000" y="1590547"/>
            <a:ext cx="13648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147810" y="1590547"/>
            <a:ext cx="5615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983346" y="1640692"/>
            <a:ext cx="7502399" cy="2356434"/>
          </a:xfrm>
          <a:custGeom>
            <a:avLst/>
            <a:gdLst>
              <a:gd name="connsiteX0" fmla="*/ 0 w 8371884"/>
              <a:gd name="connsiteY0" fmla="*/ 1038114 h 2361794"/>
              <a:gd name="connsiteX1" fmla="*/ 1777285 w 8371884"/>
              <a:gd name="connsiteY1" fmla="*/ 33562 h 2361794"/>
              <a:gd name="connsiteX2" fmla="*/ 7714446 w 8371884"/>
              <a:gd name="connsiteY2" fmla="*/ 2132818 h 2361794"/>
              <a:gd name="connsiteX3" fmla="*/ 7959144 w 8371884"/>
              <a:gd name="connsiteY3" fmla="*/ 2210091 h 236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71884" h="2361794">
                <a:moveTo>
                  <a:pt x="0" y="1038114"/>
                </a:moveTo>
                <a:cubicBezTo>
                  <a:pt x="245772" y="444612"/>
                  <a:pt x="491544" y="-148889"/>
                  <a:pt x="1777285" y="33562"/>
                </a:cubicBezTo>
                <a:cubicBezTo>
                  <a:pt x="3063026" y="216013"/>
                  <a:pt x="6684136" y="1770063"/>
                  <a:pt x="7714446" y="2132818"/>
                </a:cubicBezTo>
                <a:cubicBezTo>
                  <a:pt x="8744756" y="2495573"/>
                  <a:pt x="8351950" y="2352832"/>
                  <a:pt x="7959144" y="2210091"/>
                </a:cubicBezTo>
              </a:path>
            </a:pathLst>
          </a:cu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1983346" y="2599981"/>
            <a:ext cx="905464" cy="231226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1813856" y="2610998"/>
            <a:ext cx="4135252" cy="3626702"/>
          </a:xfrm>
          <a:custGeom>
            <a:avLst/>
            <a:gdLst>
              <a:gd name="connsiteX0" fmla="*/ 202231 w 4135252"/>
              <a:gd name="connsiteY0" fmla="*/ 0 h 3626702"/>
              <a:gd name="connsiteX1" fmla="*/ 444602 w 4135252"/>
              <a:gd name="connsiteY1" fmla="*/ 3437262 h 3626702"/>
              <a:gd name="connsiteX2" fmla="*/ 4135252 w 4135252"/>
              <a:gd name="connsiteY2" fmla="*/ 3205908 h 3626702"/>
              <a:gd name="connsiteX3" fmla="*/ 4135252 w 4135252"/>
              <a:gd name="connsiteY3" fmla="*/ 3205908 h 3626702"/>
              <a:gd name="connsiteX4" fmla="*/ 4124236 w 4135252"/>
              <a:gd name="connsiteY4" fmla="*/ 3172857 h 362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5252" h="3626702">
                <a:moveTo>
                  <a:pt x="202231" y="0"/>
                </a:moveTo>
                <a:cubicBezTo>
                  <a:pt x="-4336" y="1451472"/>
                  <a:pt x="-210902" y="2902944"/>
                  <a:pt x="444602" y="3437262"/>
                </a:cubicBezTo>
                <a:cubicBezTo>
                  <a:pt x="1100106" y="3971580"/>
                  <a:pt x="4135252" y="3205908"/>
                  <a:pt x="4135252" y="3205908"/>
                </a:cubicBezTo>
                <a:lnTo>
                  <a:pt x="4135252" y="3205908"/>
                </a:lnTo>
                <a:lnTo>
                  <a:pt x="4124236" y="3172857"/>
                </a:lnTo>
              </a:path>
            </a:pathLst>
          </a:cu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8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1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104" b="81901" l="11054" r="54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09" t="19444" r="46988" b="18371"/>
          <a:stretch/>
        </p:blipFill>
        <p:spPr bwMode="auto">
          <a:xfrm>
            <a:off x="677387" y="1953700"/>
            <a:ext cx="6502399" cy="422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0800" y="832490"/>
            <a:ext cx="1107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Tính kết quả của các phép tính ghi ở </a:t>
            </a:r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bậc thang?</a:t>
            </a:r>
          </a:p>
          <a:p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Những phép tính nào có kết quả bằng nhau?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18288" y="859646"/>
            <a:ext cx="819672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172405"/>
              </p:ext>
            </p:extLst>
          </p:nvPr>
        </p:nvGraphicFramePr>
        <p:xfrm>
          <a:off x="8128000" y="2541108"/>
          <a:ext cx="15240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 + 5</a:t>
                      </a:r>
                      <a:endParaRPr lang="en-US" sz="3200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 + 4</a:t>
                      </a:r>
                      <a:endParaRPr lang="en-US" sz="32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 + 6 </a:t>
                      </a:r>
                      <a:endParaRPr lang="en-US" sz="32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 + 7</a:t>
                      </a:r>
                      <a:endParaRPr lang="en-US" sz="32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 + 7</a:t>
                      </a:r>
                      <a:endParaRPr lang="en-US" sz="32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406130"/>
              </p:ext>
            </p:extLst>
          </p:nvPr>
        </p:nvGraphicFramePr>
        <p:xfrm>
          <a:off x="9652000" y="2541108"/>
          <a:ext cx="152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= 14</a:t>
                      </a:r>
                      <a:endParaRPr lang="en-US" sz="3200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787204"/>
              </p:ext>
            </p:extLst>
          </p:nvPr>
        </p:nvGraphicFramePr>
        <p:xfrm>
          <a:off x="9652000" y="3104988"/>
          <a:ext cx="152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= 11</a:t>
                      </a:r>
                      <a:endParaRPr lang="en-US" sz="3200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208583"/>
              </p:ext>
            </p:extLst>
          </p:nvPr>
        </p:nvGraphicFramePr>
        <p:xfrm>
          <a:off x="9652000" y="3684108"/>
          <a:ext cx="1524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= 14</a:t>
                      </a:r>
                      <a:endParaRPr lang="en-US" sz="3200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799091"/>
              </p:ext>
            </p:extLst>
          </p:nvPr>
        </p:nvGraphicFramePr>
        <p:xfrm>
          <a:off x="9652000" y="4293708"/>
          <a:ext cx="1524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= 13</a:t>
                      </a:r>
                      <a:endParaRPr lang="en-US" sz="3200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074094"/>
              </p:ext>
            </p:extLst>
          </p:nvPr>
        </p:nvGraphicFramePr>
        <p:xfrm>
          <a:off x="9652000" y="4857588"/>
          <a:ext cx="152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= 16</a:t>
                      </a:r>
                      <a:endParaRPr lang="en-US" sz="3200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0" name="Oval 19"/>
          <p:cNvSpPr/>
          <p:nvPr/>
        </p:nvSpPr>
        <p:spPr>
          <a:xfrm>
            <a:off x="4775200" y="4939753"/>
            <a:ext cx="1219200" cy="329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72000" y="4369909"/>
            <a:ext cx="1219200" cy="329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3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t="41865" r="24479" b="40277"/>
          <a:stretch/>
        </p:blipFill>
        <p:spPr bwMode="auto">
          <a:xfrm>
            <a:off x="506458" y="2342433"/>
            <a:ext cx="10877581" cy="154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95">
            <a:extLst>
              <a:ext uri="{FF2B5EF4-FFF2-40B4-BE49-F238E27FC236}">
                <a16:creationId xmlns:a16="http://schemas.microsoft.com/office/drawing/2014/main" xmlns="" id="{6F995EFD-434C-49B0-B0A0-5B11C4113151}"/>
              </a:ext>
            </a:extLst>
          </p:cNvPr>
          <p:cNvSpPr/>
          <p:nvPr/>
        </p:nvSpPr>
        <p:spPr>
          <a:xfrm>
            <a:off x="5059680" y="3639082"/>
            <a:ext cx="731520" cy="4757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95">
            <a:extLst>
              <a:ext uri="{FF2B5EF4-FFF2-40B4-BE49-F238E27FC236}">
                <a16:creationId xmlns:a16="http://schemas.microsoft.com/office/drawing/2014/main" xmlns="" id="{6F995EFD-434C-49B0-B0A0-5B11C4113151}"/>
              </a:ext>
            </a:extLst>
          </p:cNvPr>
          <p:cNvSpPr/>
          <p:nvPr/>
        </p:nvSpPr>
        <p:spPr>
          <a:xfrm>
            <a:off x="2235200" y="3649589"/>
            <a:ext cx="731520" cy="4757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95">
            <a:extLst>
              <a:ext uri="{FF2B5EF4-FFF2-40B4-BE49-F238E27FC236}">
                <a16:creationId xmlns:a16="http://schemas.microsoft.com/office/drawing/2014/main" xmlns="" id="{6F995EFD-434C-49B0-B0A0-5B11C4113151}"/>
              </a:ext>
            </a:extLst>
          </p:cNvPr>
          <p:cNvSpPr/>
          <p:nvPr/>
        </p:nvSpPr>
        <p:spPr>
          <a:xfrm>
            <a:off x="10647680" y="3581400"/>
            <a:ext cx="731520" cy="4757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95">
            <a:extLst>
              <a:ext uri="{FF2B5EF4-FFF2-40B4-BE49-F238E27FC236}">
                <a16:creationId xmlns:a16="http://schemas.microsoft.com/office/drawing/2014/main" xmlns="" id="{6F995EFD-434C-49B0-B0A0-5B11C4113151}"/>
              </a:ext>
            </a:extLst>
          </p:cNvPr>
          <p:cNvSpPr/>
          <p:nvPr/>
        </p:nvSpPr>
        <p:spPr>
          <a:xfrm>
            <a:off x="7904480" y="3581400"/>
            <a:ext cx="731520" cy="4757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162765" y="3365690"/>
            <a:ext cx="812800" cy="4822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2860" y="3365690"/>
            <a:ext cx="812800" cy="4822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12344" y="988873"/>
            <a:ext cx="1107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 con xúc xắc </a:t>
            </a:r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 d</a:t>
            </a:r>
            <a:r>
              <a:rPr lang="vi-VN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ưới</a:t>
            </a:r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đâ</a:t>
            </a:r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 có tổng số chấm ở </a:t>
            </a:r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</a:p>
          <a:p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mặt trên </a:t>
            </a:r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 11?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97800" y="988873"/>
            <a:ext cx="819672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92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7" grpId="0" animBg="1"/>
      <p:bldP spid="18" grpId="0" animBg="1"/>
      <p:bldP spid="1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xmlns="" id="{550E3616-A9AF-4230-BB9C-2D5F4B7F28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37798" y="158021"/>
            <a:ext cx="609600" cy="609600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xmlns="" id="{F895CC76-54F3-4CA7-AA9E-C30B19307AFD}"/>
              </a:ext>
            </a:extLst>
          </p:cNvPr>
          <p:cNvSpPr txBox="1"/>
          <p:nvPr/>
        </p:nvSpPr>
        <p:spPr>
          <a:xfrm>
            <a:off x="2527127" y="2505670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468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</TotalTime>
  <Words>211</Words>
  <Application>Microsoft Office PowerPoint</Application>
  <PresentationFormat>Widescreen</PresentationFormat>
  <Paragraphs>66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微软雅黑</vt:lpstr>
      <vt:lpstr>Arial</vt:lpstr>
      <vt:lpstr>Calibri</vt:lpstr>
      <vt:lpstr>Calibri Light</vt:lpstr>
      <vt:lpstr>iCiel Cadena</vt:lpstr>
      <vt:lpstr>iCiel Crocante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</cp:lastModifiedBy>
  <cp:revision>76</cp:revision>
  <dcterms:created xsi:type="dcterms:W3CDTF">2021-05-23T15:28:19Z</dcterms:created>
  <dcterms:modified xsi:type="dcterms:W3CDTF">2021-09-26T04:07:02Z</dcterms:modified>
</cp:coreProperties>
</file>