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15" r:id="rId2"/>
    <p:sldId id="316" r:id="rId3"/>
    <p:sldId id="317" r:id="rId4"/>
    <p:sldId id="318" r:id="rId5"/>
    <p:sldId id="319" r:id="rId6"/>
    <p:sldId id="320" r:id="rId7"/>
    <p:sldId id="321" r:id="rId8"/>
    <p:sldId id="322" r:id="rId9"/>
    <p:sldId id="323" r:id="rId10"/>
    <p:sldId id="324" r:id="rId11"/>
    <p:sldId id="325" r:id="rId12"/>
    <p:sldId id="326" r:id="rId13"/>
    <p:sldId id="327" r:id="rId14"/>
    <p:sldId id="328" r:id="rId15"/>
    <p:sldId id="329" r:id="rId16"/>
    <p:sldId id="330" r:id="rId17"/>
    <p:sldId id="331" r:id="rId18"/>
    <p:sldId id="332" r:id="rId19"/>
    <p:sldId id="333" r:id="rId20"/>
    <p:sldId id="334" r:id="rId21"/>
    <p:sldId id="335" r:id="rId22"/>
    <p:sldId id="336" r:id="rId23"/>
    <p:sldId id="337" r:id="rId2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75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2" d="100"/>
        <a:sy n="15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24614B-8B86-4A4B-A46B-F8E092F0057C}" type="datetimeFigureOut">
              <a:rPr lang="en-US" smtClean="0"/>
              <a:t>26/10/2021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0FE8DC-78A4-4246-94C8-1C97203B8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634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EC8E-39DA-47CC-A989-9C1005F94961}" type="datetimeFigureOut">
              <a:rPr lang="en-US" smtClean="0"/>
              <a:t>26/10/2021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2F266-ADEC-45A3-8BC0-D19749701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91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EC8E-39DA-47CC-A989-9C1005F94961}" type="datetimeFigureOut">
              <a:rPr lang="en-US" smtClean="0"/>
              <a:t>26/10/2021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2F266-ADEC-45A3-8BC0-D19749701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30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EC8E-39DA-47CC-A989-9C1005F94961}" type="datetimeFigureOut">
              <a:rPr lang="en-US" smtClean="0"/>
              <a:t>26/10/2021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2F266-ADEC-45A3-8BC0-D19749701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4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EC8E-39DA-47CC-A989-9C1005F94961}" type="datetimeFigureOut">
              <a:rPr lang="en-US" smtClean="0"/>
              <a:t>26/10/2021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2F266-ADEC-45A3-8BC0-D19749701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43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EC8E-39DA-47CC-A989-9C1005F94961}" type="datetimeFigureOut">
              <a:rPr lang="en-US" smtClean="0"/>
              <a:t>26/10/2021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2F266-ADEC-45A3-8BC0-D19749701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011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EC8E-39DA-47CC-A989-9C1005F94961}" type="datetimeFigureOut">
              <a:rPr lang="en-US" smtClean="0"/>
              <a:t>26/10/2021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2F266-ADEC-45A3-8BC0-D19749701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920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EC8E-39DA-47CC-A989-9C1005F94961}" type="datetimeFigureOut">
              <a:rPr lang="en-US" smtClean="0"/>
              <a:t>26/10/2021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2F266-ADEC-45A3-8BC0-D19749701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295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EC8E-39DA-47CC-A989-9C1005F94961}" type="datetimeFigureOut">
              <a:rPr lang="en-US" smtClean="0"/>
              <a:t>26/10/2021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2F266-ADEC-45A3-8BC0-D19749701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419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EC8E-39DA-47CC-A989-9C1005F94961}" type="datetimeFigureOut">
              <a:rPr lang="en-US" smtClean="0"/>
              <a:t>26/10/2021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2F266-ADEC-45A3-8BC0-D19749701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541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EC8E-39DA-47CC-A989-9C1005F94961}" type="datetimeFigureOut">
              <a:rPr lang="en-US" smtClean="0"/>
              <a:t>26/10/2021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2F266-ADEC-45A3-8BC0-D19749701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596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EC8E-39DA-47CC-A989-9C1005F94961}" type="datetimeFigureOut">
              <a:rPr lang="en-US" smtClean="0"/>
              <a:t>26/10/2021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2F266-ADEC-45A3-8BC0-D19749701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59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5EC8E-39DA-47CC-A989-9C1005F94961}" type="datetimeFigureOut">
              <a:rPr lang="en-US" smtClean="0"/>
              <a:t>26/10/2021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2F266-ADEC-45A3-8BC0-D19749701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693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slide" Target="slide7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4.xml"/><Relationship Id="rId9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Background, phông nền khai giảng đẹp - Phụ Kiện MacBook Chính Hã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16"/>
            <a:ext cx="91439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5" descr="sun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16"/>
            <a:ext cx="1314450" cy="1420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10248"/>
          <p:cNvSpPr txBox="1">
            <a:spLocks noChangeArrowheads="1"/>
          </p:cNvSpPr>
          <p:nvPr/>
        </p:nvSpPr>
        <p:spPr bwMode="auto">
          <a:xfrm>
            <a:off x="838200" y="971550"/>
            <a:ext cx="710088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0066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CHÀO MỪNG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0066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CÁC CON ĐẾN VỚI MÔN TIẾNG VIỆT LỚP 1</a:t>
            </a:r>
          </a:p>
        </p:txBody>
      </p:sp>
    </p:spTree>
    <p:extLst>
      <p:ext uri="{BB962C8B-B14F-4D97-AF65-F5344CB8AC3E}">
        <p14:creationId xmlns:p14="http://schemas.microsoft.com/office/powerpoint/2010/main" val="12066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C 0.06892 -2.96296E-6 0.125 0.05602 0.125 0.125 C 0.125 0.19398 0.06892 0.25 3.33333E-6 0.25 C -0.06893 0.25 -0.125 0.19398 -0.125 0.125 C -0.125 0.05602 -0.06893 -2.96296E-6 3.33333E-6 -2.96296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32198"/>
            <a:ext cx="2469356" cy="1459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169" y="2571751"/>
            <a:ext cx="2840831" cy="1678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285750"/>
            <a:ext cx="27051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97919"/>
            <a:ext cx="2341960" cy="196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1970485" y="1752600"/>
            <a:ext cx="1846659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500" b="1">
                <a:latin typeface="Times New Roman" panose="02020603050405020304" pitchFamily="18" charset="0"/>
                <a:cs typeface="Times New Roman" panose="02020603050405020304" pitchFamily="18" charset="0"/>
              </a:rPr>
              <a:t> vở vẽ</a:t>
            </a:r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5317331" y="1737122"/>
            <a:ext cx="189071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500" b="1">
                <a:latin typeface="Times New Roman" panose="02020603050405020304" pitchFamily="18" charset="0"/>
                <a:cs typeface="Times New Roman" panose="02020603050405020304" pitchFamily="18" charset="0"/>
              </a:rPr>
              <a:t> vỉa hè</a:t>
            </a:r>
          </a:p>
        </p:txBody>
      </p:sp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1907381" y="4105275"/>
            <a:ext cx="184785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500" b="1">
                <a:latin typeface="Times New Roman" panose="02020603050405020304" pitchFamily="18" charset="0"/>
                <a:cs typeface="Times New Roman" panose="02020603050405020304" pitchFamily="18" charset="0"/>
              </a:rPr>
              <a:t> xe lu</a:t>
            </a:r>
          </a:p>
        </p:txBody>
      </p: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5619750" y="4105275"/>
            <a:ext cx="184785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500" b="1">
                <a:latin typeface="Times New Roman" panose="02020603050405020304" pitchFamily="18" charset="0"/>
                <a:cs typeface="Times New Roman" panose="02020603050405020304" pitchFamily="18" charset="0"/>
              </a:rPr>
              <a:t> thị xã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114550" y="1765697"/>
            <a:ext cx="435769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460206" y="1726406"/>
            <a:ext cx="434578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046685" y="4105275"/>
            <a:ext cx="434578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574631" y="4105275"/>
            <a:ext cx="435769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856310" y="1752600"/>
            <a:ext cx="435769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03634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5" name="Group 4"/>
          <p:cNvGrpSpPr>
            <a:grpSpLocks/>
          </p:cNvGrpSpPr>
          <p:nvPr/>
        </p:nvGrpSpPr>
        <p:grpSpPr bwMode="auto">
          <a:xfrm>
            <a:off x="1885951" y="1419225"/>
            <a:ext cx="2327672" cy="1168004"/>
            <a:chOff x="4900211" y="1986138"/>
            <a:chExt cx="3103257" cy="1557124"/>
          </a:xfrm>
        </p:grpSpPr>
        <p:sp>
          <p:nvSpPr>
            <p:cNvPr id="5" name="Rectangle 4"/>
            <p:cNvSpPr/>
            <p:nvPr/>
          </p:nvSpPr>
          <p:spPr>
            <a:xfrm>
              <a:off x="4900211" y="2771843"/>
              <a:ext cx="3103257" cy="77141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6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900211" y="1986138"/>
              <a:ext cx="1517500" cy="78570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6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417711" y="1986138"/>
              <a:ext cx="1585757" cy="78570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6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2343150" y="1991916"/>
            <a:ext cx="1226344" cy="5798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ẽ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43100" y="1314450"/>
            <a:ext cx="914400" cy="5881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0" name="Rectangle 9"/>
          <p:cNvSpPr/>
          <p:nvPr/>
        </p:nvSpPr>
        <p:spPr>
          <a:xfrm>
            <a:off x="3112294" y="1314450"/>
            <a:ext cx="804863" cy="5881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grpSp>
        <p:nvGrpSpPr>
          <p:cNvPr id="13319" name="Group 15"/>
          <p:cNvGrpSpPr>
            <a:grpSpLocks/>
          </p:cNvGrpSpPr>
          <p:nvPr/>
        </p:nvGrpSpPr>
        <p:grpSpPr bwMode="auto">
          <a:xfrm>
            <a:off x="5101828" y="1445419"/>
            <a:ext cx="2327672" cy="1168004"/>
            <a:chOff x="4900211" y="1986138"/>
            <a:chExt cx="3103257" cy="1557124"/>
          </a:xfrm>
        </p:grpSpPr>
        <p:sp>
          <p:nvSpPr>
            <p:cNvPr id="12" name="Rectangle 11"/>
            <p:cNvSpPr/>
            <p:nvPr/>
          </p:nvSpPr>
          <p:spPr>
            <a:xfrm>
              <a:off x="4900211" y="2771843"/>
              <a:ext cx="3103257" cy="77141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05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900211" y="1986138"/>
              <a:ext cx="1523850" cy="78570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05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424061" y="1986138"/>
              <a:ext cx="1579407" cy="78570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05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5657850" y="2000250"/>
            <a:ext cx="1166813" cy="579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43500" y="1371600"/>
            <a:ext cx="1226344" cy="5881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457950" y="1371600"/>
            <a:ext cx="1101329" cy="5881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14588" y="741760"/>
            <a:ext cx="1226344" cy="5881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628085" y="704850"/>
            <a:ext cx="1226344" cy="5881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pic>
        <p:nvPicPr>
          <p:cNvPr id="133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70247"/>
            <a:ext cx="1445419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6" name="TextBox 12"/>
          <p:cNvSpPr txBox="1">
            <a:spLocks noChangeArrowheads="1"/>
          </p:cNvSpPr>
          <p:nvPr/>
        </p:nvSpPr>
        <p:spPr bwMode="auto">
          <a:xfrm>
            <a:off x="1200150" y="2651522"/>
            <a:ext cx="394335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5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võ   vở   vua  </a:t>
            </a:r>
          </a:p>
        </p:txBody>
      </p:sp>
      <p:sp>
        <p:nvSpPr>
          <p:cNvPr id="13327" name="TextBox 12"/>
          <p:cNvSpPr txBox="1">
            <a:spLocks noChangeArrowheads="1"/>
          </p:cNvSpPr>
          <p:nvPr/>
        </p:nvSpPr>
        <p:spPr bwMode="auto">
          <a:xfrm>
            <a:off x="4629150" y="2667000"/>
            <a:ext cx="3455194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5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xỉa   xứ   xưa </a:t>
            </a:r>
          </a:p>
        </p:txBody>
      </p:sp>
      <p:sp>
        <p:nvSpPr>
          <p:cNvPr id="13328" name="TextBox 12"/>
          <p:cNvSpPr txBox="1">
            <a:spLocks noChangeArrowheads="1"/>
          </p:cNvSpPr>
          <p:nvPr/>
        </p:nvSpPr>
        <p:spPr bwMode="auto">
          <a:xfrm>
            <a:off x="1177529" y="3538537"/>
            <a:ext cx="1846659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500" b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vở vẽ</a:t>
            </a:r>
          </a:p>
        </p:txBody>
      </p:sp>
      <p:sp>
        <p:nvSpPr>
          <p:cNvPr id="13329" name="TextBox 12"/>
          <p:cNvSpPr txBox="1">
            <a:spLocks noChangeArrowheads="1"/>
          </p:cNvSpPr>
          <p:nvPr/>
        </p:nvSpPr>
        <p:spPr bwMode="auto">
          <a:xfrm>
            <a:off x="2800350" y="3546872"/>
            <a:ext cx="189071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500" b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vỉa hè</a:t>
            </a:r>
          </a:p>
        </p:txBody>
      </p:sp>
      <p:sp>
        <p:nvSpPr>
          <p:cNvPr id="13330" name="TextBox 12"/>
          <p:cNvSpPr txBox="1">
            <a:spLocks noChangeArrowheads="1"/>
          </p:cNvSpPr>
          <p:nvPr/>
        </p:nvSpPr>
        <p:spPr bwMode="auto">
          <a:xfrm>
            <a:off x="4629150" y="3546872"/>
            <a:ext cx="184666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500" b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xe lu</a:t>
            </a:r>
          </a:p>
        </p:txBody>
      </p:sp>
      <p:sp>
        <p:nvSpPr>
          <p:cNvPr id="13331" name="TextBox 12"/>
          <p:cNvSpPr txBox="1">
            <a:spLocks noChangeArrowheads="1"/>
          </p:cNvSpPr>
          <p:nvPr/>
        </p:nvSpPr>
        <p:spPr bwMode="auto">
          <a:xfrm>
            <a:off x="6168629" y="3538537"/>
            <a:ext cx="1846659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500" b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thị xã</a:t>
            </a:r>
          </a:p>
        </p:txBody>
      </p:sp>
    </p:spTree>
    <p:extLst>
      <p:ext uri="{BB962C8B-B14F-4D97-AF65-F5344CB8AC3E}">
        <p14:creationId xmlns:p14="http://schemas.microsoft.com/office/powerpoint/2010/main" val="280231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429000" y="1733550"/>
            <a:ext cx="45529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6000" b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358302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ư giã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209550"/>
            <a:ext cx="8534399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30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3286125" y="400050"/>
            <a:ext cx="25717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000" b="1">
                <a:solidFill>
                  <a:srgbClr val="002060"/>
                </a:solidFill>
                <a:latin typeface="HP001 4 hàng" panose="020B0603050302020204" pitchFamily="34" charset="0"/>
              </a:rPr>
              <a:t>Viết bảng con</a:t>
            </a: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1" r="16618"/>
          <a:stretch>
            <a:fillRect/>
          </a:stretch>
        </p:blipFill>
        <p:spPr bwMode="auto">
          <a:xfrm>
            <a:off x="2400300" y="992982"/>
            <a:ext cx="4629150" cy="3831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093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0250" y="209550"/>
            <a:ext cx="493395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ở vẽ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872556"/>
            <a:ext cx="8991600" cy="339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2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9550"/>
            <a:ext cx="73152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175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0" y="28575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4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xe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85975" y="285750"/>
            <a:ext cx="49720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05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10248"/>
          <p:cNvSpPr txBox="1">
            <a:spLocks noChangeArrowheads="1"/>
          </p:cNvSpPr>
          <p:nvPr/>
        </p:nvSpPr>
        <p:spPr bwMode="auto">
          <a:xfrm>
            <a:off x="2114551" y="2577703"/>
            <a:ext cx="464105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rgbClr val="0066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4100" name="图片 2" descr="觅元素584a989cd6c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3477816"/>
            <a:ext cx="5314950" cy="136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747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5750"/>
            <a:ext cx="7696200" cy="4470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820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194"/>
            <a:ext cx="9144000" cy="516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文本框 10248"/>
          <p:cNvSpPr txBox="1">
            <a:spLocks noChangeArrowheads="1"/>
          </p:cNvSpPr>
          <p:nvPr/>
        </p:nvSpPr>
        <p:spPr bwMode="auto">
          <a:xfrm>
            <a:off x="914400" y="1092994"/>
            <a:ext cx="79248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Toán</a:t>
            </a:r>
          </a:p>
          <a:p>
            <a:r>
              <a:rPr lang="en-US" altLang="zh-CN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Hoàn thành vở </a:t>
            </a:r>
            <a:r>
              <a:rPr lang="en-US" altLang="zh-CN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tập toán </a:t>
            </a:r>
            <a:r>
              <a:rPr lang="en-US" altLang="zh-CN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trang 39, 40</a:t>
            </a:r>
          </a:p>
          <a:p>
            <a:r>
              <a:rPr lang="en-US" altLang="zh-CN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Xem trước bài 7 trang  46, 47.</a:t>
            </a:r>
          </a:p>
          <a:p>
            <a:pPr>
              <a:lnSpc>
                <a:spcPct val="150000"/>
              </a:lnSpc>
            </a:pPr>
            <a:r>
              <a:rPr lang="en-US" altLang="zh-CN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Tiếng việt:</a:t>
            </a:r>
          </a:p>
          <a:p>
            <a:r>
              <a:rPr lang="en-US" altLang="zh-CN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Hoàn thành vở </a:t>
            </a:r>
            <a:r>
              <a:rPr lang="en-US" altLang="zh-CN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Tập viết </a:t>
            </a:r>
            <a:r>
              <a:rPr lang="en-US" altLang="zh-CN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27 trang 21 </a:t>
            </a: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(Nộp bài qua AZOTA trước </a:t>
            </a: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20 </a:t>
            </a:r>
            <a:r>
              <a:rPr lang="en-US" altLang="zh-CN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giờ </a:t>
            </a: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ngày 27/10/201)</a:t>
            </a:r>
          </a:p>
          <a:p>
            <a:r>
              <a:rPr lang="en-US" altLang="zh-CN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Hoàn thành vở </a:t>
            </a:r>
            <a:r>
              <a:rPr lang="en-US" altLang="zh-CN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tập Tiếng Việt </a:t>
            </a:r>
            <a:r>
              <a:rPr lang="en-US" altLang="zh-CN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27 trang 26</a:t>
            </a:r>
          </a:p>
          <a:p>
            <a:r>
              <a:rPr lang="en-US" altLang="zh-CN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Hoàn thành vở </a:t>
            </a:r>
            <a:r>
              <a:rPr lang="en-US" altLang="zh-CN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Luyện viết tăng cường </a:t>
            </a:r>
            <a:r>
              <a:rPr lang="en-US" altLang="zh-CN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trang 36</a:t>
            </a:r>
          </a:p>
          <a:p>
            <a:r>
              <a:rPr lang="en-US" altLang="zh-CN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Đọc lại bài 27 trong </a:t>
            </a:r>
            <a:r>
              <a:rPr lang="en-US" altLang="zh-CN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SGK Tiếng Việt </a:t>
            </a:r>
            <a:r>
              <a:rPr lang="en-US" altLang="zh-CN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 sách</a:t>
            </a:r>
            <a:r>
              <a:rPr lang="en-US" altLang="zh-CN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Luyện đọc tăng cường</a:t>
            </a:r>
          </a:p>
          <a:p>
            <a:r>
              <a:rPr lang="en-US" altLang="zh-CN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Xem trước bài 28: Y y</a:t>
            </a:r>
          </a:p>
        </p:txBody>
      </p:sp>
      <p:sp>
        <p:nvSpPr>
          <p:cNvPr id="23556" name="TextBox 5"/>
          <p:cNvSpPr txBox="1">
            <a:spLocks noChangeArrowheads="1"/>
          </p:cNvSpPr>
          <p:nvPr/>
        </p:nvSpPr>
        <p:spPr bwMode="auto">
          <a:xfrm>
            <a:off x="3381375" y="285750"/>
            <a:ext cx="23812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23557" name="TextBox 6"/>
          <p:cNvSpPr txBox="1">
            <a:spLocks noChangeArrowheads="1"/>
          </p:cNvSpPr>
          <p:nvPr/>
        </p:nvSpPr>
        <p:spPr bwMode="auto">
          <a:xfrm>
            <a:off x="1905000" y="917941"/>
            <a:ext cx="62507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>
                <a:solidFill>
                  <a:srgbClr val="0066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 ba, ngày 26 tháng 10 năm 2021</a:t>
            </a:r>
          </a:p>
        </p:txBody>
      </p:sp>
    </p:spTree>
    <p:extLst>
      <p:ext uri="{BB962C8B-B14F-4D97-AF65-F5344CB8AC3E}">
        <p14:creationId xmlns:p14="http://schemas.microsoft.com/office/powerpoint/2010/main" val="3918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1"/>
          <p:cNvSpPr txBox="1">
            <a:spLocks noChangeArrowheads="1"/>
          </p:cNvSpPr>
          <p:nvPr/>
        </p:nvSpPr>
        <p:spPr bwMode="auto">
          <a:xfrm>
            <a:off x="228600" y="3886200"/>
            <a:ext cx="8610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 hè, bố mẹ đưa Hà về quê</a:t>
            </a:r>
            <a:r>
              <a:rPr lang="en-US" altLang="en-US" sz="36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Quê </a:t>
            </a:r>
            <a:r>
              <a:rPr lang="en-US" altLang="en-US" sz="36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 là xứ sở của dừa.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816079" y="3899982"/>
            <a:ext cx="5715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8326" y="4440198"/>
            <a:ext cx="5143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" name="Oval 2"/>
          <p:cNvSpPr/>
          <p:nvPr/>
        </p:nvSpPr>
        <p:spPr>
          <a:xfrm>
            <a:off x="100013" y="3699182"/>
            <a:ext cx="342900" cy="357188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6575421" y="3646289"/>
            <a:ext cx="342901" cy="357188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947283" y="3916951"/>
            <a:ext cx="155972" cy="5476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307697" y="3965364"/>
            <a:ext cx="228600" cy="5083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268573" y="3933343"/>
            <a:ext cx="228600" cy="5083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178404" y="4464639"/>
            <a:ext cx="228600" cy="5083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273029" y="4464638"/>
            <a:ext cx="228600" cy="5083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904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  <p:bldP spid="2" grpId="0"/>
      <p:bldP spid="5" grpId="0"/>
      <p:bldP spid="3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9916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90800" y="400050"/>
            <a:ext cx="4114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7531700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954" y="685800"/>
            <a:ext cx="5436394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hlinkClick r:id="rId4" action="ppaction://hlinksldjump"/>
          </p:cNvPr>
          <p:cNvSpPr/>
          <p:nvPr/>
        </p:nvSpPr>
        <p:spPr>
          <a:xfrm>
            <a:off x="1910954" y="679847"/>
            <a:ext cx="2743200" cy="2147888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5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Heart 2"/>
          <p:cNvSpPr/>
          <p:nvPr/>
        </p:nvSpPr>
        <p:spPr>
          <a:xfrm>
            <a:off x="1988344" y="965597"/>
            <a:ext cx="571500" cy="571500"/>
          </a:xfrm>
          <a:prstGeom prst="heart">
            <a:avLst/>
          </a:prstGeom>
          <a:solidFill>
            <a:srgbClr val="FF3399"/>
          </a:solidFill>
          <a:ln>
            <a:solidFill>
              <a:srgbClr val="C400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4" name="Rectangle 3">
            <a:hlinkClick r:id="rId5" action="ppaction://hlinksldjump"/>
          </p:cNvPr>
          <p:cNvSpPr/>
          <p:nvPr/>
        </p:nvSpPr>
        <p:spPr>
          <a:xfrm>
            <a:off x="4629150" y="679847"/>
            <a:ext cx="2743200" cy="2147888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5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" name="Heart 4"/>
          <p:cNvSpPr/>
          <p:nvPr/>
        </p:nvSpPr>
        <p:spPr>
          <a:xfrm>
            <a:off x="6649641" y="965597"/>
            <a:ext cx="571500" cy="571500"/>
          </a:xfrm>
          <a:prstGeom prst="heart">
            <a:avLst/>
          </a:prstGeom>
          <a:solidFill>
            <a:srgbClr val="FF3399"/>
          </a:solidFill>
          <a:ln>
            <a:solidFill>
              <a:srgbClr val="C400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1910954" y="2827735"/>
            <a:ext cx="2743200" cy="2147888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5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Heart 6"/>
          <p:cNvSpPr/>
          <p:nvPr/>
        </p:nvSpPr>
        <p:spPr>
          <a:xfrm>
            <a:off x="2116931" y="4129088"/>
            <a:ext cx="571500" cy="571500"/>
          </a:xfrm>
          <a:prstGeom prst="heart">
            <a:avLst/>
          </a:prstGeom>
          <a:solidFill>
            <a:srgbClr val="FF3399"/>
          </a:solidFill>
          <a:ln>
            <a:solidFill>
              <a:srgbClr val="C400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4629150" y="2813447"/>
            <a:ext cx="2743200" cy="2147888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5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" name="Heart 8"/>
          <p:cNvSpPr/>
          <p:nvPr/>
        </p:nvSpPr>
        <p:spPr>
          <a:xfrm>
            <a:off x="6528197" y="4198144"/>
            <a:ext cx="571500" cy="571500"/>
          </a:xfrm>
          <a:prstGeom prst="heart">
            <a:avLst/>
          </a:prstGeom>
          <a:solidFill>
            <a:srgbClr val="FF3399"/>
          </a:solidFill>
          <a:ln>
            <a:solidFill>
              <a:srgbClr val="C400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" y="182166"/>
            <a:ext cx="1759744" cy="78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262491" y="78805"/>
            <a:ext cx="3253648" cy="7155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50" b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DFEE16"/>
                </a:solidFill>
              </a:rPr>
              <a:t>Ô CỬA BÍ MẬT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690813" y="4346972"/>
            <a:ext cx="4279106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95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 vẽ xe đạp.</a:t>
            </a:r>
          </a:p>
        </p:txBody>
      </p:sp>
      <p:sp>
        <p:nvSpPr>
          <p:cNvPr id="16" name="TextBox 15">
            <a:hlinkClick r:id="rId9" action="ppaction://hlinksldjump"/>
          </p:cNvPr>
          <p:cNvSpPr txBox="1">
            <a:spLocks noChangeArrowheads="1"/>
          </p:cNvSpPr>
          <p:nvPr/>
        </p:nvSpPr>
        <p:spPr bwMode="auto">
          <a:xfrm>
            <a:off x="2686051" y="4344591"/>
            <a:ext cx="4279106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95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 </a:t>
            </a:r>
            <a:r>
              <a:rPr lang="en-US" altLang="en-US" sz="49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495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ẽ </a:t>
            </a:r>
            <a:r>
              <a:rPr lang="en-US" altLang="en-US" sz="49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495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đạp.</a:t>
            </a:r>
          </a:p>
        </p:txBody>
      </p:sp>
    </p:spTree>
    <p:extLst>
      <p:ext uri="{BB962C8B-B14F-4D97-AF65-F5344CB8AC3E}">
        <p14:creationId xmlns:p14="http://schemas.microsoft.com/office/powerpoint/2010/main" val="165075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8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8" grpId="0" animBg="1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2171700" y="1085850"/>
            <a:ext cx="4972050" cy="1600200"/>
          </a:xfrm>
          <a:prstGeom prst="snip2DiagRect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 nhà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200275" y="1085850"/>
            <a:ext cx="2457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Con hãy đọc:</a:t>
            </a:r>
          </a:p>
        </p:txBody>
      </p:sp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6572250" y="4229100"/>
            <a:ext cx="1352550" cy="742950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TRỞ VỀ</a:t>
            </a:r>
          </a:p>
        </p:txBody>
      </p:sp>
    </p:spTree>
    <p:extLst>
      <p:ext uri="{BB962C8B-B14F-4D97-AF65-F5344CB8AC3E}">
        <p14:creationId xmlns:p14="http://schemas.microsoft.com/office/powerpoint/2010/main" val="134442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2171700" y="857250"/>
            <a:ext cx="4972050" cy="1714500"/>
          </a:xfrm>
          <a:prstGeom prst="snip2DiagRect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 cổ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200275" y="914400"/>
            <a:ext cx="2457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Con hãy đọc:</a:t>
            </a:r>
          </a:p>
        </p:txBody>
      </p:sp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6572250" y="4229100"/>
            <a:ext cx="1352550" cy="742950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TRỞ VỀ</a:t>
            </a:r>
          </a:p>
        </p:txBody>
      </p:sp>
    </p:spTree>
    <p:extLst>
      <p:ext uri="{BB962C8B-B14F-4D97-AF65-F5344CB8AC3E}">
        <p14:creationId xmlns:p14="http://schemas.microsoft.com/office/powerpoint/2010/main" val="60683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2171700" y="971550"/>
            <a:ext cx="4972050" cy="1600200"/>
          </a:xfrm>
          <a:prstGeom prst="snip2DiagRect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khế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200275" y="982266"/>
            <a:ext cx="2457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Con hãy đọc:</a:t>
            </a:r>
          </a:p>
        </p:txBody>
      </p:sp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6572250" y="4229100"/>
            <a:ext cx="1352550" cy="742950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TRỞ VỀ</a:t>
            </a:r>
          </a:p>
        </p:txBody>
      </p:sp>
    </p:spTree>
    <p:extLst>
      <p:ext uri="{BB962C8B-B14F-4D97-AF65-F5344CB8AC3E}">
        <p14:creationId xmlns:p14="http://schemas.microsoft.com/office/powerpoint/2010/main" val="216824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515666" y="1371600"/>
            <a:ext cx="6115050" cy="2000250"/>
          </a:xfrm>
          <a:prstGeom prst="snip2DiagRect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 cho bé quà quê.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600200" y="1485900"/>
            <a:ext cx="2457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Con hãy đọc:</a:t>
            </a:r>
          </a:p>
        </p:txBody>
      </p:sp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6572250" y="4229100"/>
            <a:ext cx="1352550" cy="742950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TRỞ VỀ</a:t>
            </a:r>
          </a:p>
        </p:txBody>
      </p:sp>
    </p:spTree>
    <p:extLst>
      <p:ext uri="{BB962C8B-B14F-4D97-AF65-F5344CB8AC3E}">
        <p14:creationId xmlns:p14="http://schemas.microsoft.com/office/powerpoint/2010/main" val="344610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4"/>
            <a:ext cx="91439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10248"/>
          <p:cNvSpPr txBox="1">
            <a:spLocks noChangeArrowheads="1"/>
          </p:cNvSpPr>
          <p:nvPr/>
        </p:nvSpPr>
        <p:spPr bwMode="auto">
          <a:xfrm>
            <a:off x="2082404" y="2571750"/>
            <a:ext cx="4926806" cy="154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rgbClr val="0066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Bài 27: V v X x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50" b="1">
                <a:solidFill>
                  <a:srgbClr val="0066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Tiết 1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328174" y="2571750"/>
            <a:ext cx="75842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657850" y="2571750"/>
            <a:ext cx="685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498182" y="2577703"/>
            <a:ext cx="66079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147073" y="2577703"/>
            <a:ext cx="45481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149602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7" name="Group 4"/>
          <p:cNvGrpSpPr>
            <a:grpSpLocks/>
          </p:cNvGrpSpPr>
          <p:nvPr/>
        </p:nvGrpSpPr>
        <p:grpSpPr bwMode="auto">
          <a:xfrm>
            <a:off x="1893094" y="1438275"/>
            <a:ext cx="2327672" cy="1168004"/>
            <a:chOff x="4900211" y="1986138"/>
            <a:chExt cx="3103257" cy="1557124"/>
          </a:xfrm>
        </p:grpSpPr>
        <p:sp>
          <p:nvSpPr>
            <p:cNvPr id="5" name="Rectangle 4"/>
            <p:cNvSpPr/>
            <p:nvPr/>
          </p:nvSpPr>
          <p:spPr>
            <a:xfrm>
              <a:off x="4900211" y="2771843"/>
              <a:ext cx="3103257" cy="77141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6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900211" y="1986138"/>
              <a:ext cx="1634964" cy="78570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6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424061" y="1986138"/>
              <a:ext cx="1579407" cy="78570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6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2584847" y="2006204"/>
            <a:ext cx="866775" cy="5798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ẽ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07407" y="1371600"/>
            <a:ext cx="746522" cy="5881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0" name="Rectangle 9"/>
          <p:cNvSpPr/>
          <p:nvPr/>
        </p:nvSpPr>
        <p:spPr>
          <a:xfrm>
            <a:off x="3363516" y="1371600"/>
            <a:ext cx="579834" cy="5881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grpSp>
        <p:nvGrpSpPr>
          <p:cNvPr id="11271" name="Group 15"/>
          <p:cNvGrpSpPr>
            <a:grpSpLocks/>
          </p:cNvGrpSpPr>
          <p:nvPr/>
        </p:nvGrpSpPr>
        <p:grpSpPr bwMode="auto">
          <a:xfrm>
            <a:off x="4963716" y="1443037"/>
            <a:ext cx="2328863" cy="1168004"/>
            <a:chOff x="4900211" y="1986138"/>
            <a:chExt cx="3103257" cy="1557124"/>
          </a:xfrm>
        </p:grpSpPr>
        <p:sp>
          <p:nvSpPr>
            <p:cNvPr id="12" name="Rectangle 11"/>
            <p:cNvSpPr/>
            <p:nvPr/>
          </p:nvSpPr>
          <p:spPr>
            <a:xfrm>
              <a:off x="4900211" y="2771843"/>
              <a:ext cx="3103257" cy="77141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05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900211" y="1986138"/>
              <a:ext cx="1635714" cy="78570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05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469291" y="1986138"/>
              <a:ext cx="1534177" cy="78570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05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5803107" y="2000250"/>
            <a:ext cx="826294" cy="579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14950" y="1371600"/>
            <a:ext cx="628650" cy="5881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41294" y="1371600"/>
            <a:ext cx="476250" cy="5881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700337" y="700088"/>
            <a:ext cx="663179" cy="5881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886450" y="692944"/>
            <a:ext cx="529829" cy="5881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pic>
        <p:nvPicPr>
          <p:cNvPr id="1127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70247"/>
            <a:ext cx="1445419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8" name="TextBox 12"/>
          <p:cNvSpPr txBox="1">
            <a:spLocks noChangeArrowheads="1"/>
          </p:cNvSpPr>
          <p:nvPr/>
        </p:nvSpPr>
        <p:spPr bwMode="auto">
          <a:xfrm>
            <a:off x="1172766" y="2880122"/>
            <a:ext cx="3943350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950" b="1">
                <a:latin typeface="Times New Roman" panose="02020603050405020304" pitchFamily="18" charset="0"/>
                <a:cs typeface="Times New Roman" panose="02020603050405020304" pitchFamily="18" charset="0"/>
              </a:rPr>
              <a:t> võ  vở  vua  </a:t>
            </a:r>
          </a:p>
        </p:txBody>
      </p:sp>
      <p:sp>
        <p:nvSpPr>
          <p:cNvPr id="11279" name="TextBox 12"/>
          <p:cNvSpPr txBox="1">
            <a:spLocks noChangeArrowheads="1"/>
          </p:cNvSpPr>
          <p:nvPr/>
        </p:nvSpPr>
        <p:spPr bwMode="auto">
          <a:xfrm>
            <a:off x="4587479" y="2877741"/>
            <a:ext cx="3455194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950" b="1">
                <a:latin typeface="Times New Roman" panose="02020603050405020304" pitchFamily="18" charset="0"/>
                <a:cs typeface="Times New Roman" panose="02020603050405020304" pitchFamily="18" charset="0"/>
              </a:rPr>
              <a:t>xỉa  xứ  xưa</a:t>
            </a:r>
          </a:p>
        </p:txBody>
      </p:sp>
      <p:sp>
        <p:nvSpPr>
          <p:cNvPr id="22" name="TextBox 12"/>
          <p:cNvSpPr txBox="1">
            <a:spLocks noChangeArrowheads="1"/>
          </p:cNvSpPr>
          <p:nvPr/>
        </p:nvSpPr>
        <p:spPr bwMode="auto">
          <a:xfrm>
            <a:off x="1329929" y="2888456"/>
            <a:ext cx="638175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95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en-US" altLang="en-US" sz="495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12"/>
          <p:cNvSpPr txBox="1">
            <a:spLocks noChangeArrowheads="1"/>
          </p:cNvSpPr>
          <p:nvPr/>
        </p:nvSpPr>
        <p:spPr bwMode="auto">
          <a:xfrm>
            <a:off x="2266950" y="2876550"/>
            <a:ext cx="638175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95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en-US" altLang="en-US" sz="495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3248025" y="2882503"/>
            <a:ext cx="638175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95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en-US" altLang="en-US" sz="495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4587479" y="2865835"/>
            <a:ext cx="457200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9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6717506" y="2876550"/>
            <a:ext cx="457200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9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5699522" y="2865835"/>
            <a:ext cx="457200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9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9789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5" grpId="0"/>
      <p:bldP spid="16" grpId="0"/>
      <p:bldP spid="17" grpId="0"/>
      <p:bldP spid="18" grpId="0" animBg="1"/>
      <p:bldP spid="19" grpId="0" animBg="1"/>
      <p:bldP spid="11278" grpId="0"/>
      <p:bldP spid="11279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1073</TotalTime>
  <Words>278</Words>
  <Application>Microsoft Office PowerPoint</Application>
  <PresentationFormat>On-screen Show (16:9)</PresentationFormat>
  <Paragraphs>85</Paragraphs>
  <Slides>23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SimSun</vt:lpstr>
      <vt:lpstr>SimSun</vt:lpstr>
      <vt:lpstr>Arial</vt:lpstr>
      <vt:lpstr>Calibri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10P030921</cp:lastModifiedBy>
  <cp:revision>92</cp:revision>
  <dcterms:created xsi:type="dcterms:W3CDTF">2021-09-06T00:05:33Z</dcterms:created>
  <dcterms:modified xsi:type="dcterms:W3CDTF">2021-10-26T09:19:27Z</dcterms:modified>
</cp:coreProperties>
</file>