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19" r:id="rId2"/>
    <p:sldId id="262" r:id="rId3"/>
    <p:sldId id="256" r:id="rId4"/>
    <p:sldId id="257" r:id="rId5"/>
    <p:sldId id="258" r:id="rId6"/>
    <p:sldId id="259" r:id="rId7"/>
    <p:sldId id="260" r:id="rId8"/>
    <p:sldId id="304" r:id="rId9"/>
    <p:sldId id="305" r:id="rId10"/>
    <p:sldId id="328" r:id="rId11"/>
    <p:sldId id="306" r:id="rId12"/>
    <p:sldId id="329" r:id="rId13"/>
    <p:sldId id="307" r:id="rId14"/>
    <p:sldId id="308" r:id="rId15"/>
    <p:sldId id="340" r:id="rId16"/>
    <p:sldId id="330" r:id="rId17"/>
    <p:sldId id="323" r:id="rId18"/>
    <p:sldId id="309" r:id="rId19"/>
    <p:sldId id="331" r:id="rId20"/>
    <p:sldId id="310" r:id="rId21"/>
    <p:sldId id="324" r:id="rId22"/>
    <p:sldId id="326" r:id="rId23"/>
    <p:sldId id="332" r:id="rId24"/>
    <p:sldId id="325" r:id="rId25"/>
    <p:sldId id="314" r:id="rId26"/>
    <p:sldId id="315" r:id="rId27"/>
    <p:sldId id="316" r:id="rId28"/>
    <p:sldId id="327" r:id="rId29"/>
    <p:sldId id="317" r:id="rId30"/>
    <p:sldId id="335" r:id="rId31"/>
    <p:sldId id="336" r:id="rId32"/>
    <p:sldId id="337" r:id="rId33"/>
    <p:sldId id="338" r:id="rId34"/>
    <p:sldId id="320" r:id="rId35"/>
    <p:sldId id="318" r:id="rId36"/>
  </p:sldIdLst>
  <p:sldSz cx="12161838" cy="6858000"/>
  <p:notesSz cx="6858000" cy="9144000"/>
  <p:defaultTextStyle>
    <a:defPPr>
      <a:defRPr lang="en-US"/>
    </a:defPPr>
    <a:lvl1pPr marL="0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625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24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5874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49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3123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1748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0372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8997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4ACAC"/>
    <a:srgbClr val="A2AE02"/>
    <a:srgbClr val="7B8802"/>
    <a:srgbClr val="FFC1C1"/>
    <a:srgbClr val="FF9999"/>
    <a:srgbClr val="E6F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4" autoAdjust="0"/>
    <p:restoredTop sz="83808" autoAdjust="0"/>
  </p:normalViewPr>
  <p:slideViewPr>
    <p:cSldViewPr>
      <p:cViewPr>
        <p:scale>
          <a:sx n="62" d="100"/>
          <a:sy n="62" d="100"/>
        </p:scale>
        <p:origin x="-930" y="-72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95281-FD63-4B23-B3AA-AAF05315A77D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DDC2B-84F9-49EC-8469-3DF7D2942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8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625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249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5874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4499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3123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1748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0372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8997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74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文本占位符 17410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8436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3C7240-D790-4CAF-A639-9F59AF87F6D9}" type="slidenum">
              <a:rPr lang="en-US" altLang="zh-CN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</a:t>
            </a:fld>
            <a:endParaRPr lang="zh-CN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94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lá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rừng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6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Sẽ</a:t>
            </a:r>
            <a:r>
              <a:rPr lang="en-US" baseline="0" smtClean="0"/>
              <a:t> có 1 hộp quà đc tặng kẹo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29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minh </a:t>
            </a:r>
            <a:r>
              <a:rPr lang="en-US" baseline="0" dirty="0" err="1" smtClean="0"/>
              <a:t>hoạ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4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472BA-50F7-43E8-A81C-21285B07FD3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472BA-50F7-43E8-A81C-21285B07FD3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38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472BA-50F7-43E8-A81C-21285B07FD3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91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22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itchFamily="34" charset="0"/>
              </a:rPr>
              <a:pPr lvl="0" algn="r" eaLnBrk="1" hangingPunct="1"/>
              <a:t>20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6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2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39"/>
            <a:ext cx="10945654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35F92-9BCC-4CFE-A5A9-3E19E591B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2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1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54" y="0"/>
            <a:ext cx="91358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4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49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5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8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BB9A-9498-4E25-A01C-5061210C8FE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8957D-255D-4476-996D-FB121D009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so%20sanh.pptx" TargetMode="External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Tu&#7847;n%205%20-LTVC%2020-21\&#272;&#227;%20c&#7855;t%20b&#224;i%20B&#244;ng%20l&#250;a%20%20&#272;i&#7879;n%20Bi&#234;n.mov" TargetMode="External"/><Relationship Id="rId6" Type="http://schemas.openxmlformats.org/officeDocument/2006/relationships/image" Target="../media/image32.png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microsoft.com/office/2007/relationships/hdphoto" Target="../media/hdphoto1.wdp"/><Relationship Id="rId5" Type="http://schemas.openxmlformats.org/officeDocument/2006/relationships/image" Target="../media/image15.gif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slide" Target="slide5.xml"/><Relationship Id="rId9" Type="http://schemas.openxmlformats.org/officeDocument/2006/relationships/image" Target="../media/image17.gif"/><Relationship Id="rId1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068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4921" y="1057276"/>
            <a:ext cx="9761142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图片 2070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0050"/>
            <a:ext cx="12161838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图片 2069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8559" y="3306764"/>
            <a:ext cx="9240147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88150" y="1295400"/>
            <a:ext cx="1013439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12465885" y="2362201"/>
            <a:ext cx="9547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en-US" sz="2800" i="1">
              <a:latin typeface="Times New Roman" pitchFamily="18" charset="0"/>
            </a:endParaRPr>
          </a:p>
        </p:txBody>
      </p:sp>
      <p:pic>
        <p:nvPicPr>
          <p:cNvPr id="409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427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22543" y="-477296"/>
            <a:ext cx="762000" cy="171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33"/>
          <p:cNvSpPr txBox="1">
            <a:spLocks noChangeArrowheads="1"/>
          </p:cNvSpPr>
          <p:nvPr/>
        </p:nvSpPr>
        <p:spPr bwMode="auto">
          <a:xfrm>
            <a:off x="8593521" y="43799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en-US" sz="1800"/>
          </a:p>
        </p:txBody>
      </p:sp>
      <p:sp>
        <p:nvSpPr>
          <p:cNvPr id="4102" name="Rectangle 35"/>
          <p:cNvSpPr>
            <a:spLocks noChangeArrowheads="1"/>
          </p:cNvSpPr>
          <p:nvPr/>
        </p:nvSpPr>
        <p:spPr bwMode="auto">
          <a:xfrm>
            <a:off x="709440" y="0"/>
            <a:ext cx="891868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latin typeface="Times New Roman" pitchFamily="18" charset="0"/>
              </a:rPr>
              <a:t>1. </a:t>
            </a:r>
            <a:r>
              <a:rPr lang="en-US" altLang="en-US" sz="2400" b="1" dirty="0" err="1">
                <a:latin typeface="Times New Roman" pitchFamily="18" charset="0"/>
              </a:rPr>
              <a:t>Tìm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hình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ảnh</a:t>
            </a:r>
            <a:r>
              <a:rPr lang="en-US" altLang="en-US" sz="2400" b="1" dirty="0">
                <a:latin typeface="Times New Roman" pitchFamily="18" charset="0"/>
              </a:rPr>
              <a:t> so </a:t>
            </a:r>
            <a:r>
              <a:rPr lang="en-US" altLang="en-US" sz="2400" b="1" dirty="0" err="1">
                <a:latin typeface="Times New Roman" pitchFamily="18" charset="0"/>
              </a:rPr>
              <a:t>sánh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trong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khổ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thơ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sau</a:t>
            </a:r>
            <a:r>
              <a:rPr lang="en-US" altLang="en-US" sz="2400" b="1" dirty="0">
                <a:latin typeface="Times New Roman" pitchFamily="18" charset="0"/>
              </a:rPr>
              <a:t> :</a:t>
            </a:r>
            <a:endParaRPr lang="en-US" altLang="en-US" sz="2400" dirty="0">
              <a:latin typeface="Times New Roman" pitchFamily="18" charset="0"/>
            </a:endParaRPr>
          </a:p>
        </p:txBody>
      </p:sp>
      <p:graphicFrame>
        <p:nvGraphicFramePr>
          <p:cNvPr id="5232" name="Group 112"/>
          <p:cNvGraphicFramePr>
            <a:graphicFrameLocks noGrp="1"/>
          </p:cNvGraphicFramePr>
          <p:nvPr>
            <p:ph/>
          </p:nvPr>
        </p:nvGraphicFramePr>
        <p:xfrm>
          <a:off x="101349" y="685800"/>
          <a:ext cx="11959140" cy="6019801"/>
        </p:xfrm>
        <a:graphic>
          <a:graphicData uri="http://schemas.openxmlformats.org/drawingml/2006/table">
            <a:tbl>
              <a:tblPr/>
              <a:tblGrid>
                <a:gridCol w="5510833"/>
                <a:gridCol w="4826729"/>
                <a:gridCol w="1621578"/>
              </a:tblGrid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5" name="Text Box 82"/>
          <p:cNvSpPr txBox="1">
            <a:spLocks noChangeArrowheads="1"/>
          </p:cNvSpPr>
          <p:nvPr/>
        </p:nvSpPr>
        <p:spPr bwMode="auto">
          <a:xfrm>
            <a:off x="101349" y="1660526"/>
            <a:ext cx="527013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latin typeface="Times New Roman" pitchFamily="18" charset="0"/>
              </a:rPr>
              <a:t>a) Bế cháu ông thủ thỉ:</a:t>
            </a:r>
          </a:p>
          <a:p>
            <a:r>
              <a:rPr lang="en-US" altLang="en-US" sz="2000" b="1">
                <a:latin typeface="Times New Roman" pitchFamily="18" charset="0"/>
              </a:rPr>
              <a:t>    - Cháu khỏe hơn ông nhiều!</a:t>
            </a:r>
          </a:p>
          <a:p>
            <a:r>
              <a:rPr lang="en-US" altLang="en-US" sz="2000" b="1">
                <a:latin typeface="Times New Roman" pitchFamily="18" charset="0"/>
              </a:rPr>
              <a:t>   Ông là buổi trời chiều</a:t>
            </a:r>
          </a:p>
          <a:p>
            <a:r>
              <a:rPr lang="en-US" altLang="en-US" sz="2000" b="1">
                <a:latin typeface="Times New Roman" pitchFamily="18" charset="0"/>
              </a:rPr>
              <a:t>   Cháu là ngày rạng sáng.</a:t>
            </a:r>
          </a:p>
          <a:p>
            <a:r>
              <a:rPr lang="en-US" altLang="en-US" sz="2000" b="1">
                <a:latin typeface="Times New Roman" pitchFamily="18" charset="0"/>
              </a:rPr>
              <a:t>                                       </a:t>
            </a:r>
            <a:r>
              <a:rPr lang="en-US" altLang="en-US" sz="2000" b="1" i="1">
                <a:latin typeface="Times New Roman" pitchFamily="18" charset="0"/>
              </a:rPr>
              <a:t>Phạm Cúc</a:t>
            </a:r>
          </a:p>
          <a:p>
            <a:endParaRPr lang="en-US" altLang="en-US" sz="2000" b="1">
              <a:latin typeface="Times New Roman" pitchFamily="18" charset="0"/>
            </a:endParaRPr>
          </a:p>
        </p:txBody>
      </p:sp>
      <p:sp>
        <p:nvSpPr>
          <p:cNvPr id="4126" name="Text Box 86"/>
          <p:cNvSpPr txBox="1">
            <a:spLocks noChangeArrowheads="1"/>
          </p:cNvSpPr>
          <p:nvPr/>
        </p:nvSpPr>
        <p:spPr bwMode="auto">
          <a:xfrm>
            <a:off x="101348" y="3336926"/>
            <a:ext cx="506743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latin typeface="Times New Roman" pitchFamily="18" charset="0"/>
              </a:rPr>
              <a:t>b) Ông trăng rằm sáng tỏ</a:t>
            </a:r>
          </a:p>
          <a:p>
            <a:r>
              <a:rPr lang="en-US" altLang="en-US" sz="2000" b="1">
                <a:latin typeface="Times New Roman" pitchFamily="18" charset="0"/>
              </a:rPr>
              <a:t>    Soi rõ sân nhà em</a:t>
            </a:r>
          </a:p>
          <a:p>
            <a:r>
              <a:rPr lang="en-US" altLang="en-US" sz="2000" b="1">
                <a:latin typeface="Times New Roman" pitchFamily="18" charset="0"/>
              </a:rPr>
              <a:t>    Trăng khuya sáng hơn đèn</a:t>
            </a:r>
          </a:p>
          <a:p>
            <a:r>
              <a:rPr lang="en-US" altLang="en-US" sz="2000" b="1">
                <a:latin typeface="Times New Roman" pitchFamily="18" charset="0"/>
              </a:rPr>
              <a:t>    Ơi ông trăng sáng tỏ.</a:t>
            </a:r>
          </a:p>
          <a:p>
            <a:r>
              <a:rPr lang="en-US" altLang="en-US" sz="2000" b="1" i="1">
                <a:latin typeface="Times New Roman" pitchFamily="18" charset="0"/>
              </a:rPr>
              <a:t>                           Trần Đăng khoa</a:t>
            </a:r>
          </a:p>
          <a:p>
            <a:endParaRPr lang="en-US" altLang="en-US" sz="2000" b="1">
              <a:latin typeface="Times New Roman" pitchFamily="18" charset="0"/>
            </a:endParaRPr>
          </a:p>
        </p:txBody>
      </p:sp>
      <p:sp>
        <p:nvSpPr>
          <p:cNvPr id="4127" name="Text Box 87"/>
          <p:cNvSpPr txBox="1">
            <a:spLocks noChangeArrowheads="1"/>
          </p:cNvSpPr>
          <p:nvPr/>
        </p:nvSpPr>
        <p:spPr bwMode="auto">
          <a:xfrm>
            <a:off x="101349" y="5032376"/>
            <a:ext cx="4090159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900" b="1">
                <a:latin typeface="Times New Roman" pitchFamily="18" charset="0"/>
              </a:rPr>
              <a:t>c)   Những ngôi sao thức ngoài kia</a:t>
            </a:r>
          </a:p>
          <a:p>
            <a:r>
              <a:rPr lang="en-US" altLang="en-US" sz="1900" b="1">
                <a:latin typeface="Times New Roman" pitchFamily="18" charset="0"/>
              </a:rPr>
              <a:t>Chẳng bằng mẹ đã thức vì chúng con</a:t>
            </a:r>
          </a:p>
          <a:p>
            <a:r>
              <a:rPr lang="en-US" altLang="en-US" sz="1900" b="1">
                <a:latin typeface="Times New Roman" pitchFamily="18" charset="0"/>
              </a:rPr>
              <a:t>     Đêm nay con ngủ giấc tròn</a:t>
            </a:r>
          </a:p>
          <a:p>
            <a:r>
              <a:rPr lang="en-US" altLang="en-US" sz="1900" b="1">
                <a:latin typeface="Times New Roman" pitchFamily="18" charset="0"/>
              </a:rPr>
              <a:t>Mẹ là ngọn gió của con suốt đời.</a:t>
            </a:r>
          </a:p>
          <a:p>
            <a:r>
              <a:rPr lang="en-US" altLang="en-US" sz="1900" b="1" i="1">
                <a:latin typeface="Times New Roman" pitchFamily="18" charset="0"/>
              </a:rPr>
              <a:t>                                   Trần Quốc Minh</a:t>
            </a:r>
            <a:r>
              <a:rPr lang="en-US" altLang="en-US" sz="1900" b="1">
                <a:latin typeface="Times New Roman" pitchFamily="18" charset="0"/>
              </a:rPr>
              <a:t>.</a:t>
            </a:r>
          </a:p>
          <a:p>
            <a:endParaRPr lang="en-US" altLang="en-US" sz="1900" b="1">
              <a:latin typeface="Times New Roman" pitchFamily="18" charset="0"/>
            </a:endParaRPr>
          </a:p>
        </p:txBody>
      </p:sp>
      <p:sp>
        <p:nvSpPr>
          <p:cNvPr id="5209" name="Text Box 89"/>
          <p:cNvSpPr txBox="1">
            <a:spLocks noChangeArrowheads="1"/>
          </p:cNvSpPr>
          <p:nvPr/>
        </p:nvSpPr>
        <p:spPr bwMode="auto">
          <a:xfrm>
            <a:off x="5591068" y="1741489"/>
            <a:ext cx="32415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latin typeface="Times New Roman" pitchFamily="18" charset="0"/>
              </a:rPr>
              <a:t>- </a:t>
            </a: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</a:rPr>
              <a:t>Cháu khỏe hơn ông nhiều!</a:t>
            </a:r>
          </a:p>
          <a:p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</a:rPr>
              <a:t>  Ông là buổi trời chiều</a:t>
            </a:r>
          </a:p>
          <a:p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</a:rPr>
              <a:t>  Cháu là ngày rạng sáng.</a:t>
            </a:r>
          </a:p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5210" name="Text Box 90"/>
          <p:cNvSpPr txBox="1">
            <a:spLocks noChangeArrowheads="1"/>
          </p:cNvSpPr>
          <p:nvPr/>
        </p:nvSpPr>
        <p:spPr bwMode="auto">
          <a:xfrm>
            <a:off x="5776873" y="3586164"/>
            <a:ext cx="31167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</a:rPr>
              <a:t>Trăng khuya sáng hơn đèn</a:t>
            </a:r>
          </a:p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5472828" y="5029200"/>
            <a:ext cx="3842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>
                <a:latin typeface="Times New Roman" pitchFamily="18" charset="0"/>
              </a:rPr>
              <a:t>     </a:t>
            </a:r>
            <a:r>
              <a:rPr lang="en-US" altLang="en-US" sz="1800" b="1">
                <a:solidFill>
                  <a:srgbClr val="0000FF"/>
                </a:solidFill>
                <a:latin typeface="Times New Roman" pitchFamily="18" charset="0"/>
              </a:rPr>
              <a:t>Những ngôi sao thức ngoài kia</a:t>
            </a:r>
          </a:p>
          <a:p>
            <a:r>
              <a:rPr lang="en-US" altLang="en-US" sz="1800" b="1">
                <a:solidFill>
                  <a:srgbClr val="0000FF"/>
                </a:solidFill>
                <a:latin typeface="Times New Roman" pitchFamily="18" charset="0"/>
              </a:rPr>
              <a:t>Chẳng bằng mẹ đã thức vì chúng con</a:t>
            </a:r>
          </a:p>
        </p:txBody>
      </p:sp>
      <p:sp>
        <p:nvSpPr>
          <p:cNvPr id="5212" name="Text Box 92"/>
          <p:cNvSpPr txBox="1">
            <a:spLocks noChangeArrowheads="1"/>
          </p:cNvSpPr>
          <p:nvPr/>
        </p:nvSpPr>
        <p:spPr bwMode="auto">
          <a:xfrm>
            <a:off x="5920450" y="6019800"/>
            <a:ext cx="335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>
                <a:solidFill>
                  <a:srgbClr val="0000FF"/>
                </a:solidFill>
                <a:latin typeface="Times New Roman" pitchFamily="18" charset="0"/>
              </a:rPr>
              <a:t>Mẹ là ngọn gió của con suốt đời.</a:t>
            </a:r>
          </a:p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132" name="Text Box 97"/>
          <p:cNvSpPr txBox="1">
            <a:spLocks noChangeArrowheads="1"/>
          </p:cNvSpPr>
          <p:nvPr/>
        </p:nvSpPr>
        <p:spPr bwMode="auto">
          <a:xfrm>
            <a:off x="2005859" y="7223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en-US" sz="1800"/>
          </a:p>
        </p:txBody>
      </p:sp>
      <p:sp>
        <p:nvSpPr>
          <p:cNvPr id="4133" name="Text Box 100"/>
          <p:cNvSpPr txBox="1">
            <a:spLocks noChangeArrowheads="1"/>
          </p:cNvSpPr>
          <p:nvPr/>
        </p:nvSpPr>
        <p:spPr bwMode="auto">
          <a:xfrm>
            <a:off x="2632059" y="842963"/>
            <a:ext cx="1253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altLang="en-US" sz="2400" b="1">
                <a:latin typeface="Times New Roman" pitchFamily="18" charset="0"/>
              </a:rPr>
              <a:t>Câu thơ</a:t>
            </a:r>
            <a:endParaRPr lang="en-US" altLang="en-US" sz="2400" b="1">
              <a:latin typeface="Times New Roman" pitchFamily="18" charset="0"/>
            </a:endParaRPr>
          </a:p>
        </p:txBody>
      </p:sp>
      <p:sp>
        <p:nvSpPr>
          <p:cNvPr id="4134" name="Text Box 102"/>
          <p:cNvSpPr txBox="1">
            <a:spLocks noChangeArrowheads="1"/>
          </p:cNvSpPr>
          <p:nvPr/>
        </p:nvSpPr>
        <p:spPr bwMode="auto">
          <a:xfrm>
            <a:off x="6503206" y="838200"/>
            <a:ext cx="24705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400" b="1">
                <a:latin typeface="Times New Roman" pitchFamily="18" charset="0"/>
              </a:rPr>
              <a:t>H</a:t>
            </a:r>
            <a:r>
              <a:rPr lang="en-US" altLang="en-US" sz="2400" b="1">
                <a:latin typeface="Times New Roman" pitchFamily="18" charset="0"/>
              </a:rPr>
              <a:t>ình ảnh so sánh</a:t>
            </a:r>
          </a:p>
        </p:txBody>
      </p:sp>
      <p:sp>
        <p:nvSpPr>
          <p:cNvPr id="5233" name="Line 113"/>
          <p:cNvSpPr>
            <a:spLocks noChangeShapeType="1"/>
          </p:cNvSpPr>
          <p:nvPr/>
        </p:nvSpPr>
        <p:spPr bwMode="auto">
          <a:xfrm>
            <a:off x="5827547" y="2057400"/>
            <a:ext cx="709441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4" name="Line 114"/>
          <p:cNvSpPr>
            <a:spLocks noChangeShapeType="1"/>
          </p:cNvSpPr>
          <p:nvPr/>
        </p:nvSpPr>
        <p:spPr bwMode="auto">
          <a:xfrm>
            <a:off x="7554887" y="2057400"/>
            <a:ext cx="506743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5" name="Line 115"/>
          <p:cNvSpPr>
            <a:spLocks noChangeShapeType="1"/>
          </p:cNvSpPr>
          <p:nvPr/>
        </p:nvSpPr>
        <p:spPr bwMode="auto">
          <a:xfrm>
            <a:off x="5827547" y="2362201"/>
            <a:ext cx="405394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6" name="Line 116"/>
          <p:cNvSpPr>
            <a:spLocks noChangeShapeType="1"/>
          </p:cNvSpPr>
          <p:nvPr/>
        </p:nvSpPr>
        <p:spPr bwMode="auto">
          <a:xfrm>
            <a:off x="6649930" y="2403208"/>
            <a:ext cx="1559311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7" name="Line 117"/>
          <p:cNvSpPr>
            <a:spLocks noChangeShapeType="1"/>
          </p:cNvSpPr>
          <p:nvPr/>
        </p:nvSpPr>
        <p:spPr bwMode="auto">
          <a:xfrm>
            <a:off x="5878223" y="2667000"/>
            <a:ext cx="405394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8" name="Line 118"/>
          <p:cNvSpPr>
            <a:spLocks noChangeShapeType="1"/>
          </p:cNvSpPr>
          <p:nvPr/>
        </p:nvSpPr>
        <p:spPr bwMode="auto">
          <a:xfrm>
            <a:off x="6740650" y="2667000"/>
            <a:ext cx="149911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9" name="Line 119"/>
          <p:cNvSpPr>
            <a:spLocks noChangeShapeType="1"/>
          </p:cNvSpPr>
          <p:nvPr/>
        </p:nvSpPr>
        <p:spPr bwMode="auto">
          <a:xfrm flipV="1">
            <a:off x="5878222" y="3940107"/>
            <a:ext cx="1457026" cy="2229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0" name="Line 120"/>
          <p:cNvSpPr>
            <a:spLocks noChangeShapeType="1"/>
          </p:cNvSpPr>
          <p:nvPr/>
        </p:nvSpPr>
        <p:spPr bwMode="auto">
          <a:xfrm>
            <a:off x="8271509" y="3962400"/>
            <a:ext cx="506743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1" name="Line 121"/>
          <p:cNvSpPr>
            <a:spLocks noChangeShapeType="1"/>
          </p:cNvSpPr>
          <p:nvPr/>
        </p:nvSpPr>
        <p:spPr bwMode="auto">
          <a:xfrm>
            <a:off x="5979571" y="5333999"/>
            <a:ext cx="1450014" cy="1836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2" name="Line 122"/>
          <p:cNvSpPr>
            <a:spLocks noChangeShapeType="1"/>
          </p:cNvSpPr>
          <p:nvPr/>
        </p:nvSpPr>
        <p:spPr bwMode="auto">
          <a:xfrm>
            <a:off x="6828505" y="5675531"/>
            <a:ext cx="383359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" name="Line 123"/>
          <p:cNvSpPr>
            <a:spLocks noChangeShapeType="1"/>
          </p:cNvSpPr>
          <p:nvPr/>
        </p:nvSpPr>
        <p:spPr bwMode="auto">
          <a:xfrm>
            <a:off x="6080919" y="6324600"/>
            <a:ext cx="40539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" name="Line 124"/>
          <p:cNvSpPr>
            <a:spLocks noChangeShapeType="1"/>
          </p:cNvSpPr>
          <p:nvPr/>
        </p:nvSpPr>
        <p:spPr bwMode="auto">
          <a:xfrm>
            <a:off x="6649930" y="6342965"/>
            <a:ext cx="77965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" name="Line 125"/>
          <p:cNvSpPr>
            <a:spLocks noChangeShapeType="1"/>
          </p:cNvSpPr>
          <p:nvPr/>
        </p:nvSpPr>
        <p:spPr bwMode="auto">
          <a:xfrm>
            <a:off x="1824276" y="457200"/>
            <a:ext cx="60809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7" name="Line 127"/>
          <p:cNvSpPr>
            <a:spLocks noChangeShapeType="1"/>
          </p:cNvSpPr>
          <p:nvPr/>
        </p:nvSpPr>
        <p:spPr bwMode="auto">
          <a:xfrm>
            <a:off x="3344506" y="457200"/>
            <a:ext cx="28377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4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6" grpId="0"/>
      <p:bldP spid="5209" grpId="0"/>
      <p:bldP spid="5210" grpId="0"/>
      <p:bldP spid="5211" grpId="0"/>
      <p:bldP spid="5212" grpId="0"/>
      <p:bldP spid="5233" grpId="0" animBg="1"/>
      <p:bldP spid="5234" grpId="0" animBg="1"/>
      <p:bldP spid="5235" grpId="0" animBg="1"/>
      <p:bldP spid="5236" grpId="0" animBg="1"/>
      <p:bldP spid="5237" grpId="0" animBg="1"/>
      <p:bldP spid="5238" grpId="0" animBg="1"/>
      <p:bldP spid="5239" grpId="0" animBg="1"/>
      <p:bldP spid="5240" grpId="0" animBg="1"/>
      <p:bldP spid="5241" grpId="0" animBg="1"/>
      <p:bldP spid="5242" grpId="0" animBg="1"/>
      <p:bldP spid="5243" grpId="0" animBg="1"/>
      <p:bldP spid="52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8"/>
          <a:stretch>
            <a:fillRect/>
          </a:stretch>
        </p:blipFill>
        <p:spPr bwMode="auto">
          <a:xfrm>
            <a:off x="8519319" y="433152"/>
            <a:ext cx="3123036" cy="202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8" descr="Kết quả hình ảnh cho trời khuất núi"/>
          <p:cNvSpPr>
            <a:spLocks noChangeAspect="1" noChangeArrowheads="1"/>
          </p:cNvSpPr>
          <p:nvPr/>
        </p:nvSpPr>
        <p:spPr bwMode="auto">
          <a:xfrm>
            <a:off x="206920" y="-144463"/>
            <a:ext cx="40539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0643" y="203029"/>
            <a:ext cx="74955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…</a:t>
            </a:r>
          </a:p>
          <a:p>
            <a:pPr marL="533400" indent="-533400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khỏe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1330" y="1447800"/>
            <a:ext cx="7515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46249" y="2743200"/>
            <a:ext cx="7825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5519" y="38862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8030" y="4953000"/>
            <a:ext cx="8810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7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6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8" descr="Kết quả hình ảnh cho trời khuất núi"/>
          <p:cNvSpPr>
            <a:spLocks noChangeAspect="1" noChangeArrowheads="1"/>
          </p:cNvSpPr>
          <p:nvPr/>
        </p:nvSpPr>
        <p:spPr bwMode="auto">
          <a:xfrm>
            <a:off x="206920" y="-144463"/>
            <a:ext cx="40539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85035" y="160338"/>
            <a:ext cx="4494869" cy="2871842"/>
            <a:chOff x="425739" y="3124200"/>
            <a:chExt cx="3841461" cy="33477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739" y="3124200"/>
              <a:ext cx="3841461" cy="288613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143000" y="6010330"/>
              <a:ext cx="2324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65837" y="229235"/>
            <a:ext cx="4544014" cy="2886130"/>
            <a:chOff x="5029200" y="3124200"/>
            <a:chExt cx="3881369" cy="334779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200" y="3124200"/>
              <a:ext cx="3881369" cy="288613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807834" y="6010330"/>
              <a:ext cx="2324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rạng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9296" y="3176325"/>
            <a:ext cx="10502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* Theo </a:t>
            </a:r>
            <a:r>
              <a:rPr lang="en-US" b="1" dirty="0">
                <a:solidFill>
                  <a:srgbClr val="0000FF"/>
                </a:solidFill>
              </a:rPr>
              <a:t>con </a:t>
            </a:r>
            <a:r>
              <a:rPr lang="en-US" b="1" dirty="0" err="1">
                <a:solidFill>
                  <a:srgbClr val="0000FF"/>
                </a:solidFill>
              </a:rPr>
              <a:t>buổi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trời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chiều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ngày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rạng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sáng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báo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hiệu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một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ngày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như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thế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nào</a:t>
            </a:r>
            <a:r>
              <a:rPr lang="en-US" b="1" dirty="0" smtClean="0">
                <a:solidFill>
                  <a:srgbClr val="0000FF"/>
                </a:solidFill>
              </a:rPr>
              <a:t>?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9267" y="3646438"/>
            <a:ext cx="1009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Buổi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trời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chiều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báo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hiệu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một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ngày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sắp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hết</a:t>
            </a:r>
            <a:r>
              <a:rPr lang="en-US" dirty="0">
                <a:solidFill>
                  <a:srgbClr val="0000FF"/>
                </a:solidFill>
              </a:rPr>
              <a:t>; </a:t>
            </a:r>
            <a:r>
              <a:rPr lang="en-US" dirty="0" err="1">
                <a:solidFill>
                  <a:srgbClr val="0000FF"/>
                </a:solidFill>
              </a:rPr>
              <a:t>ngày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rạng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sáng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báo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hiệu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một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ngày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mới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bắt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đầu</a:t>
            </a:r>
            <a:r>
              <a:rPr lang="en-US" dirty="0" smtClean="0">
                <a:solidFill>
                  <a:srgbClr val="0000FF"/>
                </a:solidFill>
              </a:rPr>
              <a:t>.)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9617" y="4487823"/>
            <a:ext cx="9400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: </a:t>
            </a:r>
            <a:r>
              <a:rPr lang="en-US" dirty="0" smtClean="0"/>
              <a:t>“</a:t>
            </a:r>
            <a:r>
              <a:rPr lang="en-US" b="1" dirty="0" err="1" smtClean="0"/>
              <a:t>Ôn</a:t>
            </a:r>
            <a:r>
              <a:rPr lang="en-US" dirty="0" err="1" smtClean="0"/>
              <a:t>g</a:t>
            </a:r>
            <a:r>
              <a:rPr lang="en-US" dirty="0" smtClean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b="1" dirty="0" err="1"/>
              <a:t>buổi</a:t>
            </a:r>
            <a:r>
              <a:rPr lang="en-US" b="1" dirty="0"/>
              <a:t> </a:t>
            </a:r>
            <a:r>
              <a:rPr lang="en-US" b="1" dirty="0" err="1"/>
              <a:t>trời</a:t>
            </a:r>
            <a:r>
              <a:rPr lang="en-US" b="1" dirty="0"/>
              <a:t> </a:t>
            </a:r>
            <a:r>
              <a:rPr lang="en-US" b="1" dirty="0" err="1" smtClean="0"/>
              <a:t>chiều</a:t>
            </a:r>
            <a:r>
              <a:rPr lang="en-US" dirty="0" smtClean="0"/>
              <a:t>. </a:t>
            </a:r>
            <a:r>
              <a:rPr lang="en-US" b="1" dirty="0" err="1" smtClean="0"/>
              <a:t>Cháu</a:t>
            </a:r>
            <a:r>
              <a:rPr lang="en-US" dirty="0" smtClean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b="1" dirty="0" err="1"/>
              <a:t>ngày</a:t>
            </a:r>
            <a:r>
              <a:rPr lang="en-US" b="1" dirty="0"/>
              <a:t> </a:t>
            </a:r>
            <a:r>
              <a:rPr lang="en-US" b="1" dirty="0" err="1"/>
              <a:t>rạng</a:t>
            </a:r>
            <a:r>
              <a:rPr lang="en-US" b="1" dirty="0"/>
              <a:t> </a:t>
            </a:r>
            <a:r>
              <a:rPr lang="en-US" b="1" dirty="0" err="1"/>
              <a:t>sáng</a:t>
            </a:r>
            <a:r>
              <a:rPr lang="en-US" dirty="0" smtClean="0"/>
              <a:t>.”?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9426" y="4903321"/>
            <a:ext cx="10090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- </a:t>
            </a:r>
            <a:r>
              <a:rPr lang="en-US" dirty="0" err="1">
                <a:solidFill>
                  <a:srgbClr val="0000FF"/>
                </a:solidFill>
              </a:rPr>
              <a:t>Ông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nhiều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tuổi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cuộc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không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còn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dài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nữa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giống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như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buổi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trời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chiều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đang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báo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hiệu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một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ngày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sắp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hết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r>
              <a:rPr lang="en-US" dirty="0">
                <a:solidFill>
                  <a:srgbClr val="0000FF"/>
                </a:solidFill>
              </a:rPr>
              <a:t>- </a:t>
            </a:r>
            <a:r>
              <a:rPr lang="en-US" dirty="0" err="1">
                <a:solidFill>
                  <a:srgbClr val="0000FF"/>
                </a:solidFill>
              </a:rPr>
              <a:t>Cháu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còn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ít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tuổi</a:t>
            </a:r>
            <a:r>
              <a:rPr lang="en-US" dirty="0">
                <a:solidFill>
                  <a:srgbClr val="0000FF"/>
                </a:solidFill>
              </a:rPr>
              <a:t> , </a:t>
            </a:r>
            <a:r>
              <a:rPr lang="en-US" dirty="0" err="1">
                <a:solidFill>
                  <a:srgbClr val="0000FF"/>
                </a:solidFill>
              </a:rPr>
              <a:t>cuộc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đang</a:t>
            </a:r>
            <a:r>
              <a:rPr lang="en-US" dirty="0">
                <a:solidFill>
                  <a:srgbClr val="0000FF"/>
                </a:solidFill>
              </a:rPr>
              <a:t> ở </a:t>
            </a:r>
            <a:r>
              <a:rPr lang="en-US" dirty="0" err="1">
                <a:solidFill>
                  <a:srgbClr val="0000FF"/>
                </a:solidFill>
              </a:rPr>
              <a:t>phía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trước</a:t>
            </a:r>
            <a:r>
              <a:rPr lang="en-US" dirty="0">
                <a:solidFill>
                  <a:srgbClr val="0000FF"/>
                </a:solidFill>
              </a:rPr>
              <a:t> , </a:t>
            </a:r>
            <a:r>
              <a:rPr lang="en-US" dirty="0" err="1">
                <a:solidFill>
                  <a:srgbClr val="0000FF"/>
                </a:solidFill>
              </a:rPr>
              <a:t>giống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như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trời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rạng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sáng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báo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hiệu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một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ngày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mới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đang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bắt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đầu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4839" y="202943"/>
            <a:ext cx="95901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b)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b)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Trăng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khuya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đèn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33400" indent="-533400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235" t="55208" r="22353" b="17709"/>
          <a:stretch>
            <a:fillRect/>
          </a:stretch>
        </p:blipFill>
        <p:spPr>
          <a:xfrm>
            <a:off x="6041648" y="990601"/>
            <a:ext cx="5788565" cy="3886199"/>
          </a:xfrm>
          <a:prstGeom prst="rect">
            <a:avLst/>
          </a:prstGeom>
        </p:spPr>
      </p:pic>
      <p:pic>
        <p:nvPicPr>
          <p:cNvPr id="7" name="Picture 7" descr="D:\My Pictures\p1018864-copy-13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919" y="990600"/>
            <a:ext cx="5105400" cy="322421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13719" y="431685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Trăng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khuya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598" y="4876800"/>
            <a:ext cx="967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* </a:t>
            </a:r>
            <a:r>
              <a:rPr lang="en-US" sz="2800" b="1" dirty="0" err="1">
                <a:solidFill>
                  <a:srgbClr val="0000FF"/>
                </a:solidFill>
              </a:rPr>
              <a:t>Tác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dùng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hình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ảnh</a:t>
            </a:r>
            <a:r>
              <a:rPr lang="en-US" sz="2800" b="1" dirty="0">
                <a:solidFill>
                  <a:srgbClr val="0000FF"/>
                </a:solidFill>
              </a:rPr>
              <a:t> so </a:t>
            </a:r>
            <a:r>
              <a:rPr lang="en-US" sz="2800" b="1" dirty="0" err="1">
                <a:solidFill>
                  <a:srgbClr val="0000FF"/>
                </a:solidFill>
              </a:rPr>
              <a:t>sánh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Trăng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khuya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sáng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hơn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đèn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cho</a:t>
            </a:r>
            <a:r>
              <a:rPr lang="en-US" sz="2800" b="1" dirty="0">
                <a:solidFill>
                  <a:srgbClr val="0000FF"/>
                </a:solidFill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</a:rPr>
              <a:t>biết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điều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trăng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khuya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9758" y="5832901"/>
            <a:ext cx="7425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- </a:t>
            </a:r>
            <a:r>
              <a:rPr lang="en-US" sz="2800" b="1" dirty="0" err="1">
                <a:solidFill>
                  <a:srgbClr val="0000FF"/>
                </a:solidFill>
              </a:rPr>
              <a:t>Trăng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càng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khuya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càng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sáng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4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4360" y="-12918"/>
            <a:ext cx="107429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)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kia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33400" indent="-533400">
              <a:buFontTx/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Chẳng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con.</a:t>
            </a:r>
          </a:p>
          <a:p>
            <a:pPr marL="533400" indent="-533400"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ngọn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suốt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đời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33400" indent="-533400">
              <a:buFontTx/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 </a:t>
            </a:r>
            <a:endParaRPr lang="en-US" sz="2000" b="1" i="1" dirty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0236" y="1676400"/>
            <a:ext cx="998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Ở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c, qua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360" y="3048000"/>
            <a:ext cx="10012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Qua </a:t>
            </a:r>
            <a:r>
              <a:rPr lang="en-US" sz="2800" dirty="0" err="1">
                <a:solidFill>
                  <a:srgbClr val="FF0000"/>
                </a:solidFill>
              </a:rPr>
              <a:t>hai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ảnh</a:t>
            </a:r>
            <a:r>
              <a:rPr lang="en-US" sz="2800" dirty="0">
                <a:solidFill>
                  <a:srgbClr val="FF0000"/>
                </a:solidFill>
              </a:rPr>
              <a:t> so </a:t>
            </a:r>
            <a:r>
              <a:rPr lang="en-US" sz="2800" dirty="0" err="1">
                <a:solidFill>
                  <a:srgbClr val="FF0000"/>
                </a:solidFill>
              </a:rPr>
              <a:t>sánh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thấy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tình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mẹ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</a:rPr>
              <a:t>thật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bao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la, </a:t>
            </a:r>
            <a:r>
              <a:rPr lang="en-US" sz="2800" dirty="0" err="1">
                <a:solidFill>
                  <a:srgbClr val="FF0000"/>
                </a:solidFill>
              </a:rPr>
              <a:t>rộng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lớn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4360" y="4114800"/>
            <a:ext cx="98980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</a:rPr>
              <a:t>Các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con </a:t>
            </a:r>
            <a:r>
              <a:rPr lang="en-US" sz="2800" dirty="0" err="1">
                <a:solidFill>
                  <a:srgbClr val="0000FF"/>
                </a:solidFill>
              </a:rPr>
              <a:t>cần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làm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gì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để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tỏ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lòng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biết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ơn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mẹ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dirty="0">
                <a:solidFill>
                  <a:srgbClr val="0000FF"/>
                </a:solidFill>
              </a:rPr>
              <a:t>-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giả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mẹ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ngọn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gió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con </a:t>
            </a:r>
            <a:r>
              <a:rPr lang="en-US" sz="2800" dirty="0" err="1">
                <a:solidFill>
                  <a:srgbClr val="0000FF"/>
                </a:solidFill>
              </a:rPr>
              <a:t>suốt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đời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con </a:t>
            </a:r>
            <a:r>
              <a:rPr lang="en-US" sz="2800" dirty="0" err="1">
                <a:solidFill>
                  <a:srgbClr val="0000FF"/>
                </a:solidFill>
              </a:rPr>
              <a:t>mẹ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người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như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thế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nào</a:t>
            </a:r>
            <a:r>
              <a:rPr lang="en-US" sz="2800" dirty="0">
                <a:solidFill>
                  <a:srgbClr val="0000FF"/>
                </a:solidFill>
              </a:rPr>
              <a:t>? </a:t>
            </a:r>
            <a:r>
              <a:rPr lang="en-US" sz="2800" dirty="0" err="1">
                <a:solidFill>
                  <a:srgbClr val="0000FF"/>
                </a:solidFill>
              </a:rPr>
              <a:t>Hãy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nói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một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câu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thể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hiện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điều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ảnh</a:t>
            </a:r>
            <a:r>
              <a:rPr lang="en-US" sz="2800" dirty="0">
                <a:solidFill>
                  <a:srgbClr val="0000FF"/>
                </a:solidFill>
              </a:rPr>
              <a:t> so </a:t>
            </a:r>
            <a:r>
              <a:rPr lang="en-US" sz="2800" dirty="0" err="1">
                <a:solidFill>
                  <a:srgbClr val="0000FF"/>
                </a:solidFill>
              </a:rPr>
              <a:t>sánh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5675" y="6038404"/>
            <a:ext cx="4597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 </a:t>
            </a:r>
            <a:r>
              <a:rPr lang="en-US" sz="2800" dirty="0" err="1" smtClean="0"/>
              <a:t>Mẹ</a:t>
            </a:r>
            <a:r>
              <a:rPr lang="en-US" sz="2800" dirty="0" smtClean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bầu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 smtClean="0"/>
              <a:t>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77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Text Box 13"/>
          <p:cNvSpPr txBox="1"/>
          <p:nvPr/>
        </p:nvSpPr>
        <p:spPr>
          <a:xfrm>
            <a:off x="655938" y="158135"/>
            <a:ext cx="8563961" cy="200054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</a:t>
            </a:r>
            <a:endParaRPr sz="3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sz="3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l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rạng sáng.</a:t>
            </a:r>
          </a:p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8" name="Text Box 14"/>
          <p:cNvSpPr txBox="1"/>
          <p:nvPr/>
        </p:nvSpPr>
        <p:spPr>
          <a:xfrm>
            <a:off x="518319" y="1866295"/>
            <a:ext cx="9425424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 sáng hơn </a:t>
            </a:r>
            <a:r>
              <a:rPr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639" name="Text Box 15"/>
          <p:cNvSpPr txBox="1"/>
          <p:nvPr/>
        </p:nvSpPr>
        <p:spPr>
          <a:xfrm>
            <a:off x="518372" y="2508219"/>
            <a:ext cx="10641608" cy="200054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   Những ngôi sao thức ngo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kia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Chẳng bằng mẹ đã thức vì chúng con.</a:t>
            </a:r>
          </a:p>
          <a:p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ngọn gió của con suốt đời.</a:t>
            </a:r>
          </a:p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40" name="Text Box 16"/>
          <p:cNvSpPr txBox="1"/>
          <p:nvPr/>
        </p:nvSpPr>
        <p:spPr>
          <a:xfrm>
            <a:off x="101349" y="-76200"/>
            <a:ext cx="12161838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các hình ảnh so sánh trong những khổ thơ sau: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30"/>
          <p:cNvSpPr/>
          <p:nvPr/>
        </p:nvSpPr>
        <p:spPr>
          <a:xfrm>
            <a:off x="2026973" y="426720"/>
            <a:ext cx="2910946" cy="0"/>
          </a:xfrm>
          <a:prstGeom prst="line">
            <a:avLst/>
          </a:prstGeom>
          <a:ln w="3810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/>
        </p:nvSpPr>
        <p:spPr>
          <a:xfrm>
            <a:off x="160120" y="4343400"/>
            <a:ext cx="10645200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BT 1,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/>
              <a:t> 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17673376"/>
              </p:ext>
            </p:extLst>
          </p:nvPr>
        </p:nvGraphicFramePr>
        <p:xfrm>
          <a:off x="506743" y="457200"/>
          <a:ext cx="11148353" cy="6477000"/>
        </p:xfrm>
        <a:graphic>
          <a:graphicData uri="http://schemas.openxmlformats.org/drawingml/2006/table">
            <a:tbl>
              <a:tblPr/>
              <a:tblGrid>
                <a:gridCol w="6930058"/>
                <a:gridCol w="421829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ảnh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so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sánh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618" marR="121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Kiểu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so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sánh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618" marR="121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618" marR="121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618" marR="121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08038" y="1433354"/>
            <a:ext cx="6790360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buổi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chiều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Cháu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rạng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ngọn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con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suốt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altLang="en-US" sz="2800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4840" y="3510519"/>
            <a:ext cx="6790360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  <a:endParaRPr lang="en-US" altLang="en-US" sz="28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99801" y="1437483"/>
            <a:ext cx="415529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45839" y="3378200"/>
            <a:ext cx="415529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alt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endParaRPr lang="en-US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3158" y="1959771"/>
            <a:ext cx="4155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/>
              <a:t>H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 smtClean="0"/>
              <a:t>.)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99800" y="3962400"/>
            <a:ext cx="41552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/>
              <a:t>H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chênh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kém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i="1" dirty="0" err="1"/>
              <a:t>Cháu</a:t>
            </a:r>
            <a:r>
              <a:rPr lang="en-US" i="1" dirty="0"/>
              <a:t> </a:t>
            </a:r>
            <a:r>
              <a:rPr lang="en-US" i="1" dirty="0" err="1"/>
              <a:t>hơn</a:t>
            </a:r>
            <a:r>
              <a:rPr lang="en-US" i="1" dirty="0"/>
              <a:t> </a:t>
            </a:r>
            <a:r>
              <a:rPr lang="en-US" i="1" dirty="0" err="1"/>
              <a:t>ông</a:t>
            </a:r>
            <a:r>
              <a:rPr lang="en-US" i="1" dirty="0"/>
              <a:t>; </a:t>
            </a:r>
            <a:r>
              <a:rPr lang="en-US" i="1" dirty="0" err="1"/>
              <a:t>trăng</a:t>
            </a:r>
            <a:r>
              <a:rPr lang="en-US" i="1" dirty="0"/>
              <a:t>  </a:t>
            </a:r>
            <a:r>
              <a:rPr lang="en-US" i="1" dirty="0" err="1"/>
              <a:t>hơn</a:t>
            </a:r>
            <a:r>
              <a:rPr lang="en-US" i="1" dirty="0"/>
              <a:t> </a:t>
            </a:r>
            <a:r>
              <a:rPr lang="en-US" i="1" dirty="0" err="1"/>
              <a:t>đèn</a:t>
            </a:r>
            <a:r>
              <a:rPr lang="en-US" i="1" dirty="0"/>
              <a:t> ;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ngôi</a:t>
            </a:r>
            <a:r>
              <a:rPr lang="en-US" i="1" dirty="0"/>
              <a:t> </a:t>
            </a:r>
            <a:r>
              <a:rPr lang="en-US" i="1" dirty="0" err="1"/>
              <a:t>sao</a:t>
            </a:r>
            <a:r>
              <a:rPr lang="en-US" i="1" dirty="0"/>
              <a:t> 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bằng</a:t>
            </a:r>
            <a:r>
              <a:rPr lang="en-US" i="1" dirty="0"/>
              <a:t> </a:t>
            </a:r>
            <a:r>
              <a:rPr lang="en-US" i="1" dirty="0" err="1"/>
              <a:t>mẹ</a:t>
            </a:r>
            <a:r>
              <a:rPr lang="en-US" i="1" dirty="0" smtClean="0"/>
              <a:t>.)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9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356519" y="533400"/>
            <a:ext cx="6781800" cy="2209800"/>
          </a:xfrm>
          <a:prstGeom prst="cloudCallout">
            <a:avLst>
              <a:gd name="adj1" fmla="val -33214"/>
              <a:gd name="adj2" fmla="val 85978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585119" y="3505200"/>
            <a:ext cx="5791200" cy="2819400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so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kém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0241"/>
          <p:cNvSpPr>
            <a:spLocks noGrp="1"/>
          </p:cNvSpPr>
          <p:nvPr>
            <p:ph type="ctrTitle"/>
          </p:nvPr>
        </p:nvSpPr>
        <p:spPr>
          <a:xfrm>
            <a:off x="-810789" y="600074"/>
            <a:ext cx="7398451" cy="2362200"/>
          </a:xfrm>
        </p:spPr>
        <p:txBody>
          <a:bodyPr anchor="ctr"/>
          <a:lstStyle/>
          <a:p>
            <a:pPr marL="762000" indent="-762000" algn="l" defTabSz="914400">
              <a:buSzPct val="100000"/>
            </a:pPr>
            <a:r>
              <a:rPr sz="4400" b="1" kern="1200" baseline="0">
                <a:solidFill>
                  <a:srgbClr val="0000FF"/>
                </a:solidFill>
                <a:latin typeface="Arial" panose="020B0604020202090204" pitchFamily="34" charset="0"/>
              </a:rPr>
              <a:t>      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a.Bế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cháu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thủ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thỉ</a:t>
            </a:r>
            <a:b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Cháu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khỏe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!</a:t>
            </a:r>
            <a:b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buổi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Cháu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rạng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3" name="Subtitle 10242"/>
          <p:cNvSpPr>
            <a:spLocks noGrp="1"/>
          </p:cNvSpPr>
          <p:nvPr>
            <p:ph type="subTitle" idx="1"/>
          </p:nvPr>
        </p:nvSpPr>
        <p:spPr>
          <a:xfrm>
            <a:off x="506743" y="4486274"/>
            <a:ext cx="11249700" cy="2286000"/>
          </a:xfrm>
        </p:spPr>
        <p:txBody>
          <a:bodyPr/>
          <a:lstStyle/>
          <a:p>
            <a:pPr algn="l" defTabSz="914400">
              <a:lnSpc>
                <a:spcPct val="80000"/>
              </a:lnSpc>
              <a:buSzPct val="100000"/>
            </a:pP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 c.       Những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ngôi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ngoài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kia</a:t>
            </a:r>
            <a:endParaRPr sz="3200" b="1" kern="1200" baseline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 defTabSz="914400">
              <a:lnSpc>
                <a:spcPct val="80000"/>
              </a:lnSpc>
              <a:buSzPct val="100000"/>
            </a:pP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Chẳng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con.</a:t>
            </a:r>
          </a:p>
          <a:p>
            <a:pPr algn="l" defTabSz="914400">
              <a:lnSpc>
                <a:spcPct val="80000"/>
              </a:lnSpc>
              <a:buSzPct val="100000"/>
            </a:pP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Đêm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nay con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ngủ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giấc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endParaRPr sz="3200" b="1" kern="1200" baseline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 defTabSz="914400">
              <a:lnSpc>
                <a:spcPct val="80000"/>
              </a:lnSpc>
              <a:buSzPct val="100000"/>
            </a:pP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ngọn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gió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suốt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đời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4" name="Rectangles 10243"/>
          <p:cNvSpPr/>
          <p:nvPr/>
        </p:nvSpPr>
        <p:spPr>
          <a:xfrm>
            <a:off x="4256643" y="2352674"/>
            <a:ext cx="7601149" cy="2438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90204" pitchFamily="34" charset="0"/>
              </a:defRPr>
            </a:lvl1pPr>
          </a:lstStyle>
          <a:p>
            <a:pPr marL="762000" lvl="0" indent="-762000" algn="l"/>
            <a:r>
              <a:rPr sz="3600" b="1">
                <a:solidFill>
                  <a:srgbClr val="0000FF"/>
                </a:solidFill>
              </a:rPr>
              <a:t>   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trăng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tỏ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Soi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rõ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sân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b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Trăng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khuya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đèn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Ơi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trăng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tỏ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5" name="Straight Connector 10244"/>
          <p:cNvSpPr/>
          <p:nvPr/>
        </p:nvSpPr>
        <p:spPr>
          <a:xfrm>
            <a:off x="456868" y="1838500"/>
            <a:ext cx="4256644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6" name="Straight Connector 10245"/>
          <p:cNvSpPr/>
          <p:nvPr/>
        </p:nvSpPr>
        <p:spPr>
          <a:xfrm>
            <a:off x="204296" y="2309724"/>
            <a:ext cx="3743023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7" name="Straight Connector 10246"/>
          <p:cNvSpPr/>
          <p:nvPr/>
        </p:nvSpPr>
        <p:spPr>
          <a:xfrm>
            <a:off x="137796" y="2819400"/>
            <a:ext cx="411884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8" name="Straight Connector 10247"/>
          <p:cNvSpPr/>
          <p:nvPr/>
        </p:nvSpPr>
        <p:spPr>
          <a:xfrm>
            <a:off x="5219455" y="4029074"/>
            <a:ext cx="451001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9" name="Straight Connector 10248"/>
          <p:cNvSpPr/>
          <p:nvPr/>
        </p:nvSpPr>
        <p:spPr>
          <a:xfrm>
            <a:off x="1802254" y="4883899"/>
            <a:ext cx="534546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0" name="Straight Connector 10249"/>
          <p:cNvSpPr/>
          <p:nvPr/>
        </p:nvSpPr>
        <p:spPr>
          <a:xfrm flipV="1">
            <a:off x="1348147" y="6291350"/>
            <a:ext cx="5878222" cy="76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1" name="Straight Connector 10250"/>
          <p:cNvSpPr/>
          <p:nvPr/>
        </p:nvSpPr>
        <p:spPr>
          <a:xfrm>
            <a:off x="1418882" y="5381274"/>
            <a:ext cx="6414638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3" name="Oval 10252"/>
          <p:cNvSpPr/>
          <p:nvPr/>
        </p:nvSpPr>
        <p:spPr>
          <a:xfrm>
            <a:off x="2211045" y="1362074"/>
            <a:ext cx="810789" cy="533400"/>
          </a:xfrm>
          <a:prstGeom prst="ellipse">
            <a:avLst/>
          </a:prstGeom>
          <a:noFill/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0254" name="Oval 10253"/>
          <p:cNvSpPr/>
          <p:nvPr/>
        </p:nvSpPr>
        <p:spPr>
          <a:xfrm>
            <a:off x="746919" y="1888549"/>
            <a:ext cx="584444" cy="457200"/>
          </a:xfrm>
          <a:prstGeom prst="ellipse">
            <a:avLst/>
          </a:prstGeom>
          <a:noFill/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0255" name="Oval 10254"/>
          <p:cNvSpPr/>
          <p:nvPr/>
        </p:nvSpPr>
        <p:spPr>
          <a:xfrm>
            <a:off x="1022516" y="2378825"/>
            <a:ext cx="506743" cy="457200"/>
          </a:xfrm>
          <a:prstGeom prst="ellipse">
            <a:avLst/>
          </a:prstGeom>
          <a:noFill/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0256" name="Oval 10255"/>
          <p:cNvSpPr/>
          <p:nvPr/>
        </p:nvSpPr>
        <p:spPr>
          <a:xfrm>
            <a:off x="8257908" y="3549879"/>
            <a:ext cx="912138" cy="685800"/>
          </a:xfrm>
          <a:prstGeom prst="ellipse">
            <a:avLst/>
          </a:prstGeom>
          <a:noFill/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0257" name="Oval 10256"/>
          <p:cNvSpPr/>
          <p:nvPr/>
        </p:nvSpPr>
        <p:spPr>
          <a:xfrm>
            <a:off x="1209387" y="4949188"/>
            <a:ext cx="2331019" cy="533400"/>
          </a:xfrm>
          <a:prstGeom prst="ellipse">
            <a:avLst/>
          </a:prstGeom>
          <a:noFill/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0258" name="Oval 10257"/>
          <p:cNvSpPr/>
          <p:nvPr/>
        </p:nvSpPr>
        <p:spPr>
          <a:xfrm>
            <a:off x="1889919" y="5850602"/>
            <a:ext cx="558217" cy="626398"/>
          </a:xfrm>
          <a:prstGeom prst="ellipse">
            <a:avLst/>
          </a:prstGeom>
          <a:noFill/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 sz="3200"/>
          </a:p>
        </p:txBody>
      </p:sp>
      <p:sp>
        <p:nvSpPr>
          <p:cNvPr id="26640" name="Text Box 16"/>
          <p:cNvSpPr txBox="1"/>
          <p:nvPr/>
        </p:nvSpPr>
        <p:spPr>
          <a:xfrm>
            <a:off x="101349" y="0"/>
            <a:ext cx="12161838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Ghi lại các từ so sánh trong những khổ thơ trên: 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77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465885" y="2362201"/>
            <a:ext cx="9547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en-US" sz="2800" i="1">
              <a:latin typeface="Times New Roman" pitchFamily="18" charset="0"/>
            </a:endParaRPr>
          </a:p>
        </p:txBody>
      </p:sp>
      <p:pic>
        <p:nvPicPr>
          <p:cNvPr id="5123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427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22543" y="-477296"/>
            <a:ext cx="762000" cy="171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593521" y="43799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en-US" sz="1800"/>
          </a:p>
        </p:txBody>
      </p:sp>
      <p:graphicFrame>
        <p:nvGraphicFramePr>
          <p:cNvPr id="75783" name="Group 7"/>
          <p:cNvGraphicFramePr>
            <a:graphicFrameLocks noGrp="1"/>
          </p:cNvGraphicFramePr>
          <p:nvPr>
            <p:ph/>
          </p:nvPr>
        </p:nvGraphicFramePr>
        <p:xfrm>
          <a:off x="101349" y="685800"/>
          <a:ext cx="11959140" cy="6019801"/>
        </p:xfrm>
        <a:graphic>
          <a:graphicData uri="http://schemas.openxmlformats.org/drawingml/2006/table">
            <a:tbl>
              <a:tblPr/>
              <a:tblGrid>
                <a:gridCol w="5510833"/>
                <a:gridCol w="4826729"/>
                <a:gridCol w="1621578"/>
              </a:tblGrid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8" marR="121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8" name="Text Box 29"/>
          <p:cNvSpPr txBox="1">
            <a:spLocks noChangeArrowheads="1"/>
          </p:cNvSpPr>
          <p:nvPr/>
        </p:nvSpPr>
        <p:spPr bwMode="auto">
          <a:xfrm>
            <a:off x="101349" y="1660526"/>
            <a:ext cx="527013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latin typeface="Times New Roman" pitchFamily="18" charset="0"/>
              </a:rPr>
              <a:t>a) Bế cháu ông thủ thỉ:</a:t>
            </a:r>
          </a:p>
          <a:p>
            <a:r>
              <a:rPr lang="en-US" altLang="en-US" sz="2000" b="1">
                <a:latin typeface="Times New Roman" pitchFamily="18" charset="0"/>
              </a:rPr>
              <a:t> - Cháu khỏe hơn ông nhiều!</a:t>
            </a:r>
          </a:p>
          <a:p>
            <a:r>
              <a:rPr lang="en-US" altLang="en-US" sz="2000" b="1">
                <a:latin typeface="Times New Roman" pitchFamily="18" charset="0"/>
              </a:rPr>
              <a:t>   Ông là buổi trời chiều</a:t>
            </a:r>
          </a:p>
          <a:p>
            <a:r>
              <a:rPr lang="en-US" altLang="en-US" sz="2000" b="1">
                <a:latin typeface="Times New Roman" pitchFamily="18" charset="0"/>
              </a:rPr>
              <a:t>   Cháu là ngày rạng sáng.</a:t>
            </a:r>
          </a:p>
          <a:p>
            <a:r>
              <a:rPr lang="en-US" altLang="en-US" sz="2000" b="1">
                <a:latin typeface="Times New Roman" pitchFamily="18" charset="0"/>
              </a:rPr>
              <a:t>                                      </a:t>
            </a:r>
            <a:r>
              <a:rPr lang="en-US" altLang="en-US" sz="2000" b="1" i="1">
                <a:latin typeface="Times New Roman" pitchFamily="18" charset="0"/>
              </a:rPr>
              <a:t>Phạm Cúc</a:t>
            </a:r>
          </a:p>
          <a:p>
            <a:endParaRPr lang="en-US" altLang="en-US" sz="2000" b="1">
              <a:latin typeface="Times New Roman" pitchFamily="18" charset="0"/>
            </a:endParaRPr>
          </a:p>
        </p:txBody>
      </p:sp>
      <p:sp>
        <p:nvSpPr>
          <p:cNvPr id="5149" name="Text Box 30"/>
          <p:cNvSpPr txBox="1">
            <a:spLocks noChangeArrowheads="1"/>
          </p:cNvSpPr>
          <p:nvPr/>
        </p:nvSpPr>
        <p:spPr bwMode="auto">
          <a:xfrm>
            <a:off x="101349" y="3336925"/>
            <a:ext cx="537147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latin typeface="Times New Roman" pitchFamily="18" charset="0"/>
              </a:rPr>
              <a:t>b)  Ông trăng rằm sáng tỏ</a:t>
            </a:r>
          </a:p>
          <a:p>
            <a:r>
              <a:rPr lang="en-US" altLang="en-US" sz="2000" b="1">
                <a:latin typeface="Times New Roman" pitchFamily="18" charset="0"/>
              </a:rPr>
              <a:t>     Soi rõ sân nhà em</a:t>
            </a:r>
          </a:p>
          <a:p>
            <a:r>
              <a:rPr lang="en-US" altLang="en-US" sz="2000" b="1">
                <a:latin typeface="Times New Roman" pitchFamily="18" charset="0"/>
              </a:rPr>
              <a:t>     Trăng khuya sáng hơn đèn</a:t>
            </a:r>
          </a:p>
          <a:p>
            <a:r>
              <a:rPr lang="en-US" altLang="en-US" sz="2000" b="1">
                <a:latin typeface="Times New Roman" pitchFamily="18" charset="0"/>
              </a:rPr>
              <a:t>     Ơi ông trăng sáng tỏ.</a:t>
            </a:r>
          </a:p>
          <a:p>
            <a:r>
              <a:rPr lang="en-US" altLang="en-US" sz="2000" b="1" i="1">
                <a:latin typeface="Times New Roman" pitchFamily="18" charset="0"/>
              </a:rPr>
              <a:t>                               Trần Đăng khoa</a:t>
            </a:r>
          </a:p>
          <a:p>
            <a:endParaRPr lang="en-US" altLang="en-US" sz="2000" b="1">
              <a:latin typeface="Times New Roman" pitchFamily="18" charset="0"/>
            </a:endParaRPr>
          </a:p>
        </p:txBody>
      </p:sp>
      <p:sp>
        <p:nvSpPr>
          <p:cNvPr id="5150" name="Text Box 31"/>
          <p:cNvSpPr txBox="1">
            <a:spLocks noChangeArrowheads="1"/>
          </p:cNvSpPr>
          <p:nvPr/>
        </p:nvSpPr>
        <p:spPr bwMode="auto">
          <a:xfrm>
            <a:off x="101349" y="5032376"/>
            <a:ext cx="405271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900" b="1">
                <a:latin typeface="Times New Roman" pitchFamily="18" charset="0"/>
              </a:rPr>
              <a:t>c)   Những ngôi sao thức ngoài kia</a:t>
            </a:r>
          </a:p>
          <a:p>
            <a:r>
              <a:rPr lang="en-US" altLang="en-US" sz="1900" b="1">
                <a:latin typeface="Times New Roman" pitchFamily="18" charset="0"/>
              </a:rPr>
              <a:t>Chẳng bằng mẹ đã thức vì chúng con</a:t>
            </a:r>
          </a:p>
          <a:p>
            <a:r>
              <a:rPr lang="en-US" altLang="en-US" sz="1900" b="1">
                <a:latin typeface="Times New Roman" pitchFamily="18" charset="0"/>
              </a:rPr>
              <a:t>      Đêm nay con ngủ giấc tròn</a:t>
            </a:r>
          </a:p>
          <a:p>
            <a:r>
              <a:rPr lang="en-US" altLang="en-US" sz="1900" b="1">
                <a:latin typeface="Times New Roman" pitchFamily="18" charset="0"/>
              </a:rPr>
              <a:t>Mẹ là ngọn gió của con suốt đời.</a:t>
            </a:r>
          </a:p>
          <a:p>
            <a:r>
              <a:rPr lang="en-US" altLang="en-US" sz="1900" b="1" i="1">
                <a:latin typeface="Times New Roman" pitchFamily="18" charset="0"/>
              </a:rPr>
              <a:t>                                  Trần Quốc Minh</a:t>
            </a:r>
            <a:r>
              <a:rPr lang="en-US" altLang="en-US" sz="1900" b="1">
                <a:latin typeface="Times New Roman" pitchFamily="18" charset="0"/>
              </a:rPr>
              <a:t>.</a:t>
            </a:r>
          </a:p>
          <a:p>
            <a:endParaRPr lang="en-US" altLang="en-US" sz="1900" b="1">
              <a:latin typeface="Times New Roman" pitchFamily="18" charset="0"/>
            </a:endParaRPr>
          </a:p>
        </p:txBody>
      </p:sp>
      <p:sp>
        <p:nvSpPr>
          <p:cNvPr id="5151" name="Text Box 32"/>
          <p:cNvSpPr txBox="1">
            <a:spLocks noChangeArrowheads="1"/>
          </p:cNvSpPr>
          <p:nvPr/>
        </p:nvSpPr>
        <p:spPr bwMode="auto">
          <a:xfrm>
            <a:off x="5574176" y="1752601"/>
            <a:ext cx="32415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latin typeface="Times New Roman" pitchFamily="18" charset="0"/>
              </a:rPr>
              <a:t>- Cháu khỏe hơn ông nhiều!</a:t>
            </a:r>
          </a:p>
          <a:p>
            <a:r>
              <a:rPr lang="en-US" altLang="en-US" sz="2000" b="1">
                <a:latin typeface="Times New Roman" pitchFamily="18" charset="0"/>
              </a:rPr>
              <a:t>  Ông là buổi trời chiều</a:t>
            </a:r>
          </a:p>
          <a:p>
            <a:r>
              <a:rPr lang="en-US" altLang="en-US" sz="2000" b="1">
                <a:latin typeface="Times New Roman" pitchFamily="18" charset="0"/>
              </a:rPr>
              <a:t> Cháu là ngày rạng sáng.</a:t>
            </a:r>
          </a:p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5152" name="Text Box 33"/>
          <p:cNvSpPr txBox="1">
            <a:spLocks noChangeArrowheads="1"/>
          </p:cNvSpPr>
          <p:nvPr/>
        </p:nvSpPr>
        <p:spPr bwMode="auto">
          <a:xfrm>
            <a:off x="5776873" y="3581401"/>
            <a:ext cx="31167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latin typeface="Times New Roman" pitchFamily="18" charset="0"/>
              </a:rPr>
              <a:t>Trăng khuya sáng hơn đèn</a:t>
            </a:r>
          </a:p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5153" name="Text Box 34"/>
          <p:cNvSpPr txBox="1">
            <a:spLocks noChangeArrowheads="1"/>
          </p:cNvSpPr>
          <p:nvPr/>
        </p:nvSpPr>
        <p:spPr bwMode="auto">
          <a:xfrm>
            <a:off x="5675524" y="5010834"/>
            <a:ext cx="3842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 dirty="0">
                <a:latin typeface="Times New Roman" pitchFamily="18" charset="0"/>
              </a:rPr>
              <a:t>     </a:t>
            </a:r>
            <a:r>
              <a:rPr lang="en-US" altLang="en-US" sz="1800" b="1" dirty="0" err="1">
                <a:latin typeface="Times New Roman" pitchFamily="18" charset="0"/>
              </a:rPr>
              <a:t>Những</a:t>
            </a:r>
            <a:r>
              <a:rPr lang="en-US" altLang="en-US" sz="1800" b="1" dirty="0">
                <a:latin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</a:rPr>
              <a:t>ngôi</a:t>
            </a:r>
            <a:r>
              <a:rPr lang="en-US" altLang="en-US" sz="1800" b="1" dirty="0">
                <a:latin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</a:rPr>
              <a:t>sao</a:t>
            </a:r>
            <a:r>
              <a:rPr lang="en-US" altLang="en-US" sz="1800" b="1" dirty="0">
                <a:latin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</a:rPr>
              <a:t>thức</a:t>
            </a:r>
            <a:r>
              <a:rPr lang="en-US" altLang="en-US" sz="1800" b="1" dirty="0">
                <a:latin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</a:rPr>
              <a:t>ngoài</a:t>
            </a:r>
            <a:r>
              <a:rPr lang="en-US" altLang="en-US" sz="1800" b="1" dirty="0">
                <a:latin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</a:rPr>
              <a:t>kia</a:t>
            </a:r>
            <a:endParaRPr lang="en-US" altLang="en-US" sz="1800" b="1" dirty="0">
              <a:latin typeface="Times New Roman" pitchFamily="18" charset="0"/>
            </a:endParaRPr>
          </a:p>
          <a:p>
            <a:r>
              <a:rPr lang="en-US" altLang="en-US" sz="1800" b="1" dirty="0" err="1">
                <a:latin typeface="Times New Roman" pitchFamily="18" charset="0"/>
              </a:rPr>
              <a:t>Chẳng</a:t>
            </a:r>
            <a:r>
              <a:rPr lang="en-US" altLang="en-US" sz="1800" b="1" dirty="0">
                <a:latin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</a:rPr>
              <a:t>bằng</a:t>
            </a:r>
            <a:r>
              <a:rPr lang="en-US" altLang="en-US" sz="1800" b="1" dirty="0">
                <a:latin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</a:rPr>
              <a:t>mẹ</a:t>
            </a:r>
            <a:r>
              <a:rPr lang="en-US" altLang="en-US" sz="1800" b="1" dirty="0">
                <a:latin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</a:rPr>
              <a:t>đã</a:t>
            </a:r>
            <a:r>
              <a:rPr lang="en-US" altLang="en-US" sz="1800" b="1" dirty="0">
                <a:latin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</a:rPr>
              <a:t>thức</a:t>
            </a:r>
            <a:r>
              <a:rPr lang="en-US" altLang="en-US" sz="1800" b="1" dirty="0">
                <a:latin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</a:rPr>
              <a:t>vì</a:t>
            </a:r>
            <a:r>
              <a:rPr lang="en-US" altLang="en-US" sz="1800" b="1" dirty="0">
                <a:latin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</a:rPr>
              <a:t>chúng</a:t>
            </a:r>
            <a:r>
              <a:rPr lang="en-US" altLang="en-US" sz="1800" b="1" dirty="0">
                <a:latin typeface="Times New Roman" pitchFamily="18" charset="0"/>
              </a:rPr>
              <a:t> con</a:t>
            </a:r>
          </a:p>
        </p:txBody>
      </p:sp>
      <p:sp>
        <p:nvSpPr>
          <p:cNvPr id="5154" name="Text Box 35"/>
          <p:cNvSpPr txBox="1">
            <a:spLocks noChangeArrowheads="1"/>
          </p:cNvSpPr>
          <p:nvPr/>
        </p:nvSpPr>
        <p:spPr bwMode="auto">
          <a:xfrm>
            <a:off x="5722352" y="6019800"/>
            <a:ext cx="335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 dirty="0" err="1">
                <a:latin typeface="Times New Roman" pitchFamily="18" charset="0"/>
              </a:rPr>
              <a:t>Mẹ</a:t>
            </a:r>
            <a:r>
              <a:rPr lang="en-US" altLang="en-US" sz="1800" b="1" dirty="0">
                <a:latin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</a:rPr>
              <a:t>là</a:t>
            </a:r>
            <a:r>
              <a:rPr lang="en-US" altLang="en-US" sz="1800" b="1" dirty="0">
                <a:latin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</a:rPr>
              <a:t>ngọn</a:t>
            </a:r>
            <a:r>
              <a:rPr lang="en-US" altLang="en-US" sz="1800" b="1" dirty="0">
                <a:latin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</a:rPr>
              <a:t>gió</a:t>
            </a:r>
            <a:r>
              <a:rPr lang="en-US" altLang="en-US" sz="1800" b="1" dirty="0">
                <a:latin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</a:rPr>
              <a:t>của</a:t>
            </a:r>
            <a:r>
              <a:rPr lang="en-US" altLang="en-US" sz="1800" b="1" dirty="0">
                <a:latin typeface="Times New Roman" pitchFamily="18" charset="0"/>
              </a:rPr>
              <a:t> con </a:t>
            </a:r>
            <a:r>
              <a:rPr lang="en-US" altLang="en-US" sz="1800" b="1" dirty="0" err="1">
                <a:latin typeface="Times New Roman" pitchFamily="18" charset="0"/>
              </a:rPr>
              <a:t>suốt</a:t>
            </a:r>
            <a:r>
              <a:rPr lang="en-US" altLang="en-US" sz="1800" b="1" dirty="0">
                <a:latin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</a:rPr>
              <a:t>đời</a:t>
            </a:r>
            <a:r>
              <a:rPr lang="en-US" altLang="en-US" sz="1800" b="1" dirty="0">
                <a:latin typeface="Times New Roman" pitchFamily="18" charset="0"/>
              </a:rPr>
              <a:t>.</a:t>
            </a:r>
          </a:p>
          <a:p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5155" name="Text Box 36"/>
          <p:cNvSpPr txBox="1">
            <a:spLocks noChangeArrowheads="1"/>
          </p:cNvSpPr>
          <p:nvPr/>
        </p:nvSpPr>
        <p:spPr bwMode="auto">
          <a:xfrm>
            <a:off x="2005859" y="7223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en-US" sz="1800"/>
          </a:p>
        </p:txBody>
      </p:sp>
      <p:sp>
        <p:nvSpPr>
          <p:cNvPr id="5156" name="Text Box 37"/>
          <p:cNvSpPr txBox="1">
            <a:spLocks noChangeArrowheads="1"/>
          </p:cNvSpPr>
          <p:nvPr/>
        </p:nvSpPr>
        <p:spPr bwMode="auto">
          <a:xfrm>
            <a:off x="2632059" y="842963"/>
            <a:ext cx="1253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altLang="en-US" sz="2400" b="1">
                <a:latin typeface="Times New Roman" pitchFamily="18" charset="0"/>
              </a:rPr>
              <a:t>Câu thơ</a:t>
            </a:r>
            <a:endParaRPr lang="en-US" altLang="en-US" sz="2400" b="1">
              <a:latin typeface="Times New Roman" pitchFamily="18" charset="0"/>
            </a:endParaRPr>
          </a:p>
        </p:txBody>
      </p:sp>
      <p:sp>
        <p:nvSpPr>
          <p:cNvPr id="5157" name="Text Box 38"/>
          <p:cNvSpPr txBox="1">
            <a:spLocks noChangeArrowheads="1"/>
          </p:cNvSpPr>
          <p:nvPr/>
        </p:nvSpPr>
        <p:spPr bwMode="auto">
          <a:xfrm>
            <a:off x="6503206" y="838200"/>
            <a:ext cx="24705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400" b="1">
                <a:latin typeface="Times New Roman" pitchFamily="18" charset="0"/>
              </a:rPr>
              <a:t>H</a:t>
            </a:r>
            <a:r>
              <a:rPr lang="en-US" altLang="en-US" sz="2400" b="1">
                <a:latin typeface="Times New Roman" pitchFamily="18" charset="0"/>
              </a:rPr>
              <a:t>ình ảnh so sánh</a:t>
            </a:r>
          </a:p>
        </p:txBody>
      </p:sp>
      <p:sp>
        <p:nvSpPr>
          <p:cNvPr id="5158" name="Text Box 39"/>
          <p:cNvSpPr txBox="1">
            <a:spLocks noChangeArrowheads="1"/>
          </p:cNvSpPr>
          <p:nvPr/>
        </p:nvSpPr>
        <p:spPr bwMode="auto">
          <a:xfrm>
            <a:off x="10736137" y="609601"/>
            <a:ext cx="1229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altLang="en-US" sz="2400" b="1">
                <a:latin typeface="Times New Roman" pitchFamily="18" charset="0"/>
              </a:rPr>
              <a:t>Từ </a:t>
            </a:r>
          </a:p>
          <a:p>
            <a:pPr algn="ctr"/>
            <a:r>
              <a:rPr lang="vi-VN" altLang="en-US" sz="2400" b="1">
                <a:latin typeface="Times New Roman" pitchFamily="18" charset="0"/>
              </a:rPr>
              <a:t>so sánh </a:t>
            </a:r>
            <a:endParaRPr lang="en-US" altLang="en-US" sz="2400" b="1">
              <a:latin typeface="Times New Roman" pitchFamily="18" charset="0"/>
            </a:endParaRPr>
          </a:p>
        </p:txBody>
      </p:sp>
      <p:sp>
        <p:nvSpPr>
          <p:cNvPr id="75816" name="Text Box 40"/>
          <p:cNvSpPr txBox="1">
            <a:spLocks noChangeArrowheads="1"/>
          </p:cNvSpPr>
          <p:nvPr/>
        </p:nvSpPr>
        <p:spPr bwMode="auto">
          <a:xfrm>
            <a:off x="7398452" y="1752601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</a:rPr>
              <a:t>hơn</a:t>
            </a:r>
          </a:p>
        </p:txBody>
      </p:sp>
      <p:sp>
        <p:nvSpPr>
          <p:cNvPr id="75817" name="Text Box 41"/>
          <p:cNvSpPr txBox="1">
            <a:spLocks noChangeArrowheads="1"/>
          </p:cNvSpPr>
          <p:nvPr/>
        </p:nvSpPr>
        <p:spPr bwMode="auto">
          <a:xfrm>
            <a:off x="6553879" y="2362201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000" b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endParaRPr lang="en-US" altLang="en-US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5818" name="Text Box 42"/>
          <p:cNvSpPr txBox="1">
            <a:spLocks noChangeArrowheads="1"/>
          </p:cNvSpPr>
          <p:nvPr/>
        </p:nvSpPr>
        <p:spPr bwMode="auto">
          <a:xfrm>
            <a:off x="6435639" y="2057401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000" b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endParaRPr lang="en-US" altLang="en-US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5819" name="Text Box 43"/>
          <p:cNvSpPr txBox="1">
            <a:spLocks noChangeArrowheads="1"/>
          </p:cNvSpPr>
          <p:nvPr/>
        </p:nvSpPr>
        <p:spPr bwMode="auto">
          <a:xfrm>
            <a:off x="8513287" y="3581400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</a:rPr>
              <a:t>hơn</a:t>
            </a:r>
          </a:p>
        </p:txBody>
      </p:sp>
      <p:sp>
        <p:nvSpPr>
          <p:cNvPr id="75820" name="Text Box 44"/>
          <p:cNvSpPr txBox="1">
            <a:spLocks noChangeArrowheads="1"/>
          </p:cNvSpPr>
          <p:nvPr/>
        </p:nvSpPr>
        <p:spPr bwMode="auto">
          <a:xfrm>
            <a:off x="6013353" y="5994401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000" b="1" dirty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5821" name="Text Box 45"/>
          <p:cNvSpPr txBox="1">
            <a:spLocks noChangeArrowheads="1"/>
          </p:cNvSpPr>
          <p:nvPr/>
        </p:nvSpPr>
        <p:spPr bwMode="auto">
          <a:xfrm>
            <a:off x="5574176" y="5257801"/>
            <a:ext cx="13195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1800" b="1">
                <a:solidFill>
                  <a:srgbClr val="0000FF"/>
                </a:solidFill>
                <a:latin typeface="Times New Roman" pitchFamily="18" charset="0"/>
              </a:rPr>
              <a:t>chẳng bằng</a:t>
            </a:r>
            <a:endParaRPr lang="en-US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65" name="Line 46"/>
          <p:cNvSpPr>
            <a:spLocks noChangeShapeType="1"/>
          </p:cNvSpPr>
          <p:nvPr/>
        </p:nvSpPr>
        <p:spPr bwMode="auto">
          <a:xfrm>
            <a:off x="5844439" y="2106991"/>
            <a:ext cx="658768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6" name="Line 47"/>
          <p:cNvSpPr>
            <a:spLocks noChangeShapeType="1"/>
          </p:cNvSpPr>
          <p:nvPr/>
        </p:nvSpPr>
        <p:spPr bwMode="auto">
          <a:xfrm flipH="1">
            <a:off x="7550473" y="2091751"/>
            <a:ext cx="320047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7" name="Line 48"/>
          <p:cNvSpPr>
            <a:spLocks noChangeShapeType="1"/>
          </p:cNvSpPr>
          <p:nvPr/>
        </p:nvSpPr>
        <p:spPr bwMode="auto">
          <a:xfrm>
            <a:off x="5878222" y="2362200"/>
            <a:ext cx="456068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8" name="Line 49"/>
          <p:cNvSpPr>
            <a:spLocks noChangeShapeType="1"/>
          </p:cNvSpPr>
          <p:nvPr/>
        </p:nvSpPr>
        <p:spPr bwMode="auto">
          <a:xfrm flipV="1">
            <a:off x="6714348" y="2362200"/>
            <a:ext cx="1494893" cy="5212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9" name="Line 50"/>
          <p:cNvSpPr>
            <a:spLocks noChangeShapeType="1"/>
          </p:cNvSpPr>
          <p:nvPr/>
        </p:nvSpPr>
        <p:spPr bwMode="auto">
          <a:xfrm>
            <a:off x="5776873" y="2667000"/>
            <a:ext cx="557417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0" name="Line 51"/>
          <p:cNvSpPr>
            <a:spLocks noChangeShapeType="1"/>
          </p:cNvSpPr>
          <p:nvPr/>
        </p:nvSpPr>
        <p:spPr bwMode="auto">
          <a:xfrm>
            <a:off x="6819077" y="2701351"/>
            <a:ext cx="152023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1" name="Line 52"/>
          <p:cNvSpPr>
            <a:spLocks noChangeShapeType="1"/>
          </p:cNvSpPr>
          <p:nvPr/>
        </p:nvSpPr>
        <p:spPr bwMode="auto">
          <a:xfrm>
            <a:off x="5878222" y="3962400"/>
            <a:ext cx="1457026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2" name="Line 53"/>
          <p:cNvSpPr>
            <a:spLocks noChangeShapeType="1"/>
          </p:cNvSpPr>
          <p:nvPr/>
        </p:nvSpPr>
        <p:spPr bwMode="auto">
          <a:xfrm>
            <a:off x="8309026" y="3951030"/>
            <a:ext cx="506743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3" name="Line 54"/>
          <p:cNvSpPr>
            <a:spLocks noChangeShapeType="1"/>
          </p:cNvSpPr>
          <p:nvPr/>
        </p:nvSpPr>
        <p:spPr bwMode="auto">
          <a:xfrm>
            <a:off x="5979571" y="5334000"/>
            <a:ext cx="1469554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4" name="Line 55"/>
          <p:cNvSpPr>
            <a:spLocks noChangeShapeType="1"/>
          </p:cNvSpPr>
          <p:nvPr/>
        </p:nvSpPr>
        <p:spPr bwMode="auto">
          <a:xfrm>
            <a:off x="6937317" y="5670769"/>
            <a:ext cx="506743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5" name="Line 56"/>
          <p:cNvSpPr>
            <a:spLocks noChangeShapeType="1"/>
          </p:cNvSpPr>
          <p:nvPr/>
        </p:nvSpPr>
        <p:spPr bwMode="auto">
          <a:xfrm>
            <a:off x="5821477" y="6400800"/>
            <a:ext cx="304046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6" name="Line 57"/>
          <p:cNvSpPr>
            <a:spLocks noChangeShapeType="1"/>
          </p:cNvSpPr>
          <p:nvPr/>
        </p:nvSpPr>
        <p:spPr bwMode="auto">
          <a:xfrm>
            <a:off x="6486314" y="6400800"/>
            <a:ext cx="786234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7" name="Rectangle 60"/>
          <p:cNvSpPr>
            <a:spLocks noChangeArrowheads="1"/>
          </p:cNvSpPr>
          <p:nvPr/>
        </p:nvSpPr>
        <p:spPr bwMode="auto">
          <a:xfrm>
            <a:off x="897057" y="-30478"/>
            <a:ext cx="891868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latin typeface="Times New Roman" pitchFamily="18" charset="0"/>
              </a:rPr>
              <a:t>2.Ghi </a:t>
            </a:r>
            <a:r>
              <a:rPr lang="en-US" altLang="en-US" sz="2400" b="1" dirty="0" err="1">
                <a:latin typeface="Times New Roman" pitchFamily="18" charset="0"/>
              </a:rPr>
              <a:t>lại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</a:rPr>
              <a:t>  so </a:t>
            </a:r>
            <a:r>
              <a:rPr lang="en-US" altLang="en-US" sz="2400" b="1" dirty="0" err="1">
                <a:latin typeface="Times New Roman" pitchFamily="18" charset="0"/>
              </a:rPr>
              <a:t>sánh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trong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khổ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thơ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</a:rPr>
              <a:t>. 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75839" name="Line 63"/>
          <p:cNvSpPr>
            <a:spLocks noChangeShapeType="1"/>
          </p:cNvSpPr>
          <p:nvPr/>
        </p:nvSpPr>
        <p:spPr bwMode="auto">
          <a:xfrm>
            <a:off x="2229670" y="457200"/>
            <a:ext cx="111483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40" name="Line 64"/>
          <p:cNvSpPr>
            <a:spLocks noChangeShapeType="1"/>
          </p:cNvSpPr>
          <p:nvPr/>
        </p:nvSpPr>
        <p:spPr bwMode="auto">
          <a:xfrm>
            <a:off x="3749900" y="457200"/>
            <a:ext cx="1492819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3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0.39305 -0.003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5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-16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39514 0.0067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5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7" y="32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75 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5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34861 0.00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5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1" y="20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6974E-6 -3.33333E-6 L 0.35831 0.00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5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9" y="20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4 0.0044 L 0.26684 0.00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5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75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75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75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75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75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75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75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75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75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75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7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48" grpId="0"/>
      <p:bldP spid="5149" grpId="0"/>
      <p:bldP spid="5150" grpId="0"/>
      <p:bldP spid="5151" grpId="0"/>
      <p:bldP spid="5152" grpId="0"/>
      <p:bldP spid="5153" grpId="0"/>
      <p:bldP spid="5154" grpId="0"/>
      <p:bldP spid="5155" grpId="0"/>
      <p:bldP spid="5156" grpId="0"/>
      <p:bldP spid="5157" grpId="0"/>
      <p:bldP spid="5158" grpId="0"/>
      <p:bldP spid="75816" grpId="0"/>
      <p:bldP spid="75816" grpId="1"/>
      <p:bldP spid="75816" grpId="2"/>
      <p:bldP spid="75817" grpId="0"/>
      <p:bldP spid="75817" grpId="1"/>
      <p:bldP spid="75817" grpId="2"/>
      <p:bldP spid="75818" grpId="0"/>
      <p:bldP spid="75818" grpId="1"/>
      <p:bldP spid="75818" grpId="2"/>
      <p:bldP spid="75819" grpId="0"/>
      <p:bldP spid="75819" grpId="1"/>
      <p:bldP spid="75819" grpId="2"/>
      <p:bldP spid="75820" grpId="0"/>
      <p:bldP spid="75820" grpId="1"/>
      <p:bldP spid="75820" grpId="2"/>
      <p:bldP spid="75821" grpId="0"/>
      <p:bldP spid="75821" grpId="1"/>
      <p:bldP spid="75821" grpId="2"/>
      <p:bldP spid="5165" grpId="0" animBg="1"/>
      <p:bldP spid="5166" grpId="0" animBg="1"/>
      <p:bldP spid="5167" grpId="0" animBg="1"/>
      <p:bldP spid="5168" grpId="0" animBg="1"/>
      <p:bldP spid="5169" grpId="0" animBg="1"/>
      <p:bldP spid="5170" grpId="0" animBg="1"/>
      <p:bldP spid="5171" grpId="0" animBg="1"/>
      <p:bldP spid="5172" grpId="0" animBg="1"/>
      <p:bldP spid="5173" grpId="0" animBg="1"/>
      <p:bldP spid="5174" grpId="0" animBg="1"/>
      <p:bldP spid="5175" grpId="0" animBg="1"/>
      <p:bldP spid="5176" grpId="0" animBg="1"/>
      <p:bldP spid="5177" grpId="0"/>
      <p:bldP spid="75839" grpId="0" animBg="1"/>
      <p:bldP spid="75839" grpId="1" animBg="1"/>
      <p:bldP spid="75839" grpId="2" animBg="1"/>
      <p:bldP spid="75840" grpId="0" animBg="1"/>
      <p:bldP spid="75840" grpId="1" animBg="1"/>
      <p:bldP spid="7584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 fontScale="92500"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Luyện</a:t>
            </a:r>
            <a:r>
              <a:rPr lang="en-US" sz="80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80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80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endParaRPr lang="en-US" sz="8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Table 45057"/>
          <p:cNvGraphicFramePr/>
          <p:nvPr>
            <p:custDataLst>
              <p:tags r:id="rId1"/>
            </p:custDataLst>
          </p:nvPr>
        </p:nvGraphicFramePr>
        <p:xfrm>
          <a:off x="344586" y="241300"/>
          <a:ext cx="11615399" cy="6239510"/>
        </p:xfrm>
        <a:graphic>
          <a:graphicData uri="http://schemas.openxmlformats.org/drawingml/2006/table">
            <a:tbl>
              <a:tblPr/>
              <a:tblGrid>
                <a:gridCol w="8270894"/>
                <a:gridCol w="3344505"/>
              </a:tblGrid>
              <a:tr h="1238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rgbClr val="990099"/>
                          </a:solidFill>
                          <a:latin typeface="Times New Roman" panose="02020603050405020304" pitchFamily="18" charset="0"/>
                        </a:rPr>
                        <a:t>Hình ảnh so sánh</a:t>
                      </a:r>
                      <a:endParaRPr lang="en-US" sz="3200" b="1" dirty="0">
                        <a:solidFill>
                          <a:srgbClr val="990099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121616" marR="121616"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ts val="25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990099"/>
                          </a:solidFill>
                          <a:latin typeface="Times New Roman" panose="02020603050405020304" pitchFamily="18" charset="0"/>
                        </a:rPr>
                        <a:t>Kiểu </a:t>
                      </a:r>
                    </a:p>
                    <a:p>
                      <a:pPr lvl="0" algn="ctr" eaLnBrk="1" hangingPunct="1">
                        <a:lnSpc>
                          <a:spcPts val="25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990099"/>
                          </a:solidFill>
                          <a:latin typeface="Times New Roman" panose="02020603050405020304" pitchFamily="18" charset="0"/>
                        </a:rPr>
                        <a:t>so sánh</a:t>
                      </a:r>
                      <a:endParaRPr lang="en-US" sz="2800" b="1" dirty="0">
                        <a:solidFill>
                          <a:srgbClr val="990099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121616" marR="121616"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33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     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Arial" panose="020B0604020202090204" pitchFamily="34" charset="0"/>
                      </a:endParaRPr>
                    </a:p>
                  </a:txBody>
                  <a:tcPr marL="121616" marR="121616" marT="45722" marB="4572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121616" marR="121616"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7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Arial" panose="020B0604020202090204" pitchFamily="34" charset="0"/>
                      </a:endParaRPr>
                    </a:p>
                  </a:txBody>
                  <a:tcPr marL="121616" marR="121616" marT="45722" marB="4572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Arial" panose="020B0604020202090204" pitchFamily="34" charset="0"/>
                      </a:endParaRPr>
                    </a:p>
                  </a:txBody>
                  <a:tcPr marL="121616" marR="121616"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313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marL="533400" lvl="0" indent="-53340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Arial" panose="020B0604020202090204" pitchFamily="34" charset="0"/>
                      </a:endParaRPr>
                    </a:p>
                  </a:txBody>
                  <a:tcPr marL="121616" marR="121616" marT="45722" marB="4572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Arial" panose="020B0604020202090204" pitchFamily="34" charset="0"/>
                      </a:endParaRPr>
                    </a:p>
                  </a:txBody>
                  <a:tcPr marL="121616" marR="121616"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75" name="Rectangle 2"/>
          <p:cNvSpPr/>
          <p:nvPr/>
        </p:nvSpPr>
        <p:spPr>
          <a:xfrm>
            <a:off x="299823" y="1512889"/>
            <a:ext cx="74998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33400" indent="-533400"/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a) 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Cháu khỏe </a:t>
            </a: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hơn 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ông nhiều!</a:t>
            </a:r>
          </a:p>
          <a:p>
            <a:pPr marL="533400" indent="-533400"/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Ông 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buổi trời chiều</a:t>
            </a:r>
          </a:p>
          <a:p>
            <a:pPr marL="533400" indent="-533400"/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Cháu 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ngày rạng sáng.</a:t>
            </a:r>
          </a:p>
        </p:txBody>
      </p:sp>
      <p:sp>
        <p:nvSpPr>
          <p:cNvPr id="45076" name="Rectangle 3"/>
          <p:cNvSpPr/>
          <p:nvPr/>
        </p:nvSpPr>
        <p:spPr>
          <a:xfrm>
            <a:off x="299823" y="3248025"/>
            <a:ext cx="783129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33400" indent="-533400"/>
            <a:r>
              <a:rPr sz="32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b) Trăng khuya sáng </a:t>
            </a: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đèn	</a:t>
            </a:r>
            <a:endParaRPr sz="32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7" name="Rectangle 4"/>
          <p:cNvSpPr/>
          <p:nvPr/>
        </p:nvSpPr>
        <p:spPr>
          <a:xfrm>
            <a:off x="299823" y="4211639"/>
            <a:ext cx="9028476" cy="2522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33400" indent="-533400"/>
            <a:r>
              <a:rPr sz="32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c)   Những ngôi sao thức ngoài kia</a:t>
            </a:r>
          </a:p>
          <a:p>
            <a:pPr marL="533400" indent="-533400"/>
            <a:r>
              <a:rPr sz="3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Chẳng bằng </a:t>
            </a:r>
            <a:r>
              <a:rPr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mẹ đã thức vì chúng con.</a:t>
            </a:r>
          </a:p>
          <a:p>
            <a:pPr marL="533400" indent="-533400"/>
            <a:endParaRPr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33400" indent="-533400"/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Mẹ 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ngọn gió của con suốt đời.</a:t>
            </a:r>
          </a:p>
          <a:p>
            <a:pPr marL="533400" indent="-533400"/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 </a:t>
            </a:r>
            <a:endParaRPr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8" name="Text Box 73"/>
          <p:cNvSpPr txBox="1"/>
          <p:nvPr/>
        </p:nvSpPr>
        <p:spPr>
          <a:xfrm>
            <a:off x="8631527" y="3273425"/>
            <a:ext cx="31080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hơn kém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79" name="Text Box 73"/>
          <p:cNvSpPr txBox="1"/>
          <p:nvPr/>
        </p:nvSpPr>
        <p:spPr>
          <a:xfrm>
            <a:off x="8680091" y="1979613"/>
            <a:ext cx="3279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ngang bằng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0" name="Text Box 73"/>
          <p:cNvSpPr txBox="1"/>
          <p:nvPr/>
        </p:nvSpPr>
        <p:spPr>
          <a:xfrm>
            <a:off x="8699092" y="2546350"/>
            <a:ext cx="3547203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ngang bằng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1" name="Text Box 73"/>
          <p:cNvSpPr txBox="1"/>
          <p:nvPr/>
        </p:nvSpPr>
        <p:spPr>
          <a:xfrm>
            <a:off x="8699092" y="4648200"/>
            <a:ext cx="2972894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kém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2" name="Text Box 73"/>
          <p:cNvSpPr txBox="1"/>
          <p:nvPr/>
        </p:nvSpPr>
        <p:spPr>
          <a:xfrm>
            <a:off x="8578742" y="5665789"/>
            <a:ext cx="3667554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ngang bằng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3" name="Text Box 73"/>
          <p:cNvSpPr txBox="1"/>
          <p:nvPr/>
        </p:nvSpPr>
        <p:spPr>
          <a:xfrm>
            <a:off x="8699093" y="1512888"/>
            <a:ext cx="2717411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kém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1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8" grpId="0"/>
      <p:bldP spid="45079" grpId="0"/>
      <p:bldP spid="45080" grpId="0"/>
      <p:bldP spid="45081" grpId="0"/>
      <p:bldP spid="45082" grpId="0"/>
      <p:bldP spid="450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719" y="381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119" y="96577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7117" y="1676400"/>
            <a:ext cx="94334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719" y="2707451"/>
            <a:ext cx="975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917" y="4191000"/>
            <a:ext cx="10195402" cy="20621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...)</a:t>
            </a:r>
          </a:p>
          <a:p>
            <a:pPr>
              <a:buFontTx/>
              <a:buChar char="-"/>
            </a:pP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>
            <a:extLst>
              <a:ext uri="{FF2B5EF4-FFF2-40B4-BE49-F238E27FC236}">
                <a16:creationId xmlns:a16="http://schemas.microsoft.com/office/drawing/2014/main" xmlns="" id="{6AB84BCD-6D8E-4624-9BB1-5EB51327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9" y="609600"/>
            <a:ext cx="11262519" cy="277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4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Thứ</a:t>
            </a:r>
            <a:r>
              <a:rPr lang="en-US" altLang="zh-CN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năm</a:t>
            </a:r>
            <a:r>
              <a:rPr lang="en-US" altLang="zh-CN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ngày</a:t>
            </a:r>
            <a:r>
              <a:rPr lang="en-US" altLang="zh-CN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7 </a:t>
            </a:r>
            <a:r>
              <a:rPr lang="en-US" altLang="zh-CN" sz="4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tháng</a:t>
            </a:r>
            <a:r>
              <a:rPr lang="en-US" altLang="zh-CN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10 </a:t>
            </a:r>
            <a:r>
              <a:rPr lang="en-US" altLang="zh-CN" sz="4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năm</a:t>
            </a:r>
            <a:r>
              <a:rPr lang="en-US" altLang="zh-CN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2021</a:t>
            </a:r>
            <a:endParaRPr lang="en-US" altLang="zh-CN" sz="4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微软雅黑" pitchFamily="34" charset="-122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4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Luyện</a:t>
            </a:r>
            <a:r>
              <a:rPr lang="en-US" altLang="zh-CN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từ</a:t>
            </a:r>
            <a:r>
              <a:rPr lang="en-US" altLang="zh-CN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và</a:t>
            </a:r>
            <a:r>
              <a:rPr lang="en-US" altLang="zh-CN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câu</a:t>
            </a:r>
            <a:endParaRPr lang="en-US" altLang="zh-CN" sz="40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微软雅黑" pitchFamily="34" charset="-122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So </a:t>
            </a:r>
            <a:r>
              <a:rPr lang="en-US" altLang="zh-C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sánh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519" y="33528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(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6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1019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27243" y="18004"/>
            <a:ext cx="1752600" cy="171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2381693" y="1816100"/>
            <a:ext cx="77024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/>
            <a:r>
              <a:rPr lang="en-US" altLang="en-US" sz="2400" b="1">
                <a:latin typeface="Times New Roman" pitchFamily="18" charset="0"/>
              </a:rPr>
              <a:t>Thân dừa bạc phếch tháng năm</a:t>
            </a:r>
          </a:p>
          <a:p>
            <a:pPr marL="342900" indent="-342900" algn="ctr"/>
            <a:r>
              <a:rPr lang="en-US" altLang="en-US" sz="2400" b="1">
                <a:latin typeface="Times New Roman" pitchFamily="18" charset="0"/>
              </a:rPr>
              <a:t>Quả dừa </a:t>
            </a:r>
            <a:r>
              <a:rPr lang="en-US" altLang="en-US" sz="2400">
                <a:latin typeface="Times New Roman" pitchFamily="18" charset="0"/>
              </a:rPr>
              <a:t>- </a:t>
            </a:r>
            <a:r>
              <a:rPr lang="en-US" altLang="en-US" sz="2400" b="1">
                <a:latin typeface="Times New Roman" pitchFamily="18" charset="0"/>
              </a:rPr>
              <a:t>đàn lợn con nằm trên cao.</a:t>
            </a:r>
          </a:p>
          <a:p>
            <a:pPr marL="342900" indent="-342900" algn="ctr"/>
            <a:r>
              <a:rPr lang="en-US" altLang="en-US" sz="2400" b="1">
                <a:latin typeface="Times New Roman" pitchFamily="18" charset="0"/>
              </a:rPr>
              <a:t>Đêm hè, hoa nở cùng sao</a:t>
            </a:r>
          </a:p>
          <a:p>
            <a:pPr marL="342900" indent="-342900" algn="ctr"/>
            <a:r>
              <a:rPr lang="en-US" altLang="en-US" sz="2400" b="1">
                <a:latin typeface="Times New Roman" pitchFamily="18" charset="0"/>
              </a:rPr>
              <a:t>Tàu dừa </a:t>
            </a:r>
            <a:r>
              <a:rPr lang="en-US" altLang="en-US" sz="2400">
                <a:latin typeface="Times New Roman" pitchFamily="18" charset="0"/>
              </a:rPr>
              <a:t>-</a:t>
            </a:r>
            <a:r>
              <a:rPr lang="en-US" altLang="en-US" sz="2400" b="1">
                <a:latin typeface="Times New Roman" pitchFamily="18" charset="0"/>
              </a:rPr>
              <a:t> chiếc lược chải vào mây xanh.</a:t>
            </a:r>
          </a:p>
          <a:p>
            <a:pPr marL="342900" indent="-342900" algn="r"/>
            <a:r>
              <a:rPr lang="en-US" altLang="en-US" sz="2400" b="1" i="1">
                <a:latin typeface="Times New Roman" pitchFamily="18" charset="0"/>
              </a:rPr>
              <a:t>Trần Đăng Khoa</a:t>
            </a:r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1317532" y="728663"/>
            <a:ext cx="983081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  <a:t>3. Tìm những sự vật được so sánh với nhau trong các </a:t>
            </a:r>
          </a:p>
          <a:p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  <a:t>câu thơ dưới đây:</a:t>
            </a:r>
            <a:endParaRPr lang="en-US" altLang="en-US" sz="240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21" name="Line 84"/>
          <p:cNvSpPr>
            <a:spLocks noChangeShapeType="1"/>
          </p:cNvSpPr>
          <p:nvPr/>
        </p:nvSpPr>
        <p:spPr bwMode="auto">
          <a:xfrm>
            <a:off x="1672252" y="1033463"/>
            <a:ext cx="709441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85"/>
          <p:cNvSpPr>
            <a:spLocks noChangeShapeType="1"/>
          </p:cNvSpPr>
          <p:nvPr/>
        </p:nvSpPr>
        <p:spPr bwMode="auto">
          <a:xfrm>
            <a:off x="3394156" y="1076326"/>
            <a:ext cx="35249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4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5" y="373698"/>
            <a:ext cx="5673414" cy="563086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-171026" y="6140450"/>
            <a:ext cx="635329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  dừa – đàn lợn con nằm trên cao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5943677" y="6127750"/>
            <a:ext cx="631951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Tàu dừa – chiếc lược chải vào mây xanh.</a:t>
            </a:r>
          </a:p>
        </p:txBody>
      </p:sp>
      <p:pic>
        <p:nvPicPr>
          <p:cNvPr id="2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268" y="373698"/>
            <a:ext cx="5776873" cy="56308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2069202" y="312420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en-US" sz="1800"/>
          </a:p>
        </p:txBody>
      </p:sp>
    </p:spTree>
    <p:extLst>
      <p:ext uri="{BB962C8B-B14F-4D97-AF65-F5344CB8AC3E}">
        <p14:creationId xmlns:p14="http://schemas.microsoft.com/office/powerpoint/2010/main" val="348420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1" grpId="1" animBg="1"/>
      <p:bldP spid="22" grpId="0" animBg="1"/>
      <p:bldP spid="22" grpId="1" animBg="1"/>
      <p:bldP spid="24" grpId="0"/>
      <p:bldP spid="24" grpId="1"/>
      <p:bldP spid="25" grpId="0"/>
      <p:bldP spid="25" grpId="1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7626" y="838201"/>
            <a:ext cx="109456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bạc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phếch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endParaRPr lang="en-US" sz="32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533400" indent="-533400" algn="just">
              <a:buFontTx/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đàn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lợn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nằm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Đêm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hè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nở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sao</a:t>
            </a:r>
            <a:endParaRPr lang="en-US" sz="32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533400" indent="-533400" algn="just">
              <a:buFontTx/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Tàu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lược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chải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mây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xanh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	</a:t>
            </a:r>
            <a:r>
              <a:rPr lang="en-US" sz="3200" b="1" dirty="0" smtClean="0">
                <a:latin typeface="Times New Roman" panose="02020603050405020304" pitchFamily="18" charset="0"/>
              </a:rPr>
              <a:t>                        </a:t>
            </a:r>
            <a:r>
              <a:rPr lang="en-US" sz="2000" b="1" dirty="0" smtClean="0">
                <a:latin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latin typeface="Times New Roman" panose="02020603050405020304" pitchFamily="18" charset="0"/>
              </a:rPr>
              <a:t>Trần</a:t>
            </a:r>
            <a:r>
              <a:rPr lang="en-US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</a:rPr>
              <a:t>Đăng</a:t>
            </a:r>
            <a:r>
              <a:rPr lang="en-US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</a:rPr>
              <a:t>Khoa</a:t>
            </a:r>
            <a:r>
              <a:rPr lang="en-US" sz="2000" b="1" i="1" dirty="0" smtClean="0">
                <a:latin typeface="Times New Roman" panose="02020603050405020304" pitchFamily="18" charset="0"/>
              </a:rPr>
              <a:t>)</a:t>
            </a:r>
            <a:endParaRPr lang="en-US" sz="2000" b="1" i="1" dirty="0">
              <a:latin typeface="Times New Roman" panose="02020603050405020304" pitchFamily="18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817625" y="1318256"/>
            <a:ext cx="2736414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dừa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744744" y="1318255"/>
            <a:ext cx="354720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đàn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lợn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con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25034" y="2296443"/>
            <a:ext cx="283776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dừa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699352" y="2302075"/>
            <a:ext cx="304046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lược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0" name="Text Box 14"/>
          <p:cNvSpPr txBox="1"/>
          <p:nvPr/>
        </p:nvSpPr>
        <p:spPr>
          <a:xfrm>
            <a:off x="0" y="152400"/>
            <a:ext cx="12161838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những sự vật được so sánh với nhau trong các câu thơ dưới đây:</a:t>
            </a:r>
            <a:endParaRPr sz="3200" b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976" y="3407986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**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719" y="4456093"/>
            <a:ext cx="105156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**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(-)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071" y="5527297"/>
            <a:ext cx="10026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- ”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5895" y="6020037"/>
            <a:ext cx="1049942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- ”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2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2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8319" y="3328333"/>
            <a:ext cx="8437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M: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4609" y="812563"/>
            <a:ext cx="109456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bạc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phếch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endParaRPr lang="en-US" sz="32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533400" indent="-533400" algn="just">
              <a:buFontTx/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đàn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lợn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nằm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Đêm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hè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nở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sao</a:t>
            </a:r>
            <a:endParaRPr lang="en-US" sz="32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533400" indent="-533400" algn="just">
              <a:buFontTx/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Tàu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lược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chải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mây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xanh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	</a:t>
            </a:r>
            <a:r>
              <a:rPr lang="en-US" sz="3200" b="1" dirty="0" smtClean="0">
                <a:latin typeface="Times New Roman" panose="02020603050405020304" pitchFamily="18" charset="0"/>
              </a:rPr>
              <a:t>                        </a:t>
            </a:r>
            <a:r>
              <a:rPr lang="en-US" sz="2000" b="1" dirty="0" smtClean="0">
                <a:latin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latin typeface="Times New Roman" panose="02020603050405020304" pitchFamily="18" charset="0"/>
              </a:rPr>
              <a:t>Trần</a:t>
            </a:r>
            <a:r>
              <a:rPr lang="en-US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</a:rPr>
              <a:t>Đăng</a:t>
            </a:r>
            <a:r>
              <a:rPr lang="en-US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</a:rPr>
              <a:t>Khoa</a:t>
            </a:r>
            <a:r>
              <a:rPr lang="en-US" sz="2000" b="1" i="1" dirty="0" smtClean="0">
                <a:latin typeface="Times New Roman" panose="02020603050405020304" pitchFamily="18" charset="0"/>
              </a:rPr>
              <a:t>)</a:t>
            </a:r>
            <a:endParaRPr lang="en-US" sz="2000" b="1" i="1" dirty="0"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2322" y="1288380"/>
            <a:ext cx="109456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đàn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lợn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nằm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	</a:t>
            </a:r>
            <a:r>
              <a:rPr lang="en-US" sz="3200" b="1" dirty="0" smtClean="0">
                <a:latin typeface="Times New Roman" panose="02020603050405020304" pitchFamily="18" charset="0"/>
              </a:rPr>
              <a:t>                        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endParaRPr lang="en-US" sz="2000" b="1" i="1" dirty="0">
              <a:latin typeface="Times New Roman" panose="02020603050405020304" pitchFamily="18" charset="0"/>
            </a:endParaRPr>
          </a:p>
        </p:txBody>
      </p:sp>
      <p:sp>
        <p:nvSpPr>
          <p:cNvPr id="48131" name="Text Box 8"/>
          <p:cNvSpPr txBox="1"/>
          <p:nvPr/>
        </p:nvSpPr>
        <p:spPr>
          <a:xfrm>
            <a:off x="0" y="258445"/>
            <a:ext cx="12161838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Hãy tìm các từ so sánh có thể thêm v</a:t>
            </a:r>
            <a:r>
              <a:rPr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những câu chưa có từ so sánh ở b</a:t>
            </a:r>
            <a:r>
              <a:rPr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tập 3.</a:t>
            </a:r>
            <a:endParaRPr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322" y="5903892"/>
            <a:ext cx="93726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33400" indent="-533400"/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*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thay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gạch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ngang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(-)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ngang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465" y="3897868"/>
            <a:ext cx="9649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2800" b="1" dirty="0" smtClean="0">
                <a:latin typeface="Times New Roman" panose="02020603050405020304" pitchFamily="18" charset="0"/>
              </a:rPr>
              <a:t>*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mẫu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dấu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gạch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ngang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thay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bằng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Vì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2322" y="4840662"/>
            <a:ext cx="99956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gạch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ngang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thay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này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thuộc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kiểu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ngang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bằng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2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8" grpId="0" animBg="1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046" y="1752600"/>
          <a:ext cx="11167355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630"/>
                <a:gridCol w="4791273"/>
                <a:gridCol w="3722452"/>
              </a:tblGrid>
              <a:tr h="20574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25" marR="121625"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25" marR="121625"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25" marR="121625"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25" marR="121625"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25" marR="121625"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25" marR="121625"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5395" y="2590800"/>
            <a:ext cx="263506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 dừa</a:t>
            </a:r>
            <a:endParaRPr sz="32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5195" y="2344739"/>
            <a:ext cx="3648551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3200" b="1" dirty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lợn con nằm trên cao.</a:t>
            </a:r>
            <a:endParaRPr sz="3200" b="1" dirty="0">
              <a:solidFill>
                <a:srgbClr val="0000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1808" y="1981200"/>
            <a:ext cx="429887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như, l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tựa, 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tựa như, 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giống như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như l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612" y="3827463"/>
            <a:ext cx="263506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dừa</a:t>
            </a:r>
            <a:endParaRPr sz="32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5195" y="3914775"/>
            <a:ext cx="3648551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 lược chải v</a:t>
            </a:r>
            <a:r>
              <a:rPr sz="3200" b="1" dirty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mây xanh.</a:t>
            </a:r>
            <a:endParaRPr sz="3200" b="1" dirty="0">
              <a:solidFill>
                <a:srgbClr val="0000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4505" y="3914775"/>
            <a:ext cx="429887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như, l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tựa, 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tựa như, 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giống như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như l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sz="3200" b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3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2960" y="3276601"/>
            <a:ext cx="108443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dừa </a:t>
            </a:r>
            <a:r>
              <a:rPr lang="vi-VN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vi-VN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lược chải vào mây xanh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Tàu dừa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lược chải vào mây xanh.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Tàu 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tựa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lược chải vào mây xanh.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dừa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lược chải vào mây xanh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6744" y="762001"/>
            <a:ext cx="109732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Quả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dừa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đàn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lợn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cao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/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dừa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đàn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lợn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cao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/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dừa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đàn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lợn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cao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/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dừa</a:t>
            </a:r>
            <a:r>
              <a:rPr lang="en-US" sz="30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đàn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lợn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cao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marL="533400" indent="-533400" algn="just">
              <a:buFontTx/>
              <a:buNone/>
            </a:pP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- …</a:t>
            </a:r>
            <a:endParaRPr lang="en-US" sz="30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>
            <a:extLst>
              <a:ext uri="{FF2B5EF4-FFF2-40B4-BE49-F238E27FC236}">
                <a16:creationId xmlns:a16="http://schemas.microsoft.com/office/drawing/2014/main" xmlns="" id="{6AB84BCD-6D8E-4624-9BB1-5EB51327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9" y="609600"/>
            <a:ext cx="11262519" cy="277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4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Thứ</a:t>
            </a:r>
            <a:r>
              <a:rPr lang="en-US" altLang="zh-CN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năm</a:t>
            </a:r>
            <a:r>
              <a:rPr lang="en-US" altLang="zh-CN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ngày</a:t>
            </a:r>
            <a:r>
              <a:rPr lang="en-US" altLang="zh-CN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7 </a:t>
            </a:r>
            <a:r>
              <a:rPr lang="en-US" altLang="zh-CN" sz="4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tháng</a:t>
            </a:r>
            <a:r>
              <a:rPr lang="en-US" altLang="zh-CN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10 </a:t>
            </a:r>
            <a:r>
              <a:rPr lang="en-US" altLang="zh-CN" sz="4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năm</a:t>
            </a:r>
            <a:r>
              <a:rPr lang="en-US" altLang="zh-CN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2021</a:t>
            </a:r>
            <a:endParaRPr lang="en-US" altLang="zh-CN" sz="4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微软雅黑" pitchFamily="34" charset="-122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4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Luyện</a:t>
            </a:r>
            <a:r>
              <a:rPr lang="en-US" altLang="zh-CN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từ</a:t>
            </a:r>
            <a:r>
              <a:rPr lang="en-US" altLang="zh-CN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và</a:t>
            </a:r>
            <a:r>
              <a:rPr lang="en-US" altLang="zh-CN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câu</a:t>
            </a:r>
            <a:endParaRPr lang="en-US" altLang="zh-CN" sz="40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微软雅黑" pitchFamily="34" charset="-122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So </a:t>
            </a:r>
            <a:r>
              <a:rPr lang="en-US" altLang="zh-C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sánh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519" y="3352800"/>
            <a:ext cx="922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):</a:t>
            </a:r>
          </a:p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dừa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đàn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lợn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cao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 dừa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tựa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 lược chải vào mây xanh.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65" y="685801"/>
            <a:ext cx="10900854" cy="46628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- ”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– ”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  <a:p>
            <a:pPr>
              <a:spcBef>
                <a:spcPts val="600"/>
              </a:spcBef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6581"/>
            <a:ext cx="3802030" cy="3111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59" y="2350755"/>
            <a:ext cx="2429176" cy="243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54" y="4176181"/>
            <a:ext cx="2972428" cy="2681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65" y="3246581"/>
            <a:ext cx="4019033" cy="40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448" y="2692655"/>
            <a:ext cx="1143165" cy="1347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88" y="374225"/>
            <a:ext cx="3252616" cy="2445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87" y="-1692371"/>
            <a:ext cx="3414332" cy="4133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628" y="-514500"/>
            <a:ext cx="3021507" cy="30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" y="-119981"/>
            <a:ext cx="2821802" cy="2828800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5090319" y="2514600"/>
            <a:ext cx="3733800" cy="167640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 QUÀ BÍ MẬT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944798" y="762000"/>
            <a:ext cx="8215159" cy="2819400"/>
          </a:xfrm>
          <a:prstGeom prst="cloud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ảnh so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9919" y="4267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</a:rPr>
              <a:t>Tốt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gỗ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hơn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tốt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nước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sơn</a:t>
            </a:r>
            <a:r>
              <a:rPr lang="en-US" sz="4000" b="1" dirty="0">
                <a:solidFill>
                  <a:srgbClr val="0000FF"/>
                </a:solidFill>
              </a:rPr>
              <a:t>.</a:t>
            </a:r>
          </a:p>
          <a:p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2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036797" y="762000"/>
            <a:ext cx="8000841" cy="2808288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ảnh so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0319" y="4343400"/>
            <a:ext cx="7924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7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005042" y="908050"/>
            <a:ext cx="7514277" cy="2305050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ảnh so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5042" y="3505200"/>
            <a:ext cx="83524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554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2196" y="260350"/>
            <a:ext cx="9482434" cy="1512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963630" y="2060576"/>
            <a:ext cx="8810999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Đây con sông như dòng sữa mẹ</a:t>
            </a:r>
          </a:p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Nước về xanh ruộng lúa, vườn cây</a:t>
            </a:r>
          </a:p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Và ăm ắp như lòng người mẹ</a:t>
            </a:r>
          </a:p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Chở tình thương trang trải đêm ngày.</a:t>
            </a:r>
            <a:endParaRPr lang="vi-V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Back or Previous 6">
            <a:hlinkClick r:id="rId4" action="ppaction://hlinksldjump" highlightClick="1"/>
          </p:cNvPr>
          <p:cNvSpPr/>
          <p:nvPr/>
        </p:nvSpPr>
        <p:spPr>
          <a:xfrm>
            <a:off x="525747" y="6165850"/>
            <a:ext cx="671435" cy="2873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8" name="Action Button: Forward or Next 7">
            <a:hlinkClick r:id="rId5" action="ppaction://hlinksldjump" highlightClick="1"/>
          </p:cNvPr>
          <p:cNvSpPr/>
          <p:nvPr/>
        </p:nvSpPr>
        <p:spPr>
          <a:xfrm>
            <a:off x="10964658" y="6165850"/>
            <a:ext cx="671435" cy="2873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>
            <a:off x="3141808" y="2590800"/>
            <a:ext cx="1824276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82267" y="2590800"/>
            <a:ext cx="2736414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70130" y="3581400"/>
            <a:ext cx="304046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ame 2"/>
          <p:cNvSpPr/>
          <p:nvPr/>
        </p:nvSpPr>
        <p:spPr>
          <a:xfrm>
            <a:off x="202698" y="152400"/>
            <a:ext cx="11756443" cy="6013450"/>
          </a:xfrm>
          <a:prstGeom prst="frame">
            <a:avLst/>
          </a:prstGeom>
          <a:solidFill>
            <a:srgbClr val="ECF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Đã cắt bài Bông lúa  Điện Biên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4" y="609600"/>
            <a:ext cx="1043891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7091" y="6295887"/>
            <a:ext cx="986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Hãy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ảnh</a:t>
            </a:r>
            <a:r>
              <a:rPr lang="en-US" sz="2800" b="1" dirty="0" smtClean="0">
                <a:solidFill>
                  <a:srgbClr val="0000FF"/>
                </a:solidFill>
              </a:rPr>
              <a:t> so </a:t>
            </a:r>
            <a:r>
              <a:rPr lang="en-US" sz="2800" b="1" dirty="0" err="1" smtClean="0">
                <a:solidFill>
                  <a:srgbClr val="0000FF"/>
                </a:solidFill>
              </a:rPr>
              <a:t>sánh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hát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bông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lúa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Biên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8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ải miễn phí 50+ phông nền đẹp cho PowerPoint - QUẢN TRỊ EXC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61838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1211434" y="768350"/>
            <a:ext cx="9202140" cy="5532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638"/>
              </a:gs>
            </a:gsLst>
            <a:lin ang="5400000" scaled="1"/>
          </a:gra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lIns="108850" tIns="54425" rIns="108850" bIns="54425" anchor="ctr"/>
          <a:lstStyle/>
          <a:p>
            <a:pPr defTabSz="1087438">
              <a:lnSpc>
                <a:spcPct val="150000"/>
              </a:lnSpc>
            </a:pP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defTabSz="1087438">
              <a:lnSpc>
                <a:spcPct val="150000"/>
              </a:lnSpc>
            </a:pPr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</a:rPr>
              <a:t>HƯỚNG DẪN TỰ HỌC ( </a:t>
            </a:r>
            <a:r>
              <a:rPr lang="en-US" sz="2800" b="1" u="sng" dirty="0" smtClean="0">
                <a:solidFill>
                  <a:srgbClr val="FF3300"/>
                </a:solidFill>
                <a:latin typeface="Times New Roman" pitchFamily="18" charset="0"/>
              </a:rPr>
              <a:t>8/10/2021</a:t>
            </a:r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</a:rPr>
              <a:t>):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Hoàn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thành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Luyện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2, 4 tr.43 </a:t>
            </a:r>
          </a:p>
          <a:p>
            <a:pPr defTabSz="1087438">
              <a:lnSpc>
                <a:spcPct val="150000"/>
              </a:lnSpc>
            </a:pPr>
            <a:r>
              <a:rPr lang="en-US" sz="3200" b="1" dirty="0" smtClean="0">
                <a:solidFill>
                  <a:srgbClr val="FF3300"/>
                </a:solidFill>
              </a:rPr>
              <a:t>( </a:t>
            </a:r>
            <a:r>
              <a:rPr lang="en-US" sz="3200" b="1" dirty="0" err="1">
                <a:solidFill>
                  <a:srgbClr val="FF3300"/>
                </a:solidFill>
              </a:rPr>
              <a:t>Gửi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bài</a:t>
            </a:r>
            <a:r>
              <a:rPr lang="en-US" sz="3200" b="1" dirty="0">
                <a:solidFill>
                  <a:srgbClr val="FF3300"/>
                </a:solidFill>
              </a:rPr>
              <a:t> LTVC </a:t>
            </a:r>
            <a:r>
              <a:rPr lang="en-US" sz="3200" b="1" dirty="0" err="1">
                <a:solidFill>
                  <a:srgbClr val="FF3300"/>
                </a:solidFill>
              </a:rPr>
              <a:t>trên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Azota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vào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ngày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smtClean="0">
                <a:solidFill>
                  <a:srgbClr val="FF3300"/>
                </a:solidFill>
              </a:rPr>
              <a:t>8/10/2021</a:t>
            </a:r>
            <a:r>
              <a:rPr lang="en-US" sz="3200" b="1" dirty="0">
                <a:solidFill>
                  <a:srgbClr val="FF3300"/>
                </a:solidFill>
              </a:rPr>
              <a:t>)</a:t>
            </a:r>
          </a:p>
          <a:p>
            <a:pPr defTabSz="1087438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Hoàn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thành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vở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Cùng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em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Tiếng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Việt</a:t>
            </a:r>
            <a:r>
              <a:rPr lang="en-US" sz="3200" b="1" dirty="0">
                <a:solidFill>
                  <a:srgbClr val="002060"/>
                </a:solidFill>
              </a:rPr>
              <a:t> 3  ( </a:t>
            </a:r>
            <a:r>
              <a:rPr lang="en-US" sz="3200" b="1" dirty="0" err="1">
                <a:solidFill>
                  <a:srgbClr val="002060"/>
                </a:solidFill>
              </a:rPr>
              <a:t>Tuần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5)</a:t>
            </a:r>
            <a:endParaRPr lang="en-US" sz="3200" b="1" dirty="0">
              <a:solidFill>
                <a:srgbClr val="002060"/>
              </a:solidFill>
            </a:endParaRPr>
          </a:p>
          <a:p>
            <a:pPr defTabSz="1087438">
              <a:lnSpc>
                <a:spcPct val="150000"/>
              </a:lnSpc>
            </a:pPr>
            <a:endParaRPr lang="en-US" sz="2800" b="1" dirty="0">
              <a:solidFill>
                <a:srgbClr val="0000FF"/>
              </a:solidFill>
            </a:endParaRPr>
          </a:p>
          <a:p>
            <a:pPr defTabSz="1087438">
              <a:lnSpc>
                <a:spcPct val="150000"/>
              </a:lnSpc>
            </a:pPr>
            <a:endParaRPr lang="en-US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49387012_ex%2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WordArt 3"/>
          <p:cNvSpPr>
            <a:spLocks noTextEdit="1"/>
          </p:cNvSpPr>
          <p:nvPr/>
        </p:nvSpPr>
        <p:spPr>
          <a:xfrm>
            <a:off x="405395" y="914400"/>
            <a:ext cx="11287706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200" b="1" i="1" dirty="0">
                <a:ln w="9525" cap="flat" cmpd="sng">
                  <a:solidFill>
                    <a:srgbClr val="00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499999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QUÝ </a:t>
            </a:r>
            <a:r>
              <a:rPr lang="en-US" sz="3200" b="1" i="1" dirty="0" smtClean="0">
                <a:ln w="9525" cap="flat" cmpd="sng">
                  <a:solidFill>
                    <a:srgbClr val="00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499999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PHỤ HUYNH</a:t>
            </a:r>
            <a:endParaRPr lang="en-US" sz="3200" b="1" i="1" dirty="0">
              <a:ln w="9525" cap="flat" cmpd="sng">
                <a:solidFill>
                  <a:srgbClr val="00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72156"/>
                </a:srgbClr>
              </a:solidFill>
              <a:effectLst>
                <a:outerShdw dist="107763" dir="13499999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200" b="1" i="1" dirty="0">
                <a:ln w="9525" cap="flat" cmpd="sng">
                  <a:solidFill>
                    <a:srgbClr val="00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499999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CÙNG CÁC EM HỌC SINH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1319" y="31242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 CÁC CON 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CHĂM NGOAN, HỌC TỐT!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1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5" y="2311401"/>
            <a:ext cx="3241090" cy="3497580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94" y="557264"/>
            <a:ext cx="3665449" cy="3311995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43" y="3085650"/>
            <a:ext cx="3605100" cy="254159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258367" y="1387587"/>
            <a:ext cx="3146501" cy="2672604"/>
            <a:chOff x="701322" y="2356540"/>
            <a:chExt cx="2365728" cy="20044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22" y="2398843"/>
              <a:ext cx="1816806" cy="19621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244" y="2356540"/>
              <a:ext cx="1816806" cy="196215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56" y="3154717"/>
            <a:ext cx="1806467" cy="1810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19" y="3156523"/>
            <a:ext cx="1824276" cy="1825188"/>
          </a:xfrm>
          <a:prstGeom prst="rect">
            <a:avLst/>
          </a:prstGeom>
        </p:spPr>
      </p:pic>
      <p:pic>
        <p:nvPicPr>
          <p:cNvPr id="2" name="Picture 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53" y="8716"/>
            <a:ext cx="1117585" cy="10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66" y="1535083"/>
            <a:ext cx="10945654" cy="2636520"/>
          </a:xfrm>
          <a:solidFill>
            <a:srgbClr val="E6FD73"/>
          </a:solidFill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119" y="9041"/>
            <a:ext cx="1216881" cy="1313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1319" y="4495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66719" y="5095964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4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94519" y="1447800"/>
            <a:ext cx="10945654" cy="2636520"/>
          </a:xfrm>
          <a:prstGeom prst="rect">
            <a:avLst/>
          </a:prstGeom>
          <a:solidFill>
            <a:srgbClr val="E6FD73"/>
          </a:solidFill>
        </p:spPr>
        <p:txBody>
          <a:bodyPr vert="horz" lIns="121725" tIns="60862" rIns="121725" bIns="60862" rtlCol="0" anchor="ctr">
            <a:normAutofit lnSpcReduction="10000"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Câu văn nào dưới đây có hình ảnh so sánh:</a:t>
            </a:r>
          </a:p>
          <a:p>
            <a:pPr marL="742950" indent="-742950" algn="l">
              <a:buAutoNum type="alphaUcPeriod"/>
            </a:pP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Những chú gà con chạy như lăn tròn.</a:t>
            </a:r>
          </a:p>
          <a:p>
            <a:pPr marL="742950" indent="-742950" algn="l">
              <a:buAutoNum type="alphaUcPeriod"/>
            </a:pP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Những chú gà con chạy rất nhanh.</a:t>
            </a:r>
          </a:p>
          <a:p>
            <a:pPr marL="742950" indent="-742950" algn="l">
              <a:buAutoNum type="alphaUcPeriod"/>
            </a:pP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Những chú gà con chạy tung tăng.</a:t>
            </a: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613" y="0"/>
            <a:ext cx="1396225" cy="126158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94519" y="2133600"/>
            <a:ext cx="762000" cy="63246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88" y="1392"/>
            <a:ext cx="1802550" cy="1270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19" y="1981200"/>
            <a:ext cx="10945654" cy="1143000"/>
          </a:xfrm>
        </p:spPr>
        <p:txBody>
          <a:bodyPr>
            <a:noAutofit/>
          </a:bodyPr>
          <a:lstStyle/>
          <a:p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Điền tiếp từ chỉ sự vật để câu sau thành câu văn có hình ảnh so sánh:</a:t>
            </a:r>
            <a:br>
              <a:rPr lang="en-US" sz="4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Mặt trăng tròn vành vạnh như …………….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>
            <a:extLst>
              <a:ext uri="{FF2B5EF4-FFF2-40B4-BE49-F238E27FC236}">
                <a16:creationId xmlns:a16="http://schemas.microsoft.com/office/drawing/2014/main" xmlns="" id="{6AB84BCD-6D8E-4624-9BB1-5EB51327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9" y="609600"/>
            <a:ext cx="11262519" cy="344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4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Thứ</a:t>
            </a:r>
            <a:r>
              <a:rPr lang="en-US" altLang="zh-CN" sz="4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năm</a:t>
            </a:r>
            <a:r>
              <a:rPr lang="en-US" altLang="zh-CN" sz="4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ngày</a:t>
            </a:r>
            <a:r>
              <a:rPr lang="en-US" altLang="zh-CN" sz="4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7 </a:t>
            </a:r>
            <a:r>
              <a:rPr lang="en-US" altLang="zh-CN" sz="4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tháng</a:t>
            </a:r>
            <a:r>
              <a:rPr lang="en-US" altLang="zh-CN" sz="4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10 </a:t>
            </a:r>
            <a:r>
              <a:rPr lang="en-US" altLang="zh-CN" sz="4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năm</a:t>
            </a:r>
            <a:r>
              <a:rPr lang="en-US" altLang="zh-CN" sz="4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2021</a:t>
            </a:r>
            <a:endParaRPr lang="en-US" altLang="zh-CN" sz="48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微软雅黑" pitchFamily="34" charset="-122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4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Luyện</a:t>
            </a:r>
            <a:r>
              <a:rPr lang="en-US" altLang="zh-CN" sz="4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từ</a:t>
            </a:r>
            <a:r>
              <a:rPr lang="en-US" altLang="zh-CN" sz="4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và</a:t>
            </a:r>
            <a:r>
              <a:rPr lang="en-US" altLang="zh-CN" sz="4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câu</a:t>
            </a:r>
            <a:endParaRPr lang="en-US" altLang="zh-CN" sz="48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微软雅黑" pitchFamily="34" charset="-122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So </a:t>
            </a:r>
            <a:r>
              <a:rPr lang="en-US" altLang="zh-CN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sánh</a:t>
            </a:r>
            <a:endParaRPr lang="en-US" altLang="zh-C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Text Box 13"/>
          <p:cNvSpPr txBox="1"/>
          <p:nvPr/>
        </p:nvSpPr>
        <p:spPr>
          <a:xfrm>
            <a:off x="101349" y="411163"/>
            <a:ext cx="8563961" cy="2554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Bế cháu ông thủ thỉ: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Cháu khỏe hơn ông nhiều!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Ông l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buổi trời chiều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Cháu l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rạng sáng.</a:t>
            </a:r>
          </a:p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PHẠM CÚC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8" name="Text Box 14"/>
          <p:cNvSpPr txBox="1"/>
          <p:nvPr/>
        </p:nvSpPr>
        <p:spPr>
          <a:xfrm>
            <a:off x="5928896" y="2189163"/>
            <a:ext cx="9425424" cy="2554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Ông trăng tròn sáng tỏ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Soi rõ sân nh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Trăng khuya sáng hơn đèn 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Ơi ông trăng sáng tỏ.</a:t>
            </a:r>
          </a:p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TRẦN ĐĂNG KHOA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9" name="Text Box 15"/>
          <p:cNvSpPr txBox="1"/>
          <p:nvPr/>
        </p:nvSpPr>
        <p:spPr>
          <a:xfrm>
            <a:off x="101349" y="4400549"/>
            <a:ext cx="10641608" cy="2554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   Những ngôi sao thức ngo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kia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Chẳng bằng mẹ đã thức vì chúng con.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Đêm nay con ngủ giấc tròn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Mẹ l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ngọn gió của con suốt đời.</a:t>
            </a:r>
          </a:p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TRẦN QUỐC MINH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40" name="Text Box 16"/>
          <p:cNvSpPr txBox="1"/>
          <p:nvPr/>
        </p:nvSpPr>
        <p:spPr>
          <a:xfrm>
            <a:off x="101349" y="-76200"/>
            <a:ext cx="12161838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các hình ảnh so sánh trong những khổ thơ sau: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4" name="Line 20"/>
          <p:cNvSpPr/>
          <p:nvPr/>
        </p:nvSpPr>
        <p:spPr>
          <a:xfrm>
            <a:off x="1401991" y="1371600"/>
            <a:ext cx="4526906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47" name="Line 23"/>
          <p:cNvSpPr/>
          <p:nvPr/>
        </p:nvSpPr>
        <p:spPr>
          <a:xfrm>
            <a:off x="1013486" y="1905000"/>
            <a:ext cx="3772033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49" name="Line 25"/>
          <p:cNvSpPr/>
          <p:nvPr/>
        </p:nvSpPr>
        <p:spPr>
          <a:xfrm>
            <a:off x="6538119" y="3657599"/>
            <a:ext cx="4572000" cy="45719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1" name="Line 27"/>
          <p:cNvSpPr/>
          <p:nvPr/>
        </p:nvSpPr>
        <p:spPr>
          <a:xfrm>
            <a:off x="1249966" y="4953000"/>
            <a:ext cx="5135753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2" name="Line 28"/>
          <p:cNvSpPr/>
          <p:nvPr/>
        </p:nvSpPr>
        <p:spPr>
          <a:xfrm>
            <a:off x="712130" y="5410200"/>
            <a:ext cx="6511789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4" name="Line 30"/>
          <p:cNvSpPr/>
          <p:nvPr/>
        </p:nvSpPr>
        <p:spPr>
          <a:xfrm flipV="1">
            <a:off x="712130" y="6324600"/>
            <a:ext cx="5673589" cy="7620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5" name="Line 31"/>
          <p:cNvSpPr/>
          <p:nvPr/>
        </p:nvSpPr>
        <p:spPr>
          <a:xfrm flipV="1">
            <a:off x="924036" y="2394788"/>
            <a:ext cx="4242483" cy="2540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" name="Line 30"/>
          <p:cNvSpPr/>
          <p:nvPr/>
        </p:nvSpPr>
        <p:spPr>
          <a:xfrm>
            <a:off x="2026973" y="426720"/>
            <a:ext cx="2910946" cy="0"/>
          </a:xfrm>
          <a:prstGeom prst="line">
            <a:avLst/>
          </a:prstGeom>
          <a:ln w="3810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/>
        </p:nvSpPr>
        <p:spPr>
          <a:xfrm>
            <a:off x="7345079" y="4672786"/>
            <a:ext cx="4069840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mỗi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ảnh</a:t>
            </a:r>
            <a:r>
              <a:rPr lang="en-US" sz="2800" b="1" dirty="0">
                <a:solidFill>
                  <a:srgbClr val="FF0000"/>
                </a:solidFill>
              </a:rPr>
              <a:t> so </a:t>
            </a:r>
            <a:r>
              <a:rPr lang="en-US" sz="2800" b="1" dirty="0" err="1">
                <a:solidFill>
                  <a:srgbClr val="FF0000"/>
                </a:solidFill>
              </a:rPr>
              <a:t>sánh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sự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được</a:t>
            </a:r>
            <a:r>
              <a:rPr lang="en-US" sz="2800" b="1" dirty="0">
                <a:solidFill>
                  <a:srgbClr val="FF0000"/>
                </a:solidFill>
              </a:rPr>
              <a:t> so </a:t>
            </a:r>
            <a:r>
              <a:rPr lang="en-US" sz="2800" b="1" dirty="0" err="1">
                <a:solidFill>
                  <a:srgbClr val="FF0000"/>
                </a:solidFill>
              </a:rPr>
              <a:t>sánh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sự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5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/>
      <p:bldP spid="26638" grpId="0"/>
      <p:bldP spid="26639" grpId="0"/>
      <p:bldP spid="26640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2f2b096-da20-4b7e-8543-314a15734d9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2368</Words>
  <Application>Microsoft Office PowerPoint</Application>
  <PresentationFormat>Custom</PresentationFormat>
  <Paragraphs>287</Paragraphs>
  <Slides>35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Tìm hình ảnh so sánh và từ so sánh trong câu thơ sau: Trung thu trăng sáng như gương Bác Hồ ngắm cảnh nhớ thương nhi đồng</vt:lpstr>
      <vt:lpstr>PowerPoint Presentation</vt:lpstr>
      <vt:lpstr>Điền tiếp từ chỉ sự vật để câu sau thành câu văn có hình ảnh so sánh: Mặt trăng tròn vành vạnh như …………….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a.Bế cháu ông thủ thỉ - Cháu khỏe hơn ông nhiều! Ông là buổi trời chiều Cháu là ngày rạng sáng.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126</cp:revision>
  <dcterms:created xsi:type="dcterms:W3CDTF">2020-11-15T13:20:24Z</dcterms:created>
  <dcterms:modified xsi:type="dcterms:W3CDTF">2021-10-07T13:35:54Z</dcterms:modified>
</cp:coreProperties>
</file>