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38" r:id="rId7"/>
    <p:sldMasterId id="2147483750" r:id="rId8"/>
    <p:sldMasterId id="2147483775" r:id="rId9"/>
  </p:sldMasterIdLst>
  <p:notesMasterIdLst>
    <p:notesMasterId r:id="rId38"/>
  </p:notesMasterIdLst>
  <p:handoutMasterIdLst>
    <p:handoutMasterId r:id="rId39"/>
  </p:handoutMasterIdLst>
  <p:sldIdLst>
    <p:sldId id="634" r:id="rId10"/>
    <p:sldId id="511" r:id="rId11"/>
    <p:sldId id="617" r:id="rId12"/>
    <p:sldId id="512" r:id="rId13"/>
    <p:sldId id="620" r:id="rId14"/>
    <p:sldId id="624" r:id="rId15"/>
    <p:sldId id="618" r:id="rId16"/>
    <p:sldId id="516" r:id="rId17"/>
    <p:sldId id="515" r:id="rId18"/>
    <p:sldId id="608" r:id="rId19"/>
    <p:sldId id="495" r:id="rId20"/>
    <p:sldId id="579" r:id="rId21"/>
    <p:sldId id="578" r:id="rId22"/>
    <p:sldId id="610" r:id="rId23"/>
    <p:sldId id="596" r:id="rId24"/>
    <p:sldId id="589" r:id="rId25"/>
    <p:sldId id="590" r:id="rId26"/>
    <p:sldId id="593" r:id="rId27"/>
    <p:sldId id="595" r:id="rId28"/>
    <p:sldId id="594" r:id="rId29"/>
    <p:sldId id="611" r:id="rId30"/>
    <p:sldId id="604" r:id="rId31"/>
    <p:sldId id="625" r:id="rId32"/>
    <p:sldId id="622" r:id="rId33"/>
    <p:sldId id="623" r:id="rId34"/>
    <p:sldId id="566" r:id="rId35"/>
    <p:sldId id="627" r:id="rId36"/>
    <p:sldId id="631" r:id="rId37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6600"/>
    <a:srgbClr val="FF0000"/>
    <a:srgbClr val="FF99CC"/>
    <a:srgbClr val="FFCCFF"/>
    <a:srgbClr val="CCFF66"/>
    <a:srgbClr val="66FF99"/>
    <a:srgbClr val="FF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4" autoAdjust="0"/>
    <p:restoredTop sz="94523" autoAdjust="0"/>
  </p:normalViewPr>
  <p:slideViewPr>
    <p:cSldViewPr>
      <p:cViewPr varScale="1">
        <p:scale>
          <a:sx n="69" d="100"/>
          <a:sy n="69" d="100"/>
        </p:scale>
        <p:origin x="15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26</a:t>
            </a:fld>
            <a:endParaRPr lang="en-US" sz="120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51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4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93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86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47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23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114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3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128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67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24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9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013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754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91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.wav"/><Relationship Id="rId5" Type="http://schemas.openxmlformats.org/officeDocument/2006/relationships/image" Target="../media/image21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1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audio" Target="../media/audio1.wav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28600" y="228600"/>
            <a:ext cx="84328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kern="10" dirty="0">
                <a:ln w="9525">
                  <a:round/>
                  <a:headEnd/>
                  <a:tailEnd/>
                </a:ln>
                <a:latin typeface="Times New Roman" panose="02020603050405020304" pitchFamily="18" charset="0"/>
                <a:ea typeface="VNI-Revue" charset="0"/>
                <a:cs typeface="Times New Roman" panose="02020603050405020304" pitchFamily="18" charset="0"/>
              </a:rPr>
              <a:t>Thứ tư ngày 15 tháng 9 năm 2021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ea typeface="VNI-Revue" charset="0"/>
                <a:cs typeface="Times New Roman" panose="02020603050405020304" pitchFamily="18" charset="0"/>
              </a:rPr>
              <a:t>Lịch sử</a:t>
            </a:r>
            <a:endParaRPr lang="en-US" sz="2800" b="1" kern="10" dirty="0">
              <a:ln w="9525"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ea typeface="VNI-Revue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ea typeface="VNI-Revue" charset="0"/>
                <a:cs typeface="Times New Roman" panose="02020603050405020304" pitchFamily="18" charset="0"/>
              </a:rPr>
              <a:t>BÀI 2: </a:t>
            </a:r>
            <a:r>
              <a:rPr lang="en-US" sz="2800" b="1" kern="10" dirty="0" smtClean="0">
                <a:ln w="9525">
                  <a:round/>
                  <a:headEnd/>
                  <a:tailEnd/>
                </a:ln>
                <a:solidFill>
                  <a:prstClr val="black"/>
                </a:solidFill>
                <a:latin typeface="Times New Roman" panose="02020603050405020304" pitchFamily="18" charset="0"/>
                <a:ea typeface="VNI-Revue" charset="0"/>
                <a:cs typeface="Times New Roman" panose="02020603050405020304" pitchFamily="18" charset="0"/>
              </a:rPr>
              <a:t>Nước Văn Lang</a:t>
            </a:r>
            <a:endParaRPr lang="vi-VN" sz="2800" b="1" kern="10" dirty="0">
              <a:ln w="9525">
                <a:round/>
                <a:headEnd/>
                <a:tailEnd/>
              </a:ln>
              <a:solidFill>
                <a:prstClr val="black"/>
              </a:solidFill>
              <a:latin typeface="Times New Roman" panose="02020603050405020304" pitchFamily="18" charset="0"/>
              <a:ea typeface="VNI-Revue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vi-VN" sz="2800" b="1" kern="10" dirty="0">
              <a:ln w="9525">
                <a:round/>
                <a:headEnd/>
                <a:tailEnd/>
              </a:ln>
              <a:latin typeface="Times New Roman" panose="02020603050405020304" pitchFamily="18" charset="0"/>
              <a:ea typeface="VNI-Revue" charset="0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44700"/>
            <a:ext cx="73914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97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Ăn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uống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533400"/>
            <a:ext cx="4224588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rìu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0" y="533400"/>
            <a:ext cx="41213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648200" y="25401"/>
            <a:ext cx="4191000" cy="3479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139700" y="1"/>
            <a:ext cx="4051300" cy="35521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4000500"/>
            <a:ext cx="38989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3670300"/>
            <a:ext cx="43243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6400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63246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838200"/>
            <a:ext cx="429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255567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FF"/>
                </a:solidFill>
                <a:latin typeface="Times New Roman"/>
              </a:rPr>
              <a:t>Đồ gốm thời Hùng V</a:t>
            </a:r>
            <a:r>
              <a:rPr lang="vi-VN" smtClean="0">
                <a:solidFill>
                  <a:srgbClr val="0000FF"/>
                </a:solidFill>
                <a:latin typeface="Times New Roman"/>
              </a:rPr>
              <a:t>ưươ</a:t>
            </a:r>
            <a:r>
              <a:rPr lang="en-US" smtClean="0">
                <a:solidFill>
                  <a:srgbClr val="0000FF"/>
                </a:solidFill>
                <a:latin typeface="Times New Roman"/>
              </a:rPr>
              <a:t>ng</a:t>
            </a:r>
            <a:endParaRPr lang="en-US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6800" y="5242866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Các loại chiến thuyền thời Hùng V</a:t>
            </a:r>
            <a:r>
              <a:rPr lang="vi-VN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ng (trang trí trên trống </a:t>
            </a:r>
            <a:r>
              <a:rPr lang="vi-VN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giầy.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3086100" y="2997200"/>
            <a:ext cx="27559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dày</a:t>
            </a: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610350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61722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429000"/>
            <a:ext cx="458231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29000"/>
            <a:ext cx="44989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6561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77801"/>
            <a:ext cx="4419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53444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2017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48000" y="2524125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92300" y="2553494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700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524000" y="3517612"/>
            <a:ext cx="591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Trục thời gian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0800" y="1819930"/>
            <a:ext cx="149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TCN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89700" y="175769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SCN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28875" y="2901950"/>
            <a:ext cx="26765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Chúa Giê -su ra </a:t>
            </a:r>
            <a:r>
              <a:rPr lang="vi-VN" sz="2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3086894" y="2426097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90800" y="25908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179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13" grpId="0"/>
      <p:bldP spid="14" grpId="0"/>
      <p:bldP spid="14" grpId="1"/>
      <p:bldP spid="15" grpId="0"/>
      <p:bldP spid="15" grpId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Trồng lúa, khoai, đỗ, cây ăn quả, rau, dưa hấu,... 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Nuôi tằm, ươm tơ, dệt vải…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Đúc đồng: giáo, mác, mũi tên, rìu, lưỡi cày,…</a:t>
            </a:r>
          </a:p>
          <a:p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0099"/>
                </a:solidFill>
                <a:cs typeface="Times New Roman" pitchFamily="18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Cơm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xôi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chưng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bánh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dày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Uống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rượu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cs typeface="Times New Roman" pitchFamily="18" charset="0"/>
              </a:rPr>
              <a:t>mắm</a:t>
            </a:r>
            <a:endParaRPr 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4343400" cy="2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Cảnh giã gạo</a:t>
            </a:r>
            <a:endParaRPr lang="en-US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51300" cy="2819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"/>
            <a:ext cx="4724400" cy="28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3400" y="2933700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 sàn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8908"/>
            <a:ext cx="5943600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6137880"/>
            <a:ext cx="4343611" cy="68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Cảnh người nhảy múa trên thuyền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(Hình trên trống đồng)</a:t>
            </a:r>
            <a:endParaRPr lang="en-US" sz="20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2538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Mặc và </a:t>
            </a:r>
          </a:p>
          <a:p>
            <a:pPr algn="ctr"/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9781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Trồng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lúa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khoai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đỗ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ăn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dưa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hấu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,... 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Nuôi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tằm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ươm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tơ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dệt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vải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Đúc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mác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mũi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tên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rìu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lưỡi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cày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,…</a:t>
            </a:r>
          </a:p>
          <a:p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gốm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Đóng</a:t>
            </a:r>
            <a:r>
              <a:rPr lang="en-US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99"/>
                </a:solidFill>
                <a:cs typeface="Times New Roman" pitchFamily="18" charset="0"/>
              </a:rPr>
              <a:t>thuyền</a:t>
            </a:r>
            <a:endParaRPr lang="en-US" sz="2000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Cơm, xôi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Bánh chưng, bánh dày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Uống rượu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Phụ nữ đeo hoa tai, vòng tay bằng đá, đồng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Búi tóc, cạo trọc đầu.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Nhuộm răng đen.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Ăn trầu</a:t>
            </a:r>
          </a:p>
          <a:p>
            <a:r>
              <a:rPr lang="en-US" sz="2000" b="1">
                <a:solidFill>
                  <a:srgbClr val="C00000"/>
                </a:solidFill>
                <a:cs typeface="Times New Roman" pitchFamily="18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>
                <a:solidFill>
                  <a:srgbClr val="008000"/>
                </a:solidFill>
                <a:cs typeface="Times New Roman" pitchFamily="18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>
                <a:solidFill>
                  <a:srgbClr val="008000"/>
                </a:solidFill>
                <a:cs typeface="Times New Roman" pitchFamily="18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Đời sống vật chất, tinh thần của ng</a:t>
            </a:r>
            <a:r>
              <a:rPr lang="vi-VN" sz="2800" b="1">
                <a:solidFill>
                  <a:srgbClr val="000000"/>
                </a:solidFill>
                <a:cs typeface="Times New Roman" pitchFamily="18" charset="0"/>
              </a:rPr>
              <a:t>ười</a:t>
            </a:r>
            <a:r>
              <a:rPr lang="en-US" sz="2800" b="1">
                <a:solidFill>
                  <a:srgbClr val="000000"/>
                </a:solidFill>
                <a:cs typeface="Times New Roman" pitchFamily="18" charset="0"/>
              </a:rPr>
              <a:t> Lạc Việt</a:t>
            </a: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Thủy Tinh</a:t>
            </a: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4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Tiêm</a:t>
            </a: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“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vua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Hùng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endParaRPr lang="en-US" sz="2800" b="1" dirty="0">
              <a:solidFill>
                <a:srgbClr val="CC0000"/>
              </a:solidFill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cháu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00"/>
                </a:solidFill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.”</a:t>
            </a:r>
          </a:p>
          <a:p>
            <a:pPr algn="ctr"/>
            <a:r>
              <a:rPr lang="en-US" sz="2800" b="1" dirty="0">
                <a:solidFill>
                  <a:srgbClr val="CC0000"/>
                </a:solidFill>
                <a:cs typeface="Times New Roman" pitchFamily="18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53594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900"/>
            <a:ext cx="8166100" cy="5237163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DAËN DOØ</a:t>
            </a:r>
          </a:p>
        </p:txBody>
      </p:sp>
      <p:pic>
        <p:nvPicPr>
          <p:cNvPr id="14339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1485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các con có nhiều sức khỏe để sớm đẩy lùi dịch bệnh để quay lại trường học nhé!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Heart 2"/>
          <p:cNvSpPr/>
          <p:nvPr/>
        </p:nvSpPr>
        <p:spPr bwMode="auto">
          <a:xfrm>
            <a:off x="7620000" y="664236"/>
            <a:ext cx="609600" cy="538609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" name="Heart 3"/>
          <p:cNvSpPr/>
          <p:nvPr/>
        </p:nvSpPr>
        <p:spPr bwMode="auto">
          <a:xfrm>
            <a:off x="609600" y="691009"/>
            <a:ext cx="609600" cy="538609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Giới bán hàng online xấu hổ với thủ đoạn trục lợi từ khẩu trang - Báo Phụ N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9144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83772"/>
      </p:ext>
    </p:extLst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483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Điền thông tin thích hợp vào bảng sau: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5355"/>
              </p:ext>
            </p:extLst>
          </p:nvPr>
        </p:nvGraphicFramePr>
        <p:xfrm>
          <a:off x="304800" y="1625362"/>
          <a:ext cx="8686800" cy="27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0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8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i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859">
                <a:tc>
                  <a:txBody>
                    <a:bodyPr/>
                    <a:lstStyle/>
                    <a:p>
                      <a:pPr algn="l"/>
                      <a:r>
                        <a:rPr lang="en-US"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243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V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n Lang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98900" y="2976840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Khoảng 700 n</a:t>
            </a:r>
            <a:r>
              <a:rPr lang="vi-VN" b="1">
                <a:solidFill>
                  <a:srgbClr val="FF0000"/>
                </a:solidFill>
              </a:rPr>
              <a:t>ă</a:t>
            </a:r>
            <a:r>
              <a:rPr lang="en-US" b="1">
                <a:solidFill>
                  <a:srgbClr val="FF0000"/>
                </a:solidFill>
              </a:rPr>
              <a:t>m TCN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98900" y="3500060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</a:p>
          <a:p>
            <a:r>
              <a:rPr lang="en-US" b="1">
                <a:solidFill>
                  <a:srgbClr val="FF0000"/>
                </a:solidFill>
              </a:rPr>
              <a:t>sông 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4765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8325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7800" y="1905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00191" y="662383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3467099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4765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38325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700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47800" y="1905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</a:rPr>
              <a:t>nước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r>
              <a:rPr lang="en-US" sz="2000" b="1" dirty="0" err="1">
                <a:solidFill>
                  <a:srgbClr val="008000"/>
                </a:solidFill>
              </a:rPr>
              <a:t>Văn</a:t>
            </a:r>
            <a:r>
              <a:rPr lang="en-US" sz="2000" b="1" dirty="0">
                <a:solidFill>
                  <a:srgbClr val="008000"/>
                </a:solidFill>
              </a:rPr>
              <a:t> Lang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00191" y="662383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sz="3600" b="1" ker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3467099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ker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24905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5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3" name="Freeform 33"/>
          <p:cNvSpPr>
            <a:spLocks/>
          </p:cNvSpPr>
          <p:nvPr/>
        </p:nvSpPr>
        <p:spPr bwMode="auto">
          <a:xfrm>
            <a:off x="1155700" y="152400"/>
            <a:ext cx="4762500" cy="3644900"/>
          </a:xfrm>
          <a:custGeom>
            <a:avLst/>
            <a:gdLst>
              <a:gd name="T0" fmla="*/ 3000 w 3000"/>
              <a:gd name="T1" fmla="*/ 2296 h 2296"/>
              <a:gd name="T2" fmla="*/ 2808 w 3000"/>
              <a:gd name="T3" fmla="*/ 2232 h 2296"/>
              <a:gd name="T4" fmla="*/ 2608 w 3000"/>
              <a:gd name="T5" fmla="*/ 2016 h 2296"/>
              <a:gd name="T6" fmla="*/ 2512 w 3000"/>
              <a:gd name="T7" fmla="*/ 1880 h 2296"/>
              <a:gd name="T8" fmla="*/ 2488 w 3000"/>
              <a:gd name="T9" fmla="*/ 1704 h 2296"/>
              <a:gd name="T10" fmla="*/ 2248 w 3000"/>
              <a:gd name="T11" fmla="*/ 1624 h 2296"/>
              <a:gd name="T12" fmla="*/ 2120 w 3000"/>
              <a:gd name="T13" fmla="*/ 1592 h 2296"/>
              <a:gd name="T14" fmla="*/ 1984 w 3000"/>
              <a:gd name="T15" fmla="*/ 1480 h 2296"/>
              <a:gd name="T16" fmla="*/ 1832 w 3000"/>
              <a:gd name="T17" fmla="*/ 1352 h 2296"/>
              <a:gd name="T18" fmla="*/ 1728 w 3000"/>
              <a:gd name="T19" fmla="*/ 1192 h 2296"/>
              <a:gd name="T20" fmla="*/ 1368 w 3000"/>
              <a:gd name="T21" fmla="*/ 880 h 2296"/>
              <a:gd name="T22" fmla="*/ 1000 w 3000"/>
              <a:gd name="T23" fmla="*/ 560 h 2296"/>
              <a:gd name="T24" fmla="*/ 672 w 3000"/>
              <a:gd name="T25" fmla="*/ 312 h 2296"/>
              <a:gd name="T26" fmla="*/ 464 w 3000"/>
              <a:gd name="T27" fmla="*/ 192 h 2296"/>
              <a:gd name="T28" fmla="*/ 80 w 3000"/>
              <a:gd name="T29" fmla="*/ 48 h 2296"/>
              <a:gd name="T30" fmla="*/ 0 w 3000"/>
              <a:gd name="T3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00" h="2296">
                <a:moveTo>
                  <a:pt x="3000" y="2296"/>
                </a:moveTo>
                <a:cubicBezTo>
                  <a:pt x="2936" y="2287"/>
                  <a:pt x="2873" y="2279"/>
                  <a:pt x="2808" y="2232"/>
                </a:cubicBezTo>
                <a:cubicBezTo>
                  <a:pt x="2743" y="2185"/>
                  <a:pt x="2657" y="2075"/>
                  <a:pt x="2608" y="2016"/>
                </a:cubicBezTo>
                <a:cubicBezTo>
                  <a:pt x="2559" y="1957"/>
                  <a:pt x="2532" y="1932"/>
                  <a:pt x="2512" y="1880"/>
                </a:cubicBezTo>
                <a:cubicBezTo>
                  <a:pt x="2492" y="1828"/>
                  <a:pt x="2532" y="1747"/>
                  <a:pt x="2488" y="1704"/>
                </a:cubicBezTo>
                <a:cubicBezTo>
                  <a:pt x="2444" y="1661"/>
                  <a:pt x="2309" y="1643"/>
                  <a:pt x="2248" y="1624"/>
                </a:cubicBezTo>
                <a:cubicBezTo>
                  <a:pt x="2187" y="1605"/>
                  <a:pt x="2164" y="1616"/>
                  <a:pt x="2120" y="1592"/>
                </a:cubicBezTo>
                <a:cubicBezTo>
                  <a:pt x="2076" y="1568"/>
                  <a:pt x="2032" y="1520"/>
                  <a:pt x="1984" y="1480"/>
                </a:cubicBezTo>
                <a:cubicBezTo>
                  <a:pt x="1936" y="1440"/>
                  <a:pt x="1875" y="1400"/>
                  <a:pt x="1832" y="1352"/>
                </a:cubicBezTo>
                <a:cubicBezTo>
                  <a:pt x="1789" y="1304"/>
                  <a:pt x="1805" y="1271"/>
                  <a:pt x="1728" y="1192"/>
                </a:cubicBezTo>
                <a:cubicBezTo>
                  <a:pt x="1651" y="1113"/>
                  <a:pt x="1489" y="985"/>
                  <a:pt x="1368" y="880"/>
                </a:cubicBezTo>
                <a:cubicBezTo>
                  <a:pt x="1247" y="775"/>
                  <a:pt x="1116" y="655"/>
                  <a:pt x="1000" y="560"/>
                </a:cubicBezTo>
                <a:cubicBezTo>
                  <a:pt x="884" y="465"/>
                  <a:pt x="761" y="373"/>
                  <a:pt x="672" y="312"/>
                </a:cubicBezTo>
                <a:cubicBezTo>
                  <a:pt x="583" y="251"/>
                  <a:pt x="563" y="236"/>
                  <a:pt x="464" y="192"/>
                </a:cubicBezTo>
                <a:cubicBezTo>
                  <a:pt x="365" y="148"/>
                  <a:pt x="157" y="80"/>
                  <a:pt x="80" y="48"/>
                </a:cubicBezTo>
                <a:cubicBezTo>
                  <a:pt x="3" y="16"/>
                  <a:pt x="16" y="4"/>
                  <a:pt x="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4" name="Freeform 34"/>
          <p:cNvSpPr>
            <a:spLocks/>
          </p:cNvSpPr>
          <p:nvPr/>
        </p:nvSpPr>
        <p:spPr bwMode="auto">
          <a:xfrm>
            <a:off x="2017713" y="2560638"/>
            <a:ext cx="3278187" cy="1662112"/>
          </a:xfrm>
          <a:custGeom>
            <a:avLst/>
            <a:gdLst>
              <a:gd name="T0" fmla="*/ 2065 w 2065"/>
              <a:gd name="T1" fmla="*/ 1011 h 1047"/>
              <a:gd name="T2" fmla="*/ 1793 w 2065"/>
              <a:gd name="T3" fmla="*/ 1035 h 1047"/>
              <a:gd name="T4" fmla="*/ 1673 w 2065"/>
              <a:gd name="T5" fmla="*/ 939 h 1047"/>
              <a:gd name="T6" fmla="*/ 1593 w 2065"/>
              <a:gd name="T7" fmla="*/ 867 h 1047"/>
              <a:gd name="T8" fmla="*/ 1521 w 2065"/>
              <a:gd name="T9" fmla="*/ 803 h 1047"/>
              <a:gd name="T10" fmla="*/ 1425 w 2065"/>
              <a:gd name="T11" fmla="*/ 739 h 1047"/>
              <a:gd name="T12" fmla="*/ 1345 w 2065"/>
              <a:gd name="T13" fmla="*/ 715 h 1047"/>
              <a:gd name="T14" fmla="*/ 1265 w 2065"/>
              <a:gd name="T15" fmla="*/ 603 h 1047"/>
              <a:gd name="T16" fmla="*/ 1185 w 2065"/>
              <a:gd name="T17" fmla="*/ 539 h 1047"/>
              <a:gd name="T18" fmla="*/ 1033 w 2065"/>
              <a:gd name="T19" fmla="*/ 603 h 1047"/>
              <a:gd name="T20" fmla="*/ 889 w 2065"/>
              <a:gd name="T21" fmla="*/ 587 h 1047"/>
              <a:gd name="T22" fmla="*/ 809 w 2065"/>
              <a:gd name="T23" fmla="*/ 467 h 1047"/>
              <a:gd name="T24" fmla="*/ 489 w 2065"/>
              <a:gd name="T25" fmla="*/ 307 h 1047"/>
              <a:gd name="T26" fmla="*/ 289 w 2065"/>
              <a:gd name="T27" fmla="*/ 147 h 1047"/>
              <a:gd name="T28" fmla="*/ 129 w 2065"/>
              <a:gd name="T29" fmla="*/ 11 h 1047"/>
              <a:gd name="T30" fmla="*/ 17 w 2065"/>
              <a:gd name="T31" fmla="*/ 83 h 1047"/>
              <a:gd name="T32" fmla="*/ 25 w 2065"/>
              <a:gd name="T33" fmla="*/ 339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5" h="1047">
                <a:moveTo>
                  <a:pt x="2065" y="1011"/>
                </a:moveTo>
                <a:cubicBezTo>
                  <a:pt x="1961" y="1029"/>
                  <a:pt x="1858" y="1047"/>
                  <a:pt x="1793" y="1035"/>
                </a:cubicBezTo>
                <a:cubicBezTo>
                  <a:pt x="1728" y="1023"/>
                  <a:pt x="1706" y="967"/>
                  <a:pt x="1673" y="939"/>
                </a:cubicBezTo>
                <a:cubicBezTo>
                  <a:pt x="1640" y="911"/>
                  <a:pt x="1618" y="890"/>
                  <a:pt x="1593" y="867"/>
                </a:cubicBezTo>
                <a:cubicBezTo>
                  <a:pt x="1568" y="844"/>
                  <a:pt x="1549" y="824"/>
                  <a:pt x="1521" y="803"/>
                </a:cubicBezTo>
                <a:cubicBezTo>
                  <a:pt x="1493" y="782"/>
                  <a:pt x="1454" y="754"/>
                  <a:pt x="1425" y="739"/>
                </a:cubicBezTo>
                <a:cubicBezTo>
                  <a:pt x="1396" y="724"/>
                  <a:pt x="1372" y="738"/>
                  <a:pt x="1345" y="715"/>
                </a:cubicBezTo>
                <a:cubicBezTo>
                  <a:pt x="1318" y="692"/>
                  <a:pt x="1292" y="632"/>
                  <a:pt x="1265" y="603"/>
                </a:cubicBezTo>
                <a:cubicBezTo>
                  <a:pt x="1238" y="574"/>
                  <a:pt x="1224" y="539"/>
                  <a:pt x="1185" y="539"/>
                </a:cubicBezTo>
                <a:cubicBezTo>
                  <a:pt x="1146" y="539"/>
                  <a:pt x="1082" y="595"/>
                  <a:pt x="1033" y="603"/>
                </a:cubicBezTo>
                <a:cubicBezTo>
                  <a:pt x="984" y="611"/>
                  <a:pt x="926" y="610"/>
                  <a:pt x="889" y="587"/>
                </a:cubicBezTo>
                <a:cubicBezTo>
                  <a:pt x="852" y="564"/>
                  <a:pt x="876" y="514"/>
                  <a:pt x="809" y="467"/>
                </a:cubicBezTo>
                <a:cubicBezTo>
                  <a:pt x="742" y="420"/>
                  <a:pt x="576" y="360"/>
                  <a:pt x="489" y="307"/>
                </a:cubicBezTo>
                <a:cubicBezTo>
                  <a:pt x="402" y="254"/>
                  <a:pt x="349" y="196"/>
                  <a:pt x="289" y="147"/>
                </a:cubicBezTo>
                <a:cubicBezTo>
                  <a:pt x="229" y="98"/>
                  <a:pt x="174" y="22"/>
                  <a:pt x="129" y="11"/>
                </a:cubicBezTo>
                <a:cubicBezTo>
                  <a:pt x="84" y="0"/>
                  <a:pt x="34" y="28"/>
                  <a:pt x="17" y="83"/>
                </a:cubicBezTo>
                <a:cubicBezTo>
                  <a:pt x="0" y="138"/>
                  <a:pt x="22" y="292"/>
                  <a:pt x="25" y="339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5" name="Freeform 35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 rot="3058726">
            <a:off x="4648200" y="29718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 rot="2403422">
            <a:off x="2260600" y="1409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 rot="2651951">
            <a:off x="3556000" y="33782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Mã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 rot="1809777">
            <a:off x="2819400" y="5092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Cả</a:t>
            </a:r>
          </a:p>
        </p:txBody>
      </p:sp>
      <p:sp>
        <p:nvSpPr>
          <p:cNvPr id="215103" name="Freeform 63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9" name="Freeform 69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  <p:sp>
        <p:nvSpPr>
          <p:cNvPr id="215122" name="Freeform 82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3" name="Freeform 83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3" grpId="0" animBg="1"/>
      <p:bldP spid="215074" grpId="0" animBg="1"/>
      <p:bldP spid="215075" grpId="0" animBg="1"/>
      <p:bldP spid="215078" grpId="0"/>
      <p:bldP spid="215079" grpId="0"/>
      <p:bldP spid="215080" grpId="0"/>
      <p:bldP spid="215103" grpId="0" animBg="1"/>
      <p:bldP spid="215109" grpId="0" animBg="1"/>
      <p:bldP spid="215122" grpId="0" animBg="1"/>
      <p:bldP spid="215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5" y="1714500"/>
            <a:ext cx="260362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124200"/>
            <a:ext cx="4754442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514850"/>
            <a:ext cx="294322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0" y="5943600"/>
            <a:ext cx="169801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42537" y="281546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61587" y="42061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099687" y="56158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2" y="1786621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1963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t</a:t>
            </a:r>
            <a:r>
              <a:rPr lang="vi-VN" sz="3600" b="1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45425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dân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60157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671730"/>
            <a:ext cx="6568952" cy="73093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hội V</a:t>
            </a:r>
            <a:r>
              <a:rPr lang="vi-VN" sz="2800" b="1">
                <a:solidFill>
                  <a:srgbClr val="000000"/>
                </a:solidFill>
              </a:rPr>
              <a:t>ă</a:t>
            </a:r>
            <a:r>
              <a:rPr lang="en-US" sz="2800" b="1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"/>
            <a:ext cx="6629400" cy="67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602700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Lăng Vua Hùng (Phú 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2890</TotalTime>
  <Words>771</Words>
  <Application>Microsoft Office PowerPoint</Application>
  <PresentationFormat>On-screen Show (4:3)</PresentationFormat>
  <Paragraphs>158</Paragraphs>
  <Slides>28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.VnTime</vt:lpstr>
      <vt:lpstr>Arial</vt:lpstr>
      <vt:lpstr>Arial Unicode MS</vt:lpstr>
      <vt:lpstr>Calibri</vt:lpstr>
      <vt:lpstr>Gulim</vt:lpstr>
      <vt:lpstr>Times New Roman</vt:lpstr>
      <vt:lpstr>VNI-Cooper</vt:lpstr>
      <vt:lpstr>VNI-Revue</vt:lpstr>
      <vt:lpstr>-쉬리B</vt:lpstr>
      <vt:lpstr>-쉬리M</vt:lpstr>
      <vt:lpstr>-윤명조120</vt:lpstr>
      <vt:lpstr>-윤명조230</vt:lpstr>
      <vt:lpstr>Default Design</vt:lpstr>
      <vt:lpstr>Office Theme</vt:lpstr>
      <vt:lpstr>1_Office Theme</vt:lpstr>
      <vt:lpstr>B042</vt:lpstr>
      <vt:lpstr>1_B042</vt:lpstr>
      <vt:lpstr>1_Default Design</vt:lpstr>
      <vt:lpstr>2_B042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355</cp:revision>
  <dcterms:created xsi:type="dcterms:W3CDTF">2008-10-26T20:54:47Z</dcterms:created>
  <dcterms:modified xsi:type="dcterms:W3CDTF">2021-09-12T04:58:44Z</dcterms:modified>
</cp:coreProperties>
</file>