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404" r:id="rId3"/>
    <p:sldId id="400" r:id="rId4"/>
    <p:sldId id="342" r:id="rId5"/>
    <p:sldId id="346" r:id="rId6"/>
    <p:sldId id="347" r:id="rId7"/>
    <p:sldId id="349" r:id="rId8"/>
    <p:sldId id="405" r:id="rId9"/>
    <p:sldId id="402" r:id="rId10"/>
    <p:sldId id="403" r:id="rId11"/>
    <p:sldId id="334" r:id="rId12"/>
    <p:sldId id="385" r:id="rId13"/>
    <p:sldId id="335" r:id="rId14"/>
    <p:sldId id="387" r:id="rId15"/>
    <p:sldId id="337" r:id="rId16"/>
    <p:sldId id="388" r:id="rId17"/>
    <p:sldId id="389" r:id="rId18"/>
    <p:sldId id="375" r:id="rId19"/>
    <p:sldId id="390" r:id="rId20"/>
    <p:sldId id="391" r:id="rId21"/>
    <p:sldId id="329" r:id="rId22"/>
    <p:sldId id="392" r:id="rId23"/>
    <p:sldId id="315" r:id="rId24"/>
    <p:sldId id="359" r:id="rId25"/>
    <p:sldId id="340" r:id="rId26"/>
    <p:sldId id="357" r:id="rId27"/>
    <p:sldId id="373" r:id="rId28"/>
    <p:sldId id="393" r:id="rId29"/>
    <p:sldId id="394" r:id="rId30"/>
    <p:sldId id="395" r:id="rId31"/>
    <p:sldId id="376" r:id="rId32"/>
    <p:sldId id="398" r:id="rId33"/>
    <p:sldId id="366" r:id="rId34"/>
    <p:sldId id="379" r:id="rId35"/>
    <p:sldId id="371" r:id="rId36"/>
    <p:sldId id="372" r:id="rId37"/>
  </p:sldIdLst>
  <p:sldSz cx="9144000" cy="6858000" type="screen4x3"/>
  <p:notesSz cx="7053263" cy="93091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00"/>
    <a:srgbClr val="FFFF99"/>
    <a:srgbClr val="FFFFCC"/>
    <a:srgbClr val="97CF9E"/>
    <a:srgbClr val="66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3" autoAdjust="0"/>
    <p:restoredTop sz="90485" autoAdjust="0"/>
  </p:normalViewPr>
  <p:slideViewPr>
    <p:cSldViewPr>
      <p:cViewPr varScale="1">
        <p:scale>
          <a:sx n="78" d="100"/>
          <a:sy n="78" d="100"/>
        </p:scale>
        <p:origin x="155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B47EA-DF12-48FE-BEF2-B2234A5F59BA}" type="doc">
      <dgm:prSet loTypeId="urn:microsoft.com/office/officeart/2008/layout/RadialCluster#1" loCatId="relationship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738E1A5F-E6CD-4E02-A8A2-431AAEE4F78D}">
      <dgm:prSet phldrT="[Text]"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Cách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phòng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cháy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khi</a:t>
          </a:r>
          <a:r>
            <a:rPr lang="en-US" dirty="0">
              <a:solidFill>
                <a:srgbClr val="FF0000"/>
              </a:solidFill>
            </a:rPr>
            <a:t> ở </a:t>
          </a:r>
          <a:r>
            <a:rPr lang="en-US" dirty="0" err="1">
              <a:solidFill>
                <a:srgbClr val="FF0000"/>
              </a:solidFill>
            </a:rPr>
            <a:t>nhà</a:t>
          </a:r>
          <a:r>
            <a:rPr lang="en-US" dirty="0">
              <a:solidFill>
                <a:srgbClr val="FF0000"/>
              </a:solidFill>
            </a:rPr>
            <a:t>.</a:t>
          </a:r>
        </a:p>
      </dgm:t>
    </dgm:pt>
    <dgm:pt modelId="{28212686-FBB8-4B55-BA10-15A06E518107}" type="parTrans" cxnId="{2D074705-FC44-4280-9C60-AF29CD1BD0CA}">
      <dgm:prSet/>
      <dgm:spPr/>
      <dgm:t>
        <a:bodyPr/>
        <a:lstStyle/>
        <a:p>
          <a:endParaRPr lang="en-US"/>
        </a:p>
      </dgm:t>
    </dgm:pt>
    <dgm:pt modelId="{FA1B9C43-C270-46A2-B2FD-B1712378B20D}" type="sibTrans" cxnId="{2D074705-FC44-4280-9C60-AF29CD1BD0CA}">
      <dgm:prSet/>
      <dgm:spPr/>
      <dgm:t>
        <a:bodyPr/>
        <a:lstStyle/>
        <a:p>
          <a:endParaRPr lang="en-US"/>
        </a:p>
      </dgm:t>
    </dgm:pt>
    <dgm:pt modelId="{1584FBB5-2ACB-4A49-AC33-A110C55BC55B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để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thứ</a:t>
          </a:r>
          <a:r>
            <a:rPr lang="en-US" dirty="0"/>
            <a:t> </a:t>
          </a:r>
          <a:r>
            <a:rPr lang="en-US" dirty="0" err="1"/>
            <a:t>dễ</a:t>
          </a:r>
          <a:r>
            <a:rPr lang="en-US" dirty="0"/>
            <a:t> </a:t>
          </a:r>
          <a:r>
            <a:rPr lang="en-US" dirty="0" err="1"/>
            <a:t>cháy</a:t>
          </a:r>
          <a:r>
            <a:rPr lang="en-US" dirty="0"/>
            <a:t> </a:t>
          </a:r>
          <a:r>
            <a:rPr lang="en-US" dirty="0" err="1"/>
            <a:t>gần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09086076-CC77-41EE-871B-FDBF25ABE913}" type="parTrans" cxnId="{284E5F1F-721F-4B54-BF4F-D9E14E378C39}">
      <dgm:prSet/>
      <dgm:spPr/>
      <dgm:t>
        <a:bodyPr/>
        <a:lstStyle/>
        <a:p>
          <a:endParaRPr lang="en-US"/>
        </a:p>
      </dgm:t>
    </dgm:pt>
    <dgm:pt modelId="{0FAB4C7A-D892-4C17-84FF-9BD57C2E58EF}" type="sibTrans" cxnId="{284E5F1F-721F-4B54-BF4F-D9E14E378C39}">
      <dgm:prSet/>
      <dgm:spPr/>
      <dgm:t>
        <a:bodyPr/>
        <a:lstStyle/>
        <a:p>
          <a:endParaRPr lang="en-US"/>
        </a:p>
      </dgm:t>
    </dgm:pt>
    <dgm:pt modelId="{94C4F08F-CA27-454D-BB25-418AEF444FA5}">
      <dgm:prSet phldrT="[Text]"/>
      <dgm:spPr/>
      <dgm:t>
        <a:bodyPr/>
        <a:lstStyle/>
        <a:p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đun</a:t>
          </a:r>
          <a:r>
            <a:rPr lang="en-US" dirty="0"/>
            <a:t> </a:t>
          </a:r>
          <a:r>
            <a:rPr lang="en-US" dirty="0" err="1"/>
            <a:t>nấu</a:t>
          </a:r>
          <a:r>
            <a:rPr lang="en-US" dirty="0"/>
            <a:t> </a:t>
          </a:r>
          <a:r>
            <a:rPr lang="en-US" dirty="0" err="1"/>
            <a:t>phải</a:t>
          </a:r>
          <a:r>
            <a:rPr lang="en-US" dirty="0"/>
            <a:t> </a:t>
          </a:r>
          <a:r>
            <a:rPr lang="en-US" dirty="0" err="1"/>
            <a:t>trông</a:t>
          </a:r>
          <a:r>
            <a:rPr lang="en-US" dirty="0"/>
            <a:t> </a:t>
          </a:r>
          <a:r>
            <a:rPr lang="en-US" dirty="0" err="1"/>
            <a:t>coi</a:t>
          </a:r>
          <a:r>
            <a:rPr lang="en-US" dirty="0"/>
            <a:t> </a:t>
          </a:r>
          <a:r>
            <a:rPr lang="en-US" dirty="0" err="1"/>
            <a:t>cẩn</a:t>
          </a:r>
          <a:r>
            <a:rPr lang="en-US" dirty="0"/>
            <a:t> </a:t>
          </a:r>
          <a:r>
            <a:rPr lang="en-US" dirty="0" err="1"/>
            <a:t>thận</a:t>
          </a:r>
          <a:r>
            <a:rPr lang="en-US" dirty="0"/>
            <a:t>.</a:t>
          </a:r>
        </a:p>
      </dgm:t>
    </dgm:pt>
    <dgm:pt modelId="{40743B37-FDD3-41F2-9562-4E7338EE7E49}" type="parTrans" cxnId="{FB88BC81-72AA-45EC-881A-8936D8A6D06A}">
      <dgm:prSet/>
      <dgm:spPr/>
      <dgm:t>
        <a:bodyPr/>
        <a:lstStyle/>
        <a:p>
          <a:endParaRPr lang="en-US"/>
        </a:p>
      </dgm:t>
    </dgm:pt>
    <dgm:pt modelId="{8174F45E-DFC8-4EE4-94B1-BEFA716310E5}" type="sibTrans" cxnId="{FB88BC81-72AA-45EC-881A-8936D8A6D06A}">
      <dgm:prSet/>
      <dgm:spPr/>
      <dgm:t>
        <a:bodyPr/>
        <a:lstStyle/>
        <a:p>
          <a:endParaRPr lang="en-US"/>
        </a:p>
      </dgm:t>
    </dgm:pt>
    <dgm:pt modelId="{C1826A7D-DF99-4AE2-B81A-E4DAB457246C}">
      <dgm:prSet phldrT="[Text]"/>
      <dgm:spPr/>
      <dgm:t>
        <a:bodyPr/>
        <a:lstStyle/>
        <a:p>
          <a:r>
            <a:rPr lang="en-US" dirty="0" err="1"/>
            <a:t>Tắt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xong</a:t>
          </a:r>
          <a:r>
            <a:rPr lang="en-US" dirty="0"/>
            <a:t>.</a:t>
          </a:r>
        </a:p>
      </dgm:t>
    </dgm:pt>
    <dgm:pt modelId="{91C3D8F2-8203-494F-B4F2-B88EDBDA7449}" type="parTrans" cxnId="{3D01E6C8-9EC2-4DC3-9A70-7CB2F85FE440}">
      <dgm:prSet/>
      <dgm:spPr/>
      <dgm:t>
        <a:bodyPr/>
        <a:lstStyle/>
        <a:p>
          <a:endParaRPr lang="en-US"/>
        </a:p>
      </dgm:t>
    </dgm:pt>
    <dgm:pt modelId="{DC83CF4C-7AB7-4602-84FE-27FD1DC3AA9A}" type="sibTrans" cxnId="{3D01E6C8-9EC2-4DC3-9A70-7CB2F85FE440}">
      <dgm:prSet/>
      <dgm:spPr/>
      <dgm:t>
        <a:bodyPr/>
        <a:lstStyle/>
        <a:p>
          <a:endParaRPr lang="en-US"/>
        </a:p>
      </dgm:t>
    </dgm:pt>
    <dgm:pt modelId="{B502E17B-B7F5-48F0-9692-9B7E9CCADCBE}" type="pres">
      <dgm:prSet presAssocID="{33AB47EA-DF12-48FE-BEF2-B2234A5F59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9C4A704-6FBA-4220-A8ED-581779FC1844}" type="pres">
      <dgm:prSet presAssocID="{738E1A5F-E6CD-4E02-A8A2-431AAEE4F78D}" presName="singleCycle" presStyleCnt="0"/>
      <dgm:spPr/>
    </dgm:pt>
    <dgm:pt modelId="{7810F8C6-859A-49ED-A3EF-D107A0132DF5}" type="pres">
      <dgm:prSet presAssocID="{738E1A5F-E6CD-4E02-A8A2-431AAEE4F78D}" presName="singleCenter" presStyleLbl="node1" presStyleIdx="0" presStyleCnt="4" custScaleY="121459" custLinFactNeighborX="-232" custLinFactNeighborY="-9374">
        <dgm:presLayoutVars>
          <dgm:chMax val="7"/>
          <dgm:chPref val="7"/>
        </dgm:presLayoutVars>
      </dgm:prSet>
      <dgm:spPr/>
    </dgm:pt>
    <dgm:pt modelId="{99EEF11B-7B3E-4F38-B328-910ED98572BD}" type="pres">
      <dgm:prSet presAssocID="{09086076-CC77-41EE-871B-FDBF25ABE913}" presName="Name56" presStyleLbl="parChTrans1D2" presStyleIdx="0" presStyleCnt="3"/>
      <dgm:spPr/>
    </dgm:pt>
    <dgm:pt modelId="{C2FE4354-32C0-4DB7-8735-0552062BB129}" type="pres">
      <dgm:prSet presAssocID="{1584FBB5-2ACB-4A49-AC33-A110C55BC55B}" presName="text0" presStyleLbl="node1" presStyleIdx="1" presStyleCnt="4" custScaleX="304589" custScaleY="74854">
        <dgm:presLayoutVars>
          <dgm:bulletEnabled val="1"/>
        </dgm:presLayoutVars>
      </dgm:prSet>
      <dgm:spPr/>
    </dgm:pt>
    <dgm:pt modelId="{C39A42E4-FD0A-401D-921D-74025A97BE7E}" type="pres">
      <dgm:prSet presAssocID="{40743B37-FDD3-41F2-9562-4E7338EE7E49}" presName="Name56" presStyleLbl="parChTrans1D2" presStyleIdx="1" presStyleCnt="3"/>
      <dgm:spPr/>
    </dgm:pt>
    <dgm:pt modelId="{A43516D0-510B-4198-BEBB-CCD40AAC6A2A}" type="pres">
      <dgm:prSet presAssocID="{94C4F08F-CA27-454D-BB25-418AEF444FA5}" presName="text0" presStyleLbl="node1" presStyleIdx="2" presStyleCnt="4" custScaleX="204577" custScaleY="111947">
        <dgm:presLayoutVars>
          <dgm:bulletEnabled val="1"/>
        </dgm:presLayoutVars>
      </dgm:prSet>
      <dgm:spPr/>
    </dgm:pt>
    <dgm:pt modelId="{82715D5F-3C88-4B8B-8C86-47C8F558D4D2}" type="pres">
      <dgm:prSet presAssocID="{91C3D8F2-8203-494F-B4F2-B88EDBDA7449}" presName="Name56" presStyleLbl="parChTrans1D2" presStyleIdx="2" presStyleCnt="3"/>
      <dgm:spPr/>
    </dgm:pt>
    <dgm:pt modelId="{1E5F0458-4FED-47AB-9F51-6C28061FC6AC}" type="pres">
      <dgm:prSet presAssocID="{C1826A7D-DF99-4AE2-B81A-E4DAB457246C}" presName="text0" presStyleLbl="node1" presStyleIdx="3" presStyleCnt="4" custScaleX="190536" custScaleY="114832">
        <dgm:presLayoutVars>
          <dgm:bulletEnabled val="1"/>
        </dgm:presLayoutVars>
      </dgm:prSet>
      <dgm:spPr/>
    </dgm:pt>
  </dgm:ptLst>
  <dgm:cxnLst>
    <dgm:cxn modelId="{2D074705-FC44-4280-9C60-AF29CD1BD0CA}" srcId="{33AB47EA-DF12-48FE-BEF2-B2234A5F59BA}" destId="{738E1A5F-E6CD-4E02-A8A2-431AAEE4F78D}" srcOrd="0" destOrd="0" parTransId="{28212686-FBB8-4B55-BA10-15A06E518107}" sibTransId="{FA1B9C43-C270-46A2-B2FD-B1712378B20D}"/>
    <dgm:cxn modelId="{284E5F1F-721F-4B54-BF4F-D9E14E378C39}" srcId="{738E1A5F-E6CD-4E02-A8A2-431AAEE4F78D}" destId="{1584FBB5-2ACB-4A49-AC33-A110C55BC55B}" srcOrd="0" destOrd="0" parTransId="{09086076-CC77-41EE-871B-FDBF25ABE913}" sibTransId="{0FAB4C7A-D892-4C17-84FF-9BD57C2E58EF}"/>
    <dgm:cxn modelId="{A588C75E-EB53-49C3-937D-D30E5C52623B}" type="presOf" srcId="{40743B37-FDD3-41F2-9562-4E7338EE7E49}" destId="{C39A42E4-FD0A-401D-921D-74025A97BE7E}" srcOrd="0" destOrd="0" presId="urn:microsoft.com/office/officeart/2008/layout/RadialCluster#1"/>
    <dgm:cxn modelId="{F0B4814E-623B-4145-B1AF-2E7ECFA81E61}" type="presOf" srcId="{738E1A5F-E6CD-4E02-A8A2-431AAEE4F78D}" destId="{7810F8C6-859A-49ED-A3EF-D107A0132DF5}" srcOrd="0" destOrd="0" presId="urn:microsoft.com/office/officeart/2008/layout/RadialCluster#1"/>
    <dgm:cxn modelId="{FB88BC81-72AA-45EC-881A-8936D8A6D06A}" srcId="{738E1A5F-E6CD-4E02-A8A2-431AAEE4F78D}" destId="{94C4F08F-CA27-454D-BB25-418AEF444FA5}" srcOrd="1" destOrd="0" parTransId="{40743B37-FDD3-41F2-9562-4E7338EE7E49}" sibTransId="{8174F45E-DFC8-4EE4-94B1-BEFA716310E5}"/>
    <dgm:cxn modelId="{6815C689-784E-4740-ADAB-FB5D77E64C5E}" type="presOf" srcId="{C1826A7D-DF99-4AE2-B81A-E4DAB457246C}" destId="{1E5F0458-4FED-47AB-9F51-6C28061FC6AC}" srcOrd="0" destOrd="0" presId="urn:microsoft.com/office/officeart/2008/layout/RadialCluster#1"/>
    <dgm:cxn modelId="{483CBEA1-CD63-4C92-9901-E92095CE11F3}" type="presOf" srcId="{33AB47EA-DF12-48FE-BEF2-B2234A5F59BA}" destId="{B502E17B-B7F5-48F0-9692-9B7E9CCADCBE}" srcOrd="0" destOrd="0" presId="urn:microsoft.com/office/officeart/2008/layout/RadialCluster#1"/>
    <dgm:cxn modelId="{04AAEAA3-EF89-4C64-9078-9E2F0C7D9F0F}" type="presOf" srcId="{09086076-CC77-41EE-871B-FDBF25ABE913}" destId="{99EEF11B-7B3E-4F38-B328-910ED98572BD}" srcOrd="0" destOrd="0" presId="urn:microsoft.com/office/officeart/2008/layout/RadialCluster#1"/>
    <dgm:cxn modelId="{3D01E6C8-9EC2-4DC3-9A70-7CB2F85FE440}" srcId="{738E1A5F-E6CD-4E02-A8A2-431AAEE4F78D}" destId="{C1826A7D-DF99-4AE2-B81A-E4DAB457246C}" srcOrd="2" destOrd="0" parTransId="{91C3D8F2-8203-494F-B4F2-B88EDBDA7449}" sibTransId="{DC83CF4C-7AB7-4602-84FE-27FD1DC3AA9A}"/>
    <dgm:cxn modelId="{DA3A6ECA-9E9B-43DA-9626-BFDE1ABEEFAA}" type="presOf" srcId="{91C3D8F2-8203-494F-B4F2-B88EDBDA7449}" destId="{82715D5F-3C88-4B8B-8C86-47C8F558D4D2}" srcOrd="0" destOrd="0" presId="urn:microsoft.com/office/officeart/2008/layout/RadialCluster#1"/>
    <dgm:cxn modelId="{EE2556DB-292D-4681-ACEF-12C05F6482CA}" type="presOf" srcId="{1584FBB5-2ACB-4A49-AC33-A110C55BC55B}" destId="{C2FE4354-32C0-4DB7-8735-0552062BB129}" srcOrd="0" destOrd="0" presId="urn:microsoft.com/office/officeart/2008/layout/RadialCluster#1"/>
    <dgm:cxn modelId="{519E18EB-06C9-4AEF-8E45-1031872F864C}" type="presOf" srcId="{94C4F08F-CA27-454D-BB25-418AEF444FA5}" destId="{A43516D0-510B-4198-BEBB-CCD40AAC6A2A}" srcOrd="0" destOrd="0" presId="urn:microsoft.com/office/officeart/2008/layout/RadialCluster#1"/>
    <dgm:cxn modelId="{0E728414-F242-4925-B033-B9C8E1762EB4}" type="presParOf" srcId="{B502E17B-B7F5-48F0-9692-9B7E9CCADCBE}" destId="{D9C4A704-6FBA-4220-A8ED-581779FC1844}" srcOrd="0" destOrd="0" presId="urn:microsoft.com/office/officeart/2008/layout/RadialCluster#1"/>
    <dgm:cxn modelId="{BC85DF00-A4E9-47DB-BD23-FD6013D3AC9B}" type="presParOf" srcId="{D9C4A704-6FBA-4220-A8ED-581779FC1844}" destId="{7810F8C6-859A-49ED-A3EF-D107A0132DF5}" srcOrd="0" destOrd="0" presId="urn:microsoft.com/office/officeart/2008/layout/RadialCluster#1"/>
    <dgm:cxn modelId="{E0D9E713-8693-4E7B-9234-969F358CB155}" type="presParOf" srcId="{D9C4A704-6FBA-4220-A8ED-581779FC1844}" destId="{99EEF11B-7B3E-4F38-B328-910ED98572BD}" srcOrd="1" destOrd="0" presId="urn:microsoft.com/office/officeart/2008/layout/RadialCluster#1"/>
    <dgm:cxn modelId="{AB7EA5E7-DCFA-4400-A7C4-2505651B9030}" type="presParOf" srcId="{D9C4A704-6FBA-4220-A8ED-581779FC1844}" destId="{C2FE4354-32C0-4DB7-8735-0552062BB129}" srcOrd="2" destOrd="0" presId="urn:microsoft.com/office/officeart/2008/layout/RadialCluster#1"/>
    <dgm:cxn modelId="{12991575-591C-452F-8F27-E7FC563DD878}" type="presParOf" srcId="{D9C4A704-6FBA-4220-A8ED-581779FC1844}" destId="{C39A42E4-FD0A-401D-921D-74025A97BE7E}" srcOrd="3" destOrd="0" presId="urn:microsoft.com/office/officeart/2008/layout/RadialCluster#1"/>
    <dgm:cxn modelId="{1F3149D4-0D9A-44D3-BF5C-050EC80DFCF4}" type="presParOf" srcId="{D9C4A704-6FBA-4220-A8ED-581779FC1844}" destId="{A43516D0-510B-4198-BEBB-CCD40AAC6A2A}" srcOrd="4" destOrd="0" presId="urn:microsoft.com/office/officeart/2008/layout/RadialCluster#1"/>
    <dgm:cxn modelId="{D570E613-3B9C-4E6C-B738-163FB6012F0B}" type="presParOf" srcId="{D9C4A704-6FBA-4220-A8ED-581779FC1844}" destId="{82715D5F-3C88-4B8B-8C86-47C8F558D4D2}" srcOrd="5" destOrd="0" presId="urn:microsoft.com/office/officeart/2008/layout/RadialCluster#1"/>
    <dgm:cxn modelId="{BF3EC93C-CA6B-40DC-8039-133042E6913D}" type="presParOf" srcId="{D9C4A704-6FBA-4220-A8ED-581779FC1844}" destId="{1E5F0458-4FED-47AB-9F51-6C28061FC6AC}" srcOrd="6" destOrd="0" presId="urn:microsoft.com/office/officeart/2008/layout/RadialCluster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0F8C6-859A-49ED-A3EF-D107A0132DF5}">
      <dsp:nvSpPr>
        <dsp:cNvPr id="0" name=""/>
        <dsp:cNvSpPr/>
      </dsp:nvSpPr>
      <dsp:spPr>
        <a:xfrm>
          <a:off x="2979820" y="2015472"/>
          <a:ext cx="1851660" cy="22490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FF0000"/>
              </a:solidFill>
            </a:rPr>
            <a:t>Cách</a:t>
          </a:r>
          <a:r>
            <a:rPr lang="en-US" sz="3200" kern="1200" dirty="0">
              <a:solidFill>
                <a:srgbClr val="FF0000"/>
              </a:solidFill>
            </a:rPr>
            <a:t> </a:t>
          </a:r>
          <a:r>
            <a:rPr lang="en-US" sz="3200" kern="1200" dirty="0" err="1">
              <a:solidFill>
                <a:srgbClr val="FF0000"/>
              </a:solidFill>
            </a:rPr>
            <a:t>phòng</a:t>
          </a:r>
          <a:r>
            <a:rPr lang="en-US" sz="3200" kern="1200" dirty="0">
              <a:solidFill>
                <a:srgbClr val="FF0000"/>
              </a:solidFill>
            </a:rPr>
            <a:t> </a:t>
          </a:r>
          <a:r>
            <a:rPr lang="en-US" sz="3200" kern="1200" dirty="0" err="1">
              <a:solidFill>
                <a:srgbClr val="FF0000"/>
              </a:solidFill>
            </a:rPr>
            <a:t>cháy</a:t>
          </a:r>
          <a:r>
            <a:rPr lang="en-US" sz="3200" kern="1200" dirty="0">
              <a:solidFill>
                <a:srgbClr val="FF0000"/>
              </a:solidFill>
            </a:rPr>
            <a:t> </a:t>
          </a:r>
          <a:r>
            <a:rPr lang="en-US" sz="3200" kern="1200" dirty="0" err="1">
              <a:solidFill>
                <a:srgbClr val="FF0000"/>
              </a:solidFill>
            </a:rPr>
            <a:t>khi</a:t>
          </a:r>
          <a:r>
            <a:rPr lang="en-US" sz="3200" kern="1200" dirty="0">
              <a:solidFill>
                <a:srgbClr val="FF0000"/>
              </a:solidFill>
            </a:rPr>
            <a:t> ở </a:t>
          </a:r>
          <a:r>
            <a:rPr lang="en-US" sz="3200" kern="1200" dirty="0" err="1">
              <a:solidFill>
                <a:srgbClr val="FF0000"/>
              </a:solidFill>
            </a:rPr>
            <a:t>nhà</a:t>
          </a:r>
          <a:r>
            <a:rPr lang="en-US" sz="3200" kern="1200" dirty="0">
              <a:solidFill>
                <a:srgbClr val="FF0000"/>
              </a:solidFill>
            </a:rPr>
            <a:t>.</a:t>
          </a:r>
        </a:p>
      </dsp:txBody>
      <dsp:txXfrm>
        <a:off x="3070211" y="2105863"/>
        <a:ext cx="1670878" cy="2068225"/>
      </dsp:txXfrm>
    </dsp:sp>
    <dsp:sp modelId="{99EEF11B-7B3E-4F38-B328-910ED98572BD}">
      <dsp:nvSpPr>
        <dsp:cNvPr id="0" name=""/>
        <dsp:cNvSpPr/>
      </dsp:nvSpPr>
      <dsp:spPr>
        <a:xfrm rot="16219631">
          <a:off x="3552734" y="1654077"/>
          <a:ext cx="7228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8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E4354-32C0-4DB7-8735-0552062BB129}">
      <dsp:nvSpPr>
        <dsp:cNvPr id="0" name=""/>
        <dsp:cNvSpPr/>
      </dsp:nvSpPr>
      <dsp:spPr>
        <a:xfrm>
          <a:off x="2029467" y="364034"/>
          <a:ext cx="3778768" cy="9286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Không</a:t>
          </a:r>
          <a:r>
            <a:rPr lang="en-US" sz="2600" kern="1200" dirty="0"/>
            <a:t> </a:t>
          </a:r>
          <a:r>
            <a:rPr lang="en-US" sz="2600" kern="1200" dirty="0" err="1"/>
            <a:t>để</a:t>
          </a:r>
          <a:r>
            <a:rPr lang="en-US" sz="2600" kern="1200" dirty="0"/>
            <a:t> </a:t>
          </a:r>
          <a:r>
            <a:rPr lang="en-US" sz="2600" kern="1200" dirty="0" err="1"/>
            <a:t>những</a:t>
          </a:r>
          <a:r>
            <a:rPr lang="en-US" sz="2600" kern="1200" dirty="0"/>
            <a:t> </a:t>
          </a:r>
          <a:r>
            <a:rPr lang="en-US" sz="2600" kern="1200" dirty="0" err="1"/>
            <a:t>thứ</a:t>
          </a:r>
          <a:r>
            <a:rPr lang="en-US" sz="2600" kern="1200" dirty="0"/>
            <a:t> </a:t>
          </a:r>
          <a:r>
            <a:rPr lang="en-US" sz="2600" kern="1200" dirty="0" err="1"/>
            <a:t>dễ</a:t>
          </a:r>
          <a:r>
            <a:rPr lang="en-US" sz="2600" kern="1200" dirty="0"/>
            <a:t> </a:t>
          </a:r>
          <a:r>
            <a:rPr lang="en-US" sz="2600" kern="1200" dirty="0" err="1"/>
            <a:t>cháy</a:t>
          </a:r>
          <a:r>
            <a:rPr lang="en-US" sz="2600" kern="1200" dirty="0"/>
            <a:t> </a:t>
          </a:r>
          <a:r>
            <a:rPr lang="en-US" sz="2600" kern="1200" dirty="0" err="1"/>
            <a:t>gần</a:t>
          </a:r>
          <a:r>
            <a:rPr lang="en-US" sz="2600" kern="1200" dirty="0"/>
            <a:t> </a:t>
          </a:r>
          <a:r>
            <a:rPr lang="en-US" sz="2600" kern="1200" dirty="0" err="1"/>
            <a:t>bếp</a:t>
          </a:r>
          <a:r>
            <a:rPr lang="en-US" sz="2600" kern="1200" dirty="0"/>
            <a:t>.</a:t>
          </a:r>
        </a:p>
      </dsp:txBody>
      <dsp:txXfrm>
        <a:off x="2074800" y="409367"/>
        <a:ext cx="3688102" cy="837981"/>
      </dsp:txXfrm>
    </dsp:sp>
    <dsp:sp modelId="{C39A42E4-FD0A-401D-921D-74025A97BE7E}">
      <dsp:nvSpPr>
        <dsp:cNvPr id="0" name=""/>
        <dsp:cNvSpPr/>
      </dsp:nvSpPr>
      <dsp:spPr>
        <a:xfrm rot="2297684">
          <a:off x="4739396" y="4136228"/>
          <a:ext cx="8559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9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516D0-510B-4198-BEBB-CCD40AAC6A2A}">
      <dsp:nvSpPr>
        <dsp:cNvPr id="0" name=""/>
        <dsp:cNvSpPr/>
      </dsp:nvSpPr>
      <dsp:spPr>
        <a:xfrm>
          <a:off x="5113688" y="4401441"/>
          <a:ext cx="2538007" cy="1388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Khi</a:t>
          </a:r>
          <a:r>
            <a:rPr lang="en-US" sz="2800" kern="1200" dirty="0"/>
            <a:t> </a:t>
          </a:r>
          <a:r>
            <a:rPr lang="en-US" sz="2800" kern="1200" dirty="0" err="1"/>
            <a:t>đun</a:t>
          </a:r>
          <a:r>
            <a:rPr lang="en-US" sz="2800" kern="1200" dirty="0"/>
            <a:t> </a:t>
          </a:r>
          <a:r>
            <a:rPr lang="en-US" sz="2800" kern="1200" dirty="0" err="1"/>
            <a:t>nấu</a:t>
          </a:r>
          <a:r>
            <a:rPr lang="en-US" sz="2800" kern="1200" dirty="0"/>
            <a:t> </a:t>
          </a:r>
          <a:r>
            <a:rPr lang="en-US" sz="2800" kern="1200" dirty="0" err="1"/>
            <a:t>phải</a:t>
          </a:r>
          <a:r>
            <a:rPr lang="en-US" sz="2800" kern="1200" dirty="0"/>
            <a:t> </a:t>
          </a:r>
          <a:r>
            <a:rPr lang="en-US" sz="2800" kern="1200" dirty="0" err="1"/>
            <a:t>trông</a:t>
          </a:r>
          <a:r>
            <a:rPr lang="en-US" sz="2800" kern="1200" dirty="0"/>
            <a:t> </a:t>
          </a:r>
          <a:r>
            <a:rPr lang="en-US" sz="2800" kern="1200" dirty="0" err="1"/>
            <a:t>coi</a:t>
          </a:r>
          <a:r>
            <a:rPr lang="en-US" sz="2800" kern="1200" dirty="0"/>
            <a:t> </a:t>
          </a:r>
          <a:r>
            <a:rPr lang="en-US" sz="2800" kern="1200" dirty="0" err="1"/>
            <a:t>cẩn</a:t>
          </a:r>
          <a:r>
            <a:rPr lang="en-US" sz="2800" kern="1200" dirty="0"/>
            <a:t> </a:t>
          </a:r>
          <a:r>
            <a:rPr lang="en-US" sz="2800" kern="1200" dirty="0" err="1"/>
            <a:t>thận</a:t>
          </a:r>
          <a:r>
            <a:rPr lang="en-US" sz="2800" kern="1200" dirty="0"/>
            <a:t>.</a:t>
          </a:r>
        </a:p>
      </dsp:txBody>
      <dsp:txXfrm>
        <a:off x="5181485" y="4469238"/>
        <a:ext cx="2402413" cy="1253234"/>
      </dsp:txXfrm>
    </dsp:sp>
    <dsp:sp modelId="{82715D5F-3C88-4B8B-8C86-47C8F558D4D2}">
      <dsp:nvSpPr>
        <dsp:cNvPr id="0" name=""/>
        <dsp:cNvSpPr/>
      </dsp:nvSpPr>
      <dsp:spPr>
        <a:xfrm rot="8484378">
          <a:off x="2259158" y="4131218"/>
          <a:ext cx="809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90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F0458-4FED-47AB-9F51-6C28061FC6AC}">
      <dsp:nvSpPr>
        <dsp:cNvPr id="0" name=""/>
        <dsp:cNvSpPr/>
      </dsp:nvSpPr>
      <dsp:spPr>
        <a:xfrm>
          <a:off x="273104" y="4383545"/>
          <a:ext cx="2363812" cy="14246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Tắt</a:t>
          </a:r>
          <a:r>
            <a:rPr lang="en-US" sz="2800" kern="1200" dirty="0"/>
            <a:t> </a:t>
          </a:r>
          <a:r>
            <a:rPr lang="en-US" sz="2800" kern="1200" dirty="0" err="1"/>
            <a:t>bếp</a:t>
          </a:r>
          <a:r>
            <a:rPr lang="en-US" sz="2800" kern="1200" dirty="0"/>
            <a:t> </a:t>
          </a:r>
          <a:r>
            <a:rPr lang="en-US" sz="2800" kern="1200" dirty="0" err="1"/>
            <a:t>sau</a:t>
          </a:r>
          <a:r>
            <a:rPr lang="en-US" sz="2800" kern="1200" dirty="0"/>
            <a:t> </a:t>
          </a:r>
          <a:r>
            <a:rPr lang="en-US" sz="2800" kern="1200" dirty="0" err="1"/>
            <a:t>khi</a:t>
          </a:r>
          <a:r>
            <a:rPr lang="en-US" sz="2800" kern="1200" dirty="0"/>
            <a:t> </a:t>
          </a:r>
          <a:r>
            <a:rPr lang="en-US" sz="2800" kern="1200" dirty="0" err="1"/>
            <a:t>sử</a:t>
          </a:r>
          <a:r>
            <a:rPr lang="en-US" sz="2800" kern="1200" dirty="0"/>
            <a:t> </a:t>
          </a:r>
          <a:r>
            <a:rPr lang="en-US" sz="2800" kern="1200" dirty="0" err="1"/>
            <a:t>dụng</a:t>
          </a:r>
          <a:r>
            <a:rPr lang="en-US" sz="2800" kern="1200" dirty="0"/>
            <a:t> </a:t>
          </a:r>
          <a:r>
            <a:rPr lang="en-US" sz="2800" kern="1200" dirty="0" err="1"/>
            <a:t>xong</a:t>
          </a:r>
          <a:r>
            <a:rPr lang="en-US" sz="2800" kern="1200" dirty="0"/>
            <a:t>.</a:t>
          </a:r>
        </a:p>
      </dsp:txBody>
      <dsp:txXfrm>
        <a:off x="342648" y="4453089"/>
        <a:ext cx="2224724" cy="1285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#1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3FF1A8-F9D8-427E-8D11-2FF718DEEAF8}" type="datetimeFigureOut">
              <a:rPr lang="en-US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23D542-CBFE-41D8-AD47-45DA5991004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9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497" tIns="46749" rIns="93497" bIns="46749" numCol="1" anchor="t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497" tIns="46749" rIns="93497" bIns="46749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497" tIns="46749" rIns="93497" bIns="46749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497" tIns="46749" rIns="93497" bIns="46749" numCol="1" anchor="b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497" tIns="46749" rIns="93497" bIns="46749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7BA2D5-1648-4185-9437-9CEE610C0A5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38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E5C35-9BAC-427A-A80F-0F76CF910673}" type="slidenum">
              <a:rPr lang="en-US" altLang="en-US" smtClean="0"/>
              <a:t>22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D3A9D3-E470-4855-9B05-D448703CCCC7}" type="slidenum">
              <a:rPr lang="en-US" altLang="en-US" smtClean="0"/>
              <a:t>23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7BA2D5-1648-4185-9437-9CEE610C0A53}" type="slidenum">
              <a:rPr lang="en-US" altLang="en-US" smtClean="0"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7BA2D5-1648-4185-9437-9CEE610C0A53}" type="slidenum">
              <a:rPr lang="en-US" altLang="en-US" smtClean="0"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07664-5C0A-4891-B927-76C7BC68F2B7}" type="slidenum">
              <a:rPr lang="en-US" altLang="en-US" smtClean="0"/>
              <a:t>9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890E7F-0B5A-441C-88EB-4290724459F0}" type="slidenum">
              <a:rPr lang="en-US" altLang="en-US" smtClean="0"/>
              <a:t>10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0BF610-7E1C-4A4F-85B1-43A0E7FD6057}" type="slidenum">
              <a:rPr lang="en-US" altLang="en-US" smtClean="0"/>
              <a:t>11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20E0AC-B1CC-4CBB-AE63-BD8071C2C3B3}" type="slidenum">
              <a:rPr lang="en-US" altLang="en-US" smtClean="0"/>
              <a:t>12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96D61-87F3-4BDC-870C-F8DC220112D0}" type="slidenum">
              <a:rPr lang="en-US" altLang="en-US" smtClean="0"/>
              <a:t>14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07664-5C0A-4891-B927-76C7BC68F2B7}" type="slidenum">
              <a:rPr lang="en-US" altLang="en-US" smtClean="0"/>
              <a:t>18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71A234-557A-4050-AD13-EF875861FBD8}" type="slidenum">
              <a:rPr lang="en-US" altLang="en-US" smtClean="0"/>
              <a:t>19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FF642C-C25F-478A-86BA-69EF226EBA36}" type="slidenum">
              <a:rPr lang="en-US" altLang="en-US" smtClean="0"/>
              <a:t>20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8E4A-5502-4126-97F9-BC605FD180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EA3A-1C44-4B78-87FD-6D29944FF1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429A-2180-4215-87CB-BF7F66D33F5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A1FF-505E-431F-AE53-01F079CABC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/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2F75-E1A3-45F5-A2B5-8498EA44DF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EF87D-A113-4066-90A0-B34A2CB1261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C560-E4D5-493C-83C5-8084D3965CD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4925-2D3D-4A8E-81A9-FD04B0264A5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C065-CEA1-4A0C-90F7-C6136ADD62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C790-0377-4472-8E5D-A1A7256FA01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AACC-1841-41D1-B564-80F9727FB4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02DF-080C-4BC8-B149-67483185DFB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D8E2-B3C7-428F-B994-1CBC7B9A46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9DE-DDFB-4D84-802C-CE606292DD9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7958-ED1A-4E65-816D-D825260874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A163-BB56-4C5E-87E6-ED3474DB8C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D426-A541-41ED-98F5-37115EEBC68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D6D2-7A4A-4210-A777-A31C5FCA5F2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E57C-C29B-4064-AB01-CE621484289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5458-CF6A-49BF-B32D-38E935158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0D04-B49A-4BCE-9AF5-678B2E964FC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EB21-AF24-4F35-8D71-460C954E87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1B4D-C9ED-4554-B2D3-14A50898BE8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7669BA-E0F0-4519-B6A7-BC813E6D0FB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26F57A8-6A0D-48F7-8409-70BEDDE715A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2056" name="Freeform 8"/>
          <p:cNvSpPr/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8" name="Group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4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6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9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9" name="Group 3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aodong.vn/xa-hoi/ninh-binh-dieu-4-xe-cuu-hoa-cung-40-chien-si-dap-tat-dam-chay-tai-nha-dan-956795.ld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5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93F32-0C09-4E2E-8556-4E286FF8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1030" name="Picture 6" descr="Imagenes de rosas con gif - Imagui">
            <a:extLst>
              <a:ext uri="{FF2B5EF4-FFF2-40B4-BE49-F238E27FC236}">
                <a16:creationId xmlns:a16="http://schemas.microsoft.com/office/drawing/2014/main" id="{02274ED7-C27B-4B39-A861-61BDB436E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8" y="-33215"/>
            <a:ext cx="3186354" cy="16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0AE921-F8BA-40CC-B31B-0881F26123CC}"/>
              </a:ext>
            </a:extLst>
          </p:cNvPr>
          <p:cNvSpPr/>
          <p:nvPr/>
        </p:nvSpPr>
        <p:spPr>
          <a:xfrm>
            <a:off x="228600" y="1707147"/>
            <a:ext cx="830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CHÀO MỪNG CÁC EM ĐẾN VỚI TIẾT HỌC  TRỰC TUYẾN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186E6-F215-4757-A763-E47C857ACA7E}"/>
              </a:ext>
            </a:extLst>
          </p:cNvPr>
          <p:cNvSpPr txBox="1"/>
          <p:nvPr/>
        </p:nvSpPr>
        <p:spPr>
          <a:xfrm>
            <a:off x="1446810" y="4479160"/>
            <a:ext cx="513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0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8" name="Picture 6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2750"/>
            <a:ext cx="45720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34925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011654" y="872331"/>
            <a:ext cx="6663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856162" y="2978147"/>
            <a:ext cx="4233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856162" y="3775073"/>
            <a:ext cx="428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800600" y="4530328"/>
            <a:ext cx="534988" cy="562630"/>
          </a:xfrm>
          <a:prstGeom prst="ellips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856162" y="4572000"/>
            <a:ext cx="4233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2" grpId="0" animBg="1"/>
      <p:bldP spid="1229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Untitled-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53200" cy="5181600"/>
          </a:xfrm>
          <a:prstGeom prst="rect">
            <a:avLst/>
          </a:prstGeom>
          <a:solidFill>
            <a:srgbClr val="00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6477000" y="62484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00025" y="704850"/>
            <a:ext cx="74676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 bwMode="auto">
          <a:xfrm>
            <a:off x="228600" y="3886200"/>
            <a:ext cx="1752600" cy="609600"/>
            <a:chOff x="228600" y="3810000"/>
            <a:chExt cx="1752600" cy="609600"/>
          </a:xfrm>
        </p:grpSpPr>
        <p:sp>
          <p:nvSpPr>
            <p:cNvPr id="14361" name="Text Box 9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1295400" cy="466725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 hỏa</a:t>
              </a:r>
            </a:p>
          </p:txBody>
        </p:sp>
        <p:sp>
          <p:nvSpPr>
            <p:cNvPr id="14362" name="Line 13"/>
            <p:cNvSpPr>
              <a:spLocks noChangeShapeType="1"/>
            </p:cNvSpPr>
            <p:nvPr/>
          </p:nvSpPr>
          <p:spPr bwMode="auto">
            <a:xfrm>
              <a:off x="1524000" y="4267200"/>
              <a:ext cx="457200" cy="152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 bwMode="auto">
          <a:xfrm>
            <a:off x="0" y="5638800"/>
            <a:ext cx="2895600" cy="762000"/>
            <a:chOff x="0" y="5638800"/>
            <a:chExt cx="2895600" cy="762000"/>
          </a:xfrm>
        </p:grpSpPr>
        <p:sp>
          <p:nvSpPr>
            <p:cNvPr id="14359" name="Text Box 10"/>
            <p:cNvSpPr txBox="1">
              <a:spLocks noChangeArrowheads="1"/>
            </p:cNvSpPr>
            <p:nvPr/>
          </p:nvSpPr>
          <p:spPr bwMode="auto">
            <a:xfrm>
              <a:off x="0" y="5638800"/>
              <a:ext cx="1295400" cy="466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Củi khô</a:t>
              </a:r>
            </a:p>
          </p:txBody>
        </p:sp>
        <p:sp>
          <p:nvSpPr>
            <p:cNvPr id="14360" name="Line 14"/>
            <p:cNvSpPr>
              <a:spLocks noChangeShapeType="1"/>
            </p:cNvSpPr>
            <p:nvPr/>
          </p:nvSpPr>
          <p:spPr bwMode="auto">
            <a:xfrm>
              <a:off x="685800" y="6096000"/>
              <a:ext cx="2209800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876800" y="6105524"/>
            <a:ext cx="1752600" cy="752476"/>
            <a:chOff x="4876800" y="6105524"/>
            <a:chExt cx="1752600" cy="752476"/>
          </a:xfrm>
        </p:grpSpPr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4876800" y="6391275"/>
              <a:ext cx="1752600" cy="466725"/>
            </a:xfrm>
            <a:prstGeom prst="rect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 diêm</a:t>
              </a:r>
            </a:p>
          </p:txBody>
        </p:sp>
        <p:sp>
          <p:nvSpPr>
            <p:cNvPr id="14356" name="Line 17"/>
            <p:cNvSpPr>
              <a:spLocks noChangeShapeType="1"/>
            </p:cNvSpPr>
            <p:nvPr/>
          </p:nvSpPr>
          <p:spPr bwMode="auto">
            <a:xfrm flipH="1" flipV="1">
              <a:off x="5562600" y="6105524"/>
              <a:ext cx="304800" cy="2952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5" name="Line 19"/>
          <p:cNvSpPr>
            <a:spLocks noChangeShapeType="1"/>
          </p:cNvSpPr>
          <p:nvPr/>
        </p:nvSpPr>
        <p:spPr bwMode="auto">
          <a:xfrm flipH="1" flipV="1">
            <a:off x="8077200" y="4038600"/>
            <a:ext cx="76200" cy="76200"/>
          </a:xfrm>
          <a:prstGeom prst="line">
            <a:avLst/>
          </a:prstGeom>
          <a:noFill/>
          <a:ln w="9525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7158036" y="2943225"/>
            <a:ext cx="1871664" cy="1197768"/>
            <a:chOff x="7158036" y="2943225"/>
            <a:chExt cx="1871664" cy="1197768"/>
          </a:xfrm>
        </p:grpSpPr>
        <p:sp>
          <p:nvSpPr>
            <p:cNvPr id="14353" name="Text Box 18"/>
            <p:cNvSpPr txBox="1">
              <a:spLocks noChangeArrowheads="1"/>
            </p:cNvSpPr>
            <p:nvPr/>
          </p:nvSpPr>
          <p:spPr bwMode="auto">
            <a:xfrm>
              <a:off x="7810500" y="2943225"/>
              <a:ext cx="1219200" cy="831850"/>
            </a:xfrm>
            <a:prstGeom prst="rect">
              <a:avLst/>
            </a:prstGeom>
            <a:solidFill>
              <a:srgbClr val="FF0066"/>
            </a:solidFill>
            <a:ln w="9525" algn="ctr">
              <a:solidFill>
                <a:srgbClr val="FF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cót</a:t>
              </a:r>
              <a:endPara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4" name="Line 20"/>
            <p:cNvSpPr>
              <a:spLocks noChangeShapeType="1"/>
            </p:cNvSpPr>
            <p:nvPr/>
          </p:nvSpPr>
          <p:spPr bwMode="auto">
            <a:xfrm flipH="1">
              <a:off x="7158036" y="3711575"/>
              <a:ext cx="804863" cy="4294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8600" y="3089275"/>
            <a:ext cx="647700" cy="476071"/>
          </a:xfrm>
          <a:prstGeom prst="ellipse">
            <a:avLst/>
          </a:prstGeom>
          <a:solidFill>
            <a:srgbClr val="0066FF"/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66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04800" y="5051425"/>
            <a:ext cx="571500" cy="476071"/>
          </a:xfrm>
          <a:prstGeom prst="ellipse">
            <a:avLst/>
          </a:prstGeom>
          <a:solidFill>
            <a:srgbClr val="0066FF"/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52901" y="6349134"/>
            <a:ext cx="457200" cy="476071"/>
          </a:xfrm>
          <a:prstGeom prst="ellipse">
            <a:avLst/>
          </a:prstGeom>
          <a:solidFill>
            <a:srgbClr val="0066FF"/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53400" y="4267200"/>
            <a:ext cx="533400" cy="476071"/>
          </a:xfrm>
          <a:prstGeom prst="ellipse">
            <a:avLst/>
          </a:prstGeom>
          <a:solidFill>
            <a:srgbClr val="0066FF"/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2" name="TextBox 4"/>
          <p:cNvSpPr txBox="1">
            <a:spLocks noChangeArrowheads="1"/>
          </p:cNvSpPr>
          <p:nvPr/>
        </p:nvSpPr>
        <p:spPr bwMode="auto">
          <a:xfrm>
            <a:off x="76200" y="-66675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nguyên nhân gây cháy: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248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78" y="838200"/>
            <a:ext cx="7086600" cy="5410200"/>
          </a:xfrm>
          <a:prstGeom prst="rect">
            <a:avLst/>
          </a:prstGeom>
          <a:solidFill>
            <a:srgbClr val="00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56778" y="122237"/>
            <a:ext cx="8763000" cy="519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đống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củi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5181600" y="2430462"/>
            <a:ext cx="1701800" cy="19050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</a:rPr>
              <a:t>Cháy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pic>
        <p:nvPicPr>
          <p:cNvPr id="16394" name="Picture 10" descr="Watch This Bee Explode After Se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0887"/>
            <a:ext cx="7792244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 autoUpdateAnimBg="0"/>
      <p:bldP spid="17306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76400"/>
            <a:ext cx="4421187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41475"/>
            <a:ext cx="4352925" cy="4071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52400" y="642243"/>
            <a:ext cx="929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609600" y="5948363"/>
            <a:ext cx="2590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257800" y="5948363"/>
            <a:ext cx="2590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2875" y="-14288"/>
            <a:ext cx="43021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3825"/>
            <a:ext cx="69342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495800" y="6303963"/>
            <a:ext cx="1600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0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04799" y="152400"/>
            <a:ext cx="8696325" cy="1016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nhà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sắp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gọn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gàng</a:t>
            </a:r>
            <a:r>
              <a:rPr lang="en-US" altLang="en-US" sz="3000" b="0" dirty="0">
                <a:latin typeface="Times New Roman" panose="02020603050405020304" pitchFamily="18" charset="0"/>
              </a:rPr>
              <a:t>,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ngăn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nắp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và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xa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3000" b="0" dirty="0">
                <a:latin typeface="Times New Roman" panose="02020603050405020304" pitchFamily="18" charset="0"/>
              </a:rPr>
              <a:t> </a:t>
            </a:r>
            <a:r>
              <a:rPr lang="en-US" altLang="en-US" sz="3000" b="0" dirty="0" err="1">
                <a:latin typeface="Times New Roman" panose="02020603050405020304" pitchFamily="18" charset="0"/>
              </a:rPr>
              <a:t>lửa</a:t>
            </a:r>
            <a:r>
              <a:rPr lang="en-US" altLang="en-US" sz="3000" b="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1761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421188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63563"/>
            <a:ext cx="4352925" cy="3995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762794" y="4559300"/>
            <a:ext cx="2590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486400" y="4606403"/>
            <a:ext cx="2590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1925" y="5113338"/>
            <a:ext cx="4259263" cy="1384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 không an toàn vì để các vật dễ bắt lửa gần bếp đang nấu  vì vậy dễ xảy ra cháy.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876800" y="5143500"/>
            <a:ext cx="4267200" cy="1384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4791075"/>
            <a:ext cx="2143125" cy="2143125"/>
          </a:xfrm>
        </p:spPr>
      </p:pic>
      <p:sp>
        <p:nvSpPr>
          <p:cNvPr id="4" name="Rectangle 3"/>
          <p:cNvSpPr/>
          <p:nvPr/>
        </p:nvSpPr>
        <p:spPr>
          <a:xfrm>
            <a:off x="152400" y="304800"/>
            <a:ext cx="8686800" cy="5309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Kể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tên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những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vật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dễ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cháy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trong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gia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đình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</a:t>
            </a:r>
            <a:r>
              <a:rPr 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24581" name="Line 13"/>
          <p:cNvSpPr>
            <a:spLocks noChangeShapeType="1"/>
          </p:cNvSpPr>
          <p:nvPr/>
        </p:nvSpPr>
        <p:spPr bwMode="auto">
          <a:xfrm>
            <a:off x="7074234" y="4285898"/>
            <a:ext cx="355265" cy="55280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4585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957388"/>
            <a:ext cx="3155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 Box 6"/>
          <p:cNvSpPr txBox="1">
            <a:spLocks noChangeArrowheads="1"/>
          </p:cNvSpPr>
          <p:nvPr/>
        </p:nvSpPr>
        <p:spPr bwMode="auto">
          <a:xfrm>
            <a:off x="169863" y="892175"/>
            <a:ext cx="1846262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Bếp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củi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13" descr="C:\Users\TOMIT VIET NAM\Desktop\image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3" y="4624846"/>
            <a:ext cx="2169792" cy="219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:\Users\TOMIT VIET NAM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3" y="2027238"/>
            <a:ext cx="1960560" cy="22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 descr="Các tính năng đặc biệt của bếp g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65" y="4744625"/>
            <a:ext cx="3425573" cy="19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812007" y="1488752"/>
            <a:ext cx="533400" cy="183525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4495800" y="4148138"/>
            <a:ext cx="152400" cy="117641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H="1">
            <a:off x="1764490" y="3399746"/>
            <a:ext cx="1212127" cy="233599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656751" y="3640163"/>
            <a:ext cx="1846262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Bếp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gas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293938" y="2758511"/>
            <a:ext cx="1846262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Bếp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điện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891915" y="1106056"/>
            <a:ext cx="2364637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Ổ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cắm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điện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84" name="Line 46"/>
          <p:cNvSpPr>
            <a:spLocks noChangeShapeType="1"/>
          </p:cNvSpPr>
          <p:nvPr/>
        </p:nvSpPr>
        <p:spPr bwMode="auto">
          <a:xfrm>
            <a:off x="6934200" y="1690831"/>
            <a:ext cx="272591" cy="7996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92826" y="3634118"/>
            <a:ext cx="1846262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Dầu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58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13" y="1102272"/>
            <a:ext cx="3651905" cy="24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15" y="3615663"/>
            <a:ext cx="270976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9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24584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776288"/>
            <a:ext cx="85344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Times New Roman" panose="02020603050405020304" pitchFamily="18" charset="0"/>
              </a:rPr>
              <a:t> - Có một số vật chất </a:t>
            </a:r>
            <a:r>
              <a:rPr lang="en-US" altLang="en-US" sz="3400">
                <a:solidFill>
                  <a:srgbClr val="FF0000"/>
                </a:solidFill>
                <a:latin typeface="Times New Roman" panose="02020603050405020304" pitchFamily="18" charset="0"/>
              </a:rPr>
              <a:t>dễ gây cháy</a:t>
            </a:r>
            <a:r>
              <a:rPr lang="en-US" altLang="en-US" sz="3400">
                <a:latin typeface="Times New Roman" panose="02020603050405020304" pitchFamily="18" charset="0"/>
              </a:rPr>
              <a:t> như: </a:t>
            </a:r>
            <a:r>
              <a:rPr lang="en-US" altLang="en-US" sz="3400" i="1">
                <a:solidFill>
                  <a:srgbClr val="FF0000"/>
                </a:solidFill>
                <a:latin typeface="Times New Roman" panose="02020603050405020304" pitchFamily="18" charset="0"/>
              </a:rPr>
              <a:t>Xăng dầu, củi khô, tàn lửa, que diêm…</a:t>
            </a:r>
            <a:r>
              <a:rPr lang="en-US" altLang="en-US" sz="3400">
                <a:latin typeface="Times New Roman" panose="02020603050405020304" pitchFamily="18" charset="0"/>
              </a:rPr>
              <a:t> Vì vậy không được để những chất này gần lửa.</a:t>
            </a:r>
            <a:endParaRPr lang="en-US" altLang="en-US" sz="3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2438400"/>
            <a:ext cx="8686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</a:rPr>
              <a:t>-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tắt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3400" dirty="0">
                <a:latin typeface="Times New Roman" panose="02020603050405020304" pitchFamily="18" charset="0"/>
              </a:rPr>
              <a:t> gas,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ngắt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nguồn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sử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400" dirty="0">
                <a:latin typeface="Times New Roman" panose="02020603050405020304" pitchFamily="18" charset="0"/>
              </a:rPr>
              <a:t>.</a:t>
            </a:r>
            <a:endParaRPr lang="en-US" altLang="en-US" sz="3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3581400"/>
            <a:ext cx="8610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Times New Roman" panose="02020603050405020304" pitchFamily="18" charset="0"/>
              </a:rPr>
              <a:t>- Luôn tuân thủ các biện pháp phòng cháy như: Sắp xếp đồ đạc trong nhà gọn gàng, ngăn nắp, để những chất dễ cháy ở xa ngọn lửa.</a:t>
            </a:r>
            <a:endParaRPr lang="en-US" altLang="en-US" sz="3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a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482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3" descr="a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434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1066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99"/>
                </a:solidFill>
                <a:latin typeface="Times New Roman" panose="02020603050405020304" pitchFamily="18" charset="0"/>
              </a:rPr>
              <a:t>Vụ cháy Trung tâm Thương mại Quốc tế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99"/>
                </a:solidFill>
                <a:latin typeface="Times New Roman" panose="02020603050405020304" pitchFamily="18" charset="0"/>
              </a:rPr>
              <a:t>Thành phố Hồ Chí Minh ngày 29 – 10 - 2002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5715000"/>
            <a:ext cx="9144000" cy="1066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99"/>
                </a:solidFill>
                <a:latin typeface="Times New Roman" panose="02020603050405020304" pitchFamily="18" charset="0"/>
              </a:rPr>
              <a:t>Vụ hoả hoạn làm chết 60 người, làm 70 người khác bị thương. Thiệt hại tài sản hơn 32 tỉ đồng.</a:t>
            </a:r>
          </a:p>
        </p:txBody>
      </p:sp>
      <p:pic>
        <p:nvPicPr>
          <p:cNvPr id="78851" name="Picture 3" descr="ya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038600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a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191000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cháy trung tâm thương mại quốc tếTP H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114800" cy="2514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8854" name="Picture 6" descr="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2672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toigingiuvedep.vn/wp-content/uploads/2021/04/hinh-anh-hinh-nen-mam-non-vui-c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69518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1752600" y="1905000"/>
            <a:ext cx="525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kern="10" dirty="0">
              <a:ln w="12700">
                <a:solidFill>
                  <a:srgbClr val="8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86000" y="3200400"/>
            <a:ext cx="4191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400" b="1" dirty="0">
              <a:solidFill>
                <a:srgbClr val="2D06B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99" y="6019800"/>
            <a:ext cx="1062502" cy="1038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op, decorated, fresh, cluttered&#10;&#10;Description automatically generated">
            <a:extLst>
              <a:ext uri="{FF2B5EF4-FFF2-40B4-BE49-F238E27FC236}">
                <a16:creationId xmlns:a16="http://schemas.microsoft.com/office/drawing/2014/main" id="{98E23F9C-3337-4C9B-B05F-472164F5E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401"/>
            <a:ext cx="9144000" cy="59038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B6EEB6-DEC1-4972-A20A-34B5F4D29998}"/>
              </a:ext>
            </a:extLst>
          </p:cNvPr>
          <p:cNvSpPr/>
          <p:nvPr/>
        </p:nvSpPr>
        <p:spPr>
          <a:xfrm>
            <a:off x="-1" y="5751493"/>
            <a:ext cx="9143999" cy="954107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Một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 </a:t>
            </a:r>
            <a:r>
              <a:rPr lang="en-US" sz="2800" b="1" i="0" u="none" strike="noStrike" dirty="0" err="1">
                <a:solidFill>
                  <a:schemeClr val="bg1"/>
                </a:solidFill>
                <a:effectLst/>
                <a:latin typeface="Roboto" panose="020B0604020202020204" pitchFamily="2" charset="0"/>
                <a:hlinkClick r:id="rId4" tooltip="vụ cháy lớ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vụ</a:t>
            </a:r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Roboto" panose="020B0604020202020204" pitchFamily="2" charset="0"/>
                <a:hlinkClick r:id="rId4" tooltip="vụ cháy lớ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i="0" u="none" strike="noStrike" dirty="0" err="1">
                <a:solidFill>
                  <a:schemeClr val="bg1"/>
                </a:solidFill>
                <a:effectLst/>
                <a:latin typeface="Roboto" panose="020B0604020202020204" pitchFamily="2" charset="0"/>
                <a:hlinkClick r:id="rId4" tooltip="vụ cháy lớ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cháy</a:t>
            </a:r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Roboto" panose="020B0604020202020204" pitchFamily="2" charset="0"/>
                <a:hlinkClick r:id="rId4" tooltip="vụ cháy lớ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i="0" u="none" strike="noStrike" dirty="0" err="1">
                <a:solidFill>
                  <a:schemeClr val="bg1"/>
                </a:solidFill>
                <a:effectLst/>
                <a:latin typeface="Roboto" panose="020B0604020202020204" pitchFamily="2" charset="0"/>
                <a:hlinkClick r:id="rId4" tooltip="vụ cháy lớ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lớn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 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xảy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ra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tại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cửa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hàng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tạp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hóa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</a:p>
          <a:p>
            <a:pPr algn="ctr"/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vào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sáng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1.10.2021,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tại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TP.Phan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Thiết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(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Bình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Thuận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Roboto" panose="020B0604020202020204" pitchFamily="2" charset="0"/>
              </a:rPr>
              <a:t>). 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04800" y="4860925"/>
            <a:ext cx="8229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háy tại cơ sở sản xuất nhựa, bao bì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Chinh, TP Pleiku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sz="4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nổ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gas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Matxcơva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10/5/2009</a:t>
            </a:r>
          </a:p>
        </p:txBody>
      </p:sp>
      <p:pic>
        <p:nvPicPr>
          <p:cNvPr id="89096" name="Picture 8" descr="vụ nổ g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495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3" name="Picture 15" descr="vụ nổ ga tai n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572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Kiến Thức An Toàn Phòng Cháy Chữa Cháy Hình ảnh Tải Về Hướng Dẫn Sử Dụ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878205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Kể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vụ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cháy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mà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chứng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kiến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hoặc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qua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tivi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sách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báo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..?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2" descr="I:\hinh san giao an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304800" y="914400"/>
            <a:ext cx="8534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pct5">
                  <a:fgClr>
                    <a:srgbClr val="FF0000"/>
                  </a:fgClr>
                  <a:bgClr>
                    <a:schemeClr val="tx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54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0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0" dirty="0">
                <a:latin typeface="Times New Roman" panose="02020603050405020304" pitchFamily="18" charset="0"/>
              </a:rPr>
              <a:t> Do con  </a:t>
            </a:r>
            <a:r>
              <a:rPr lang="en-US" altLang="en-US" b="0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cẩn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thận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để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vật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dễ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cháy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gần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nguồn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lửa</a:t>
            </a:r>
            <a:r>
              <a:rPr lang="en-US" altLang="en-US" b="0" dirty="0">
                <a:latin typeface="Times New Roman" panose="02020603050405020304" pitchFamily="18" charset="0"/>
              </a:rPr>
              <a:t>, </a:t>
            </a:r>
            <a:r>
              <a:rPr lang="en-US" altLang="en-US" b="0" dirty="0" err="1">
                <a:latin typeface="Times New Roman" panose="02020603050405020304" pitchFamily="18" charset="0"/>
              </a:rPr>
              <a:t>nguồn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nhiệt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hoặc</a:t>
            </a:r>
            <a:r>
              <a:rPr lang="en-US" altLang="en-US" b="0" dirty="0">
                <a:latin typeface="Times New Roman" panose="02020603050405020304" pitchFamily="18" charset="0"/>
              </a:rPr>
              <a:t> do </a:t>
            </a:r>
            <a:r>
              <a:rPr lang="en-US" altLang="en-US" b="0" dirty="0" err="1">
                <a:latin typeface="Times New Roman" panose="02020603050405020304" pitchFamily="18" charset="0"/>
              </a:rPr>
              <a:t>quên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tắt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nguồn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lửa</a:t>
            </a:r>
            <a:r>
              <a:rPr lang="en-US" altLang="en-US" b="0" dirty="0">
                <a:latin typeface="Times New Roman" panose="02020603050405020304" pitchFamily="18" charset="0"/>
              </a:rPr>
              <a:t>, </a:t>
            </a:r>
            <a:r>
              <a:rPr lang="en-US" altLang="en-US" b="0" dirty="0" err="1">
                <a:latin typeface="Times New Roman" panose="02020603050405020304" pitchFamily="18" charset="0"/>
              </a:rPr>
              <a:t>nguồn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nhiệt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sau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sử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dụng</a:t>
            </a:r>
            <a:r>
              <a:rPr lang="en-US" altLang="en-US" b="0" dirty="0">
                <a:latin typeface="Times New Roman" panose="02020603050405020304" pitchFamily="18" charset="0"/>
              </a:rPr>
              <a:t>. </a:t>
            </a:r>
            <a:r>
              <a:rPr lang="en-US" altLang="en-US" b="0" dirty="0" err="1">
                <a:latin typeface="Times New Roman" panose="02020603050405020304" pitchFamily="18" charset="0"/>
              </a:rPr>
              <a:t>Phần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vụ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cháy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thể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tránh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nếu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mọi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</a:rPr>
              <a:t> ý </a:t>
            </a:r>
            <a:r>
              <a:rPr lang="en-US" altLang="en-US" b="0" dirty="0" err="1">
                <a:latin typeface="Times New Roman" panose="02020603050405020304" pitchFamily="18" charset="0"/>
              </a:rPr>
              <a:t>thức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phòng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cháy</a:t>
            </a:r>
            <a:r>
              <a:rPr lang="en-US" altLang="en-US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228600" y="3593812"/>
            <a:ext cx="8610600" cy="15696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indent="2654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Thiệt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Cháy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chết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bị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thương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nhiều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0" dirty="0">
                <a:latin typeface="Times New Roman" panose="02020603050405020304" pitchFamily="18" charset="0"/>
              </a:rPr>
              <a:t>. </a:t>
            </a:r>
            <a:r>
              <a:rPr lang="en-US" altLang="en-US" b="0" dirty="0" err="1">
                <a:latin typeface="Times New Roman" panose="02020603050405020304" pitchFamily="18" charset="0"/>
              </a:rPr>
              <a:t>Cháy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còn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mất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mát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tài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sản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gây</a:t>
            </a:r>
            <a:r>
              <a:rPr lang="en-US" altLang="en-US" b="0" dirty="0">
                <a:latin typeface="Times New Roman" panose="02020603050405020304" pitchFamily="18" charset="0"/>
              </a:rPr>
              <a:t> ô </a:t>
            </a:r>
            <a:r>
              <a:rPr lang="en-US" altLang="en-US" b="0" dirty="0" err="1">
                <a:latin typeface="Times New Roman" panose="02020603050405020304" pitchFamily="18" charset="0"/>
              </a:rPr>
              <a:t>nhiễm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môi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200" y="304800"/>
            <a:ext cx="7385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và thiệt hại do cháy gây ra</a:t>
            </a:r>
            <a:r>
              <a:rPr lang="en-US" altLang="en-US">
                <a:solidFill>
                  <a:srgbClr val="FF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Toàn Hỏa Hoạn Bảng điều Khiển Nền Nền An Toàn Cháy, Toàn, An Toàn Hỏa  Hoạn, Bảng điều Khiển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525"/>
            <a:ext cx="9691688" cy="6858000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28800" y="228600"/>
            <a:ext cx="6567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https://png.pngtree.com/thumb_back/fw800/back_our/20190621/ourmid/pngtree-fire-safety-fire-prevention-publicity-board-image_183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34"/>
            <a:ext cx="9144000" cy="68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78001" y="530018"/>
            <a:ext cx="64515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</a:rPr>
              <a:t>1. </a:t>
            </a:r>
            <a:r>
              <a:rPr lang="en-US" altLang="en-US" sz="2800" i="1" dirty="0" err="1">
                <a:solidFill>
                  <a:srgbClr val="0000FF"/>
                </a:solidFill>
              </a:rPr>
              <a:t>Em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sẽ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làm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gì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khi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thấy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số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đồ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dễ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cháy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như</a:t>
            </a:r>
            <a:r>
              <a:rPr lang="en-US" altLang="en-US" sz="2800" i="1" dirty="0">
                <a:solidFill>
                  <a:srgbClr val="0000FF"/>
                </a:solidFill>
              </a:rPr>
              <a:t>: </a:t>
            </a:r>
            <a:r>
              <a:rPr lang="en-US" altLang="en-US" sz="2800" i="1" dirty="0" err="1">
                <a:solidFill>
                  <a:srgbClr val="0000FF"/>
                </a:solidFill>
              </a:rPr>
              <a:t>Bật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lửa</a:t>
            </a:r>
            <a:r>
              <a:rPr lang="en-US" altLang="en-US" sz="2800" i="1" dirty="0">
                <a:solidFill>
                  <a:srgbClr val="0000FF"/>
                </a:solidFill>
              </a:rPr>
              <a:t>, </a:t>
            </a:r>
            <a:r>
              <a:rPr lang="en-US" altLang="en-US" sz="2800" i="1" dirty="0" err="1">
                <a:solidFill>
                  <a:srgbClr val="0000FF"/>
                </a:solidFill>
              </a:rPr>
              <a:t>diêm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vứt</a:t>
            </a:r>
            <a:r>
              <a:rPr lang="en-US" altLang="en-US" sz="2800" i="1" dirty="0">
                <a:solidFill>
                  <a:srgbClr val="0000FF"/>
                </a:solidFill>
              </a:rPr>
              <a:t> lung </a:t>
            </a:r>
            <a:r>
              <a:rPr lang="en-US" altLang="en-US" sz="2800" i="1" dirty="0" err="1">
                <a:solidFill>
                  <a:srgbClr val="0000FF"/>
                </a:solidFill>
              </a:rPr>
              <a:t>tung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nhà</a:t>
            </a:r>
            <a:r>
              <a:rPr lang="en-US" altLang="en-US" sz="2800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" name="Cloud 1"/>
          <p:cNvSpPr/>
          <p:nvPr/>
        </p:nvSpPr>
        <p:spPr bwMode="auto">
          <a:xfrm>
            <a:off x="5257800" y="76200"/>
            <a:ext cx="3352800" cy="1011238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828800" y="2188736"/>
            <a:ext cx="515256" cy="532470"/>
          </a:xfrm>
          <a:prstGeom prst="ellips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828801" y="2188738"/>
            <a:ext cx="6781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/>
              <a:t>A. </a:t>
            </a:r>
            <a:r>
              <a:rPr lang="en-US" altLang="en-US" sz="2800" i="1" dirty="0" err="1"/>
              <a:t>Cất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những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thứ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đó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cho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gọn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gàng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và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để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lửa</a:t>
            </a:r>
            <a:r>
              <a:rPr lang="en-US" altLang="en-US" sz="2800" i="1" dirty="0"/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828800" y="3299948"/>
            <a:ext cx="6553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/>
              <a:t>B. </a:t>
            </a:r>
            <a:r>
              <a:rPr lang="en-US" altLang="en-US" sz="2800" i="1" dirty="0" err="1"/>
              <a:t>Em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để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nguyên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mọi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thứ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như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vậy</a:t>
            </a:r>
            <a:r>
              <a:rPr lang="en-US" altLang="en-US" sz="2800" i="1" dirty="0"/>
              <a:t>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28800" y="4046314"/>
            <a:ext cx="6934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/>
              <a:t>C. </a:t>
            </a:r>
            <a:r>
              <a:rPr lang="en-US" altLang="en-US" sz="2800" i="1" dirty="0" err="1"/>
              <a:t>Em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xếp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gọn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mọi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thứ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rồi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để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cạnh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bếp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lửa</a:t>
            </a:r>
            <a:r>
              <a:rPr lang="en-US" altLang="en-US" sz="2800" i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utoUpdateAnimBg="0"/>
      <p:bldP spid="16" grpId="0" animBg="1"/>
      <p:bldP spid="13" grpId="0" autoUpdateAnimBg="0"/>
      <p:bldP spid="13" grpId="1"/>
      <p:bldP spid="14" grpId="0" autoUpdateAnimBg="0"/>
      <p:bldP spid="1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https://png.pngtree.com/thumb_back/fw800/back_our/20190621/ourmid/pngtree-fire-safety-fire-prevention-publicity-board-image_183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34"/>
            <a:ext cx="9144000" cy="68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I:\hinh san giao an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 bwMode="auto">
          <a:xfrm>
            <a:off x="5257800" y="76200"/>
            <a:ext cx="3352800" cy="1011238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794329" y="1769458"/>
            <a:ext cx="6934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 dirty="0"/>
              <a:t>A. </a:t>
            </a:r>
            <a:r>
              <a:rPr lang="en-US" altLang="en-US" sz="3000" i="1" dirty="0" err="1"/>
              <a:t>Đựng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trong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chậu</a:t>
            </a:r>
            <a:r>
              <a:rPr lang="en-US" altLang="en-US" sz="3000" i="1" dirty="0"/>
              <a:t>, </a:t>
            </a:r>
            <a:r>
              <a:rPr lang="en-US" altLang="en-US" sz="3000" i="1" dirty="0" err="1"/>
              <a:t>nồi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và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để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cạnh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bếp</a:t>
            </a:r>
            <a:r>
              <a:rPr lang="en-US" altLang="en-US" sz="3000" i="1" dirty="0"/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801586" y="2879817"/>
            <a:ext cx="75710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 dirty="0"/>
              <a:t>B. </a:t>
            </a:r>
            <a:r>
              <a:rPr lang="en-US" altLang="en-US" sz="3000" i="1" dirty="0" err="1"/>
              <a:t>Để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trong</a:t>
            </a:r>
            <a:r>
              <a:rPr lang="en-US" altLang="en-US" sz="3000" i="1" dirty="0"/>
              <a:t> can </a:t>
            </a:r>
            <a:r>
              <a:rPr lang="en-US" altLang="en-US" sz="3000" i="1" dirty="0" err="1"/>
              <a:t>có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nắp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đậy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kín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và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để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cạnh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bếp</a:t>
            </a:r>
            <a:r>
              <a:rPr lang="en-US" altLang="en-US" sz="3000" i="1" dirty="0"/>
              <a:t>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1790700" y="4000145"/>
            <a:ext cx="515256" cy="532470"/>
          </a:xfrm>
          <a:prstGeom prst="ellips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01586" y="3970489"/>
            <a:ext cx="68090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 dirty="0"/>
              <a:t>C. </a:t>
            </a:r>
            <a:r>
              <a:rPr lang="en-US" altLang="en-US" sz="3000" i="1" dirty="0" err="1"/>
              <a:t>Đựng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trong</a:t>
            </a:r>
            <a:r>
              <a:rPr lang="en-US" altLang="en-US" sz="3000" i="1" dirty="0"/>
              <a:t> can </a:t>
            </a:r>
            <a:r>
              <a:rPr lang="en-US" altLang="en-US" sz="3000" i="1" dirty="0" err="1"/>
              <a:t>có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nắp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đậy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kín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và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để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xa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bếp</a:t>
            </a:r>
            <a:r>
              <a:rPr lang="en-US" altLang="en-US" sz="3000" i="1" dirty="0"/>
              <a:t>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790700" y="575370"/>
            <a:ext cx="68199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 dirty="0">
                <a:solidFill>
                  <a:srgbClr val="0000FF"/>
                </a:solidFill>
              </a:rPr>
              <a:t>2. </a:t>
            </a:r>
            <a:r>
              <a:rPr lang="en-US" altLang="en-US" sz="3000" i="1" dirty="0" err="1">
                <a:solidFill>
                  <a:srgbClr val="0000FF"/>
                </a:solidFill>
              </a:rPr>
              <a:t>Những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thứ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như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xăng</a:t>
            </a:r>
            <a:r>
              <a:rPr lang="en-US" altLang="en-US" sz="3000" i="1" dirty="0">
                <a:solidFill>
                  <a:srgbClr val="0000FF"/>
                </a:solidFill>
              </a:rPr>
              <a:t>, </a:t>
            </a:r>
            <a:r>
              <a:rPr lang="en-US" altLang="en-US" sz="3000" i="1" dirty="0" err="1">
                <a:solidFill>
                  <a:srgbClr val="0000FF"/>
                </a:solidFill>
              </a:rPr>
              <a:t>dầu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nên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cất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như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thế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nào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cho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hợp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</a:rPr>
              <a:t>lí</a:t>
            </a:r>
            <a:r>
              <a:rPr lang="en-US" altLang="en-US" sz="3000" i="1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 animBg="1"/>
      <p:bldP spid="15" grpId="0"/>
      <p:bldP spid="15" grpId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s://png.pngtree.com/thumb_back/fw800/back_our/20190621/ourmid/pngtree-fire-safety-fire-prevention-publicity-board-image_183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34"/>
            <a:ext cx="9144000" cy="68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51000" y="412354"/>
            <a:ext cx="688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</a:rPr>
              <a:t>3. </a:t>
            </a:r>
            <a:r>
              <a:rPr lang="en-US" altLang="en-US" sz="2800" i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khi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đun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nấu</a:t>
            </a:r>
            <a:r>
              <a:rPr lang="en-US" altLang="en-US" sz="2800" i="1" dirty="0">
                <a:solidFill>
                  <a:srgbClr val="0000FF"/>
                </a:solidFill>
              </a:rPr>
              <a:t>, </a:t>
            </a:r>
            <a:r>
              <a:rPr lang="en-US" altLang="en-US" sz="2800" i="1" dirty="0" err="1">
                <a:solidFill>
                  <a:srgbClr val="0000FF"/>
                </a:solidFill>
              </a:rPr>
              <a:t>em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và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thân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cần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chú</a:t>
            </a:r>
            <a:r>
              <a:rPr lang="en-US" altLang="en-US" sz="2800" i="1" dirty="0">
                <a:solidFill>
                  <a:srgbClr val="0000FF"/>
                </a:solidFill>
              </a:rPr>
              <a:t> ý </a:t>
            </a:r>
            <a:r>
              <a:rPr lang="en-US" altLang="en-US" sz="2800" i="1" dirty="0" err="1">
                <a:solidFill>
                  <a:srgbClr val="0000FF"/>
                </a:solidFill>
              </a:rPr>
              <a:t>điều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gì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để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phòng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cháy</a:t>
            </a:r>
            <a:r>
              <a:rPr lang="en-US" altLang="en-US" sz="2800" i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41987" name="Picture 2" descr="I:\hinh san giao an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05600"/>
            <a:ext cx="9144000" cy="206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1651000" y="1638536"/>
            <a:ext cx="515256" cy="532470"/>
          </a:xfrm>
          <a:prstGeom prst="ellips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loud 1"/>
          <p:cNvSpPr/>
          <p:nvPr/>
        </p:nvSpPr>
        <p:spPr bwMode="auto">
          <a:xfrm>
            <a:off x="5638800" y="-76200"/>
            <a:ext cx="3352800" cy="1011238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95450" y="1648221"/>
            <a:ext cx="7010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 dirty="0"/>
              <a:t>A. </a:t>
            </a:r>
            <a:r>
              <a:rPr lang="en-US" altLang="en-US" sz="2700" i="1" dirty="0" err="1"/>
              <a:t>Cần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trông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coi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cẩn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thận</a:t>
            </a:r>
            <a:r>
              <a:rPr lang="en-US" altLang="en-US" sz="2700" i="1" dirty="0"/>
              <a:t>, </a:t>
            </a:r>
            <a:r>
              <a:rPr lang="en-US" altLang="en-US" sz="2700" i="1" dirty="0" err="1"/>
              <a:t>tắt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bếp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khi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sử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dụng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xong</a:t>
            </a:r>
            <a:r>
              <a:rPr lang="en-US" altLang="en-US" sz="2700" i="1" dirty="0"/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95450" y="2768957"/>
            <a:ext cx="7010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 dirty="0"/>
              <a:t>B. </a:t>
            </a:r>
            <a:r>
              <a:rPr lang="en-US" altLang="en-US" sz="2700" i="1" dirty="0" err="1"/>
              <a:t>Không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cần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trông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coi</a:t>
            </a:r>
            <a:r>
              <a:rPr lang="en-US" altLang="en-US" sz="2700" i="1" dirty="0"/>
              <a:t>, </a:t>
            </a:r>
            <a:r>
              <a:rPr lang="en-US" altLang="en-US" sz="2700" i="1" dirty="0" err="1"/>
              <a:t>khi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nào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có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mùi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khét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tắt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bếp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là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được</a:t>
            </a:r>
            <a:r>
              <a:rPr lang="en-US" altLang="en-US" sz="2700" i="1" dirty="0"/>
              <a:t>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95450" y="3887629"/>
            <a:ext cx="67945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 dirty="0"/>
              <a:t>C. </a:t>
            </a:r>
            <a:r>
              <a:rPr lang="en-US" altLang="en-US" sz="2700" i="1" dirty="0" err="1"/>
              <a:t>Không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cần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quan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tâm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vì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đó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là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việc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của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người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lớn</a:t>
            </a:r>
            <a:r>
              <a:rPr lang="en-US" altLang="en-US" sz="2700" i="1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3" grpId="0"/>
      <p:bldP spid="13" grpId="1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8900" y="228600"/>
            <a:ext cx="8991600" cy="49244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dirty="0">
                <a:solidFill>
                  <a:srgbClr val="0000FF"/>
                </a:solidFill>
              </a:rPr>
              <a:t>4. </a:t>
            </a:r>
            <a:r>
              <a:rPr lang="en-US" sz="2600" dirty="0" err="1">
                <a:solidFill>
                  <a:srgbClr val="0000FF"/>
                </a:solidFill>
              </a:rPr>
              <a:t>Nối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thông</a:t>
            </a:r>
            <a:r>
              <a:rPr lang="en-US" sz="2600" dirty="0">
                <a:solidFill>
                  <a:srgbClr val="0000FF"/>
                </a:solidFill>
              </a:rPr>
              <a:t> tin ở 2 </a:t>
            </a:r>
            <a:r>
              <a:rPr lang="en-US" sz="2600" dirty="0" err="1">
                <a:solidFill>
                  <a:srgbClr val="0000FF"/>
                </a:solidFill>
              </a:rPr>
              <a:t>cột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lại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với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nhau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sao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cho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thích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hợp</a:t>
            </a:r>
            <a:r>
              <a:rPr lang="en-US" sz="260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914400"/>
          <a:ext cx="3505199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92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cháy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Dùng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thiết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điện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quên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tắt</a:t>
                      </a:r>
                      <a:r>
                        <a:rPr lang="en-US" sz="2400" b="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Chập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điện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Để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dễ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cháy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gần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lửa</a:t>
                      </a:r>
                      <a:r>
                        <a:rPr lang="en-US" sz="2400" b="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Nấu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xong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tắt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bếp</a:t>
                      </a:r>
                      <a:r>
                        <a:rPr lang="en-US" sz="2400" b="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9600" y="914400"/>
          <a:ext cx="4572000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9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phòng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tránh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2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a. </a:t>
                      </a:r>
                      <a:r>
                        <a:rPr lang="en-US" sz="2400" dirty="0" err="1">
                          <a:effectLst/>
                        </a:rPr>
                        <a:t>Đun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coi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cẩn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thận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tắt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bếp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b. </a:t>
                      </a:r>
                      <a:r>
                        <a:rPr lang="en-US" sz="2400" dirty="0" err="1">
                          <a:effectLst/>
                        </a:rPr>
                        <a:t>Tắt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xong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2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c. </a:t>
                      </a:r>
                      <a:r>
                        <a:rPr lang="en-US" sz="2400" dirty="0" err="1">
                          <a:effectLst/>
                        </a:rPr>
                        <a:t>Ngắt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cầu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dao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khỏi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d.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dễ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cháy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lửa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3733800" y="2514600"/>
            <a:ext cx="762000" cy="914400"/>
          </a:xfrm>
          <a:prstGeom prst="straightConnector1">
            <a:avLst/>
          </a:prstGeom>
          <a:solidFill>
            <a:srgbClr val="0066FF"/>
          </a:solidFill>
          <a:ln w="57150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733800" y="3543300"/>
            <a:ext cx="762000" cy="1028700"/>
          </a:xfrm>
          <a:prstGeom prst="straightConnector1">
            <a:avLst/>
          </a:prstGeom>
          <a:solidFill>
            <a:srgbClr val="0066FF"/>
          </a:solidFill>
          <a:ln w="57150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733800" y="4708207"/>
            <a:ext cx="762000" cy="930593"/>
          </a:xfrm>
          <a:prstGeom prst="straightConnector1">
            <a:avLst/>
          </a:prstGeom>
          <a:solidFill>
            <a:srgbClr val="0066FF"/>
          </a:solidFill>
          <a:ln w="57150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733800" y="2400300"/>
            <a:ext cx="762000" cy="3374707"/>
          </a:xfrm>
          <a:prstGeom prst="straightConnector1">
            <a:avLst/>
          </a:prstGeom>
          <a:solidFill>
            <a:srgbClr val="0066FF"/>
          </a:solidFill>
          <a:ln w="57150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286000" y="609600"/>
            <a:ext cx="4800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en-US" altLang="en-US" sz="7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381000"/>
            <a:ext cx="10896601" cy="7239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990600" y="457200"/>
          <a:ext cx="7924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hlinkClick r:id="rId8" action="ppaction://hlinksldjump"/>
          </p:cNvPr>
          <p:cNvSpPr/>
          <p:nvPr/>
        </p:nvSpPr>
        <p:spPr bwMode="auto">
          <a:xfrm>
            <a:off x="99060" y="5486400"/>
            <a:ext cx="880110" cy="6491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8"/>
            <a:ext cx="9144000" cy="682954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76200" y="3158252"/>
            <a:ext cx="2057400" cy="510778"/>
          </a:xfrm>
          <a:prstGeom prst="roundRect">
            <a:avLst/>
          </a:prstGeom>
          <a:solidFill>
            <a:schemeClr val="bg1"/>
          </a:solidFill>
          <a:ln w="9525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Không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cắm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nhiều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thiết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bị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điện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chung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một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ổ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cắm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0" y="3124200"/>
            <a:ext cx="2146300" cy="578882"/>
          </a:xfrm>
          <a:prstGeom prst="roundRect">
            <a:avLst/>
          </a:prstGeom>
          <a:solidFill>
            <a:schemeClr val="bg1"/>
          </a:solidFill>
          <a:ln w="9525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Không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để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các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vật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dễ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cháy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gần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thiết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bị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điện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37100" y="3379589"/>
            <a:ext cx="2146300" cy="578882"/>
          </a:xfrm>
          <a:prstGeom prst="roundRect">
            <a:avLst/>
          </a:prstGeom>
          <a:solidFill>
            <a:schemeClr val="bg1"/>
          </a:solidFill>
          <a:ln w="9525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Không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để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dây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điện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gần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bếp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gas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035800" y="3365975"/>
            <a:ext cx="1879600" cy="578882"/>
          </a:xfrm>
          <a:prstGeom prst="roundRect">
            <a:avLst/>
          </a:prstGeom>
          <a:solidFill>
            <a:schemeClr val="bg1"/>
          </a:solidFill>
          <a:ln w="9525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Đặt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bình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ở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tư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thế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thẳng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5250" y="6131640"/>
            <a:ext cx="2146300" cy="578882"/>
          </a:xfrm>
          <a:prstGeom prst="roundRect">
            <a:avLst/>
          </a:prstGeom>
          <a:solidFill>
            <a:schemeClr val="bg1"/>
          </a:solidFill>
          <a:ln w="9525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Tắt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các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thiết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bị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điện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khi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ra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không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sử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dụng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46325" y="6131640"/>
            <a:ext cx="2146300" cy="578882"/>
          </a:xfrm>
          <a:prstGeom prst="roundRect">
            <a:avLst/>
          </a:prstGeom>
          <a:solidFill>
            <a:schemeClr val="bg1"/>
          </a:solidFill>
          <a:ln w="9525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Thường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xuyên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bảo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dưỡng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thiết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bị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điện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54575" y="6144340"/>
            <a:ext cx="1944688" cy="578882"/>
          </a:xfrm>
          <a:prstGeom prst="roundRect">
            <a:avLst/>
          </a:prstGeom>
          <a:solidFill>
            <a:schemeClr val="bg1"/>
          </a:solidFill>
          <a:ln w="9525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Khóa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văn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bình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gas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sau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khi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đun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nấu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935788" y="6144340"/>
            <a:ext cx="2112962" cy="510778"/>
          </a:xfrm>
          <a:prstGeom prst="roundRect">
            <a:avLst/>
          </a:prstGeom>
          <a:solidFill>
            <a:schemeClr val="bg1"/>
          </a:solidFill>
          <a:ln w="9525" cap="flat" cmpd="sng" algn="ctr">
            <a:pattFill prst="pct5">
              <a:fgClr>
                <a:srgbClr val="FF0000"/>
              </a:fgClr>
              <a:bgClr>
                <a:schemeClr val="tx1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Thường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xuyên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kiểm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tra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bếp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vòi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dẫn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và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bình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 gas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xplosion 1 4"/>
          <p:cNvSpPr/>
          <p:nvPr/>
        </p:nvSpPr>
        <p:spPr bwMode="auto">
          <a:xfrm>
            <a:off x="3562350" y="-517703"/>
            <a:ext cx="2584450" cy="2333863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cháy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hãy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điện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thoại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114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700" y="86758"/>
            <a:ext cx="13177322" cy="6771242"/>
          </a:xfrm>
          <a:prstGeom prst="rect">
            <a:avLst/>
          </a:prstGeom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559719" y="967451"/>
            <a:ext cx="624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1. </a:t>
            </a:r>
            <a:r>
              <a:rPr lang="en-US" altLang="en-US" sz="3600" dirty="0" err="1"/>
              <a:t>Bình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tĩnh</a:t>
            </a:r>
            <a:endParaRPr lang="en-US" altLang="en-US" sz="3600" dirty="0"/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1247540" y="177581"/>
            <a:ext cx="8108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FF"/>
                </a:solidFill>
              </a:rPr>
              <a:t>Cần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lưu</a:t>
            </a:r>
            <a:r>
              <a:rPr lang="en-US" altLang="en-US" sz="3600" dirty="0">
                <a:solidFill>
                  <a:srgbClr val="0000FF"/>
                </a:solidFill>
              </a:rPr>
              <a:t> ý </a:t>
            </a:r>
            <a:r>
              <a:rPr lang="en-US" altLang="en-US" sz="3600" dirty="0" err="1">
                <a:solidFill>
                  <a:srgbClr val="0000FF"/>
                </a:solidFill>
              </a:rPr>
              <a:t>điều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gì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khi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xảy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ra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cháy</a:t>
            </a:r>
            <a:r>
              <a:rPr lang="en-US" altLang="en-US" sz="36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43047" y="1692732"/>
            <a:ext cx="6362701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2. </a:t>
            </a:r>
            <a:r>
              <a:rPr lang="en-US" altLang="en-US" sz="3600" dirty="0" err="1"/>
              <a:t>Tìm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đường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thoát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hiểm</a:t>
            </a:r>
            <a:endParaRPr lang="en-US" altLang="en-US" sz="36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43047" y="2456739"/>
            <a:ext cx="7696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3. </a:t>
            </a:r>
            <a:r>
              <a:rPr lang="en-US" altLang="en-US" sz="3600" dirty="0" err="1"/>
              <a:t>Không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endParaRPr lang="en-US" altLang="en-US" sz="3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59719" y="3181801"/>
            <a:ext cx="80176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4. </a:t>
            </a:r>
            <a:r>
              <a:rPr lang="en-US" altLang="en-US" sz="3600" dirty="0" err="1"/>
              <a:t>Dùng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ẩm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mũi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miệng</a:t>
            </a:r>
            <a:endParaRPr lang="en-US" altLang="en-US" sz="36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66860" y="3907082"/>
            <a:ext cx="72723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5. </a:t>
            </a:r>
            <a:r>
              <a:rPr lang="en-US" altLang="en-US" sz="3600" dirty="0" err="1"/>
              <a:t>Cúi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thấp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người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bò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mặt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khi</a:t>
            </a:r>
            <a:r>
              <a:rPr lang="en-US" altLang="en-US" sz="3600" dirty="0"/>
              <a:t> di </a:t>
            </a:r>
            <a:r>
              <a:rPr lang="en-US" altLang="en-US" sz="3600" dirty="0" err="1"/>
              <a:t>chuyển</a:t>
            </a:r>
            <a:endParaRPr lang="en-US" altLang="en-US" sz="36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43047" y="5191123"/>
            <a:ext cx="45672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6. </a:t>
            </a:r>
            <a:r>
              <a:rPr lang="en-US" altLang="en-US" sz="3600" dirty="0" err="1"/>
              <a:t>Gọi</a:t>
            </a:r>
            <a:r>
              <a:rPr lang="en-US" altLang="en-US" sz="3600" dirty="0"/>
              <a:t> 114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48" y="2590800"/>
            <a:ext cx="9372600" cy="449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481306"/>
            <a:ext cx="2043352" cy="156657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0"/>
            <a:ext cx="89154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phải</a:t>
            </a:r>
            <a:r>
              <a:rPr lang="en-US" sz="3600" i="1" dirty="0"/>
              <a:t> </a:t>
            </a:r>
            <a:r>
              <a:rPr lang="en-US" sz="3600" i="1" dirty="0" err="1"/>
              <a:t>chạy</a:t>
            </a:r>
            <a:r>
              <a:rPr lang="en-US" sz="3600" i="1" dirty="0"/>
              <a:t> </a:t>
            </a:r>
            <a:r>
              <a:rPr lang="en-US" sz="3600" i="1" dirty="0" err="1"/>
              <a:t>thật</a:t>
            </a:r>
            <a:r>
              <a:rPr lang="en-US" sz="3600" i="1" dirty="0"/>
              <a:t> </a:t>
            </a:r>
            <a:r>
              <a:rPr lang="en-US" sz="3600" i="1" dirty="0" err="1"/>
              <a:t>nhanh</a:t>
            </a:r>
            <a:r>
              <a:rPr lang="en-US" sz="3600" i="1" dirty="0"/>
              <a:t> </a:t>
            </a:r>
            <a:r>
              <a:rPr lang="en-US" sz="3600" i="1" dirty="0" err="1"/>
              <a:t>ra</a:t>
            </a:r>
            <a:r>
              <a:rPr lang="en-US" sz="3600" i="1" dirty="0"/>
              <a:t> </a:t>
            </a:r>
            <a:r>
              <a:rPr lang="en-US" sz="3600" i="1" dirty="0" err="1"/>
              <a:t>khỏi</a:t>
            </a:r>
            <a:r>
              <a:rPr lang="en-US" sz="3600" i="1" dirty="0"/>
              <a:t> </a:t>
            </a:r>
            <a:r>
              <a:rPr lang="en-US" sz="3600" i="1" dirty="0" err="1"/>
              <a:t>nhà</a:t>
            </a:r>
            <a:r>
              <a:rPr lang="en-US" sz="3600" i="1" dirty="0"/>
              <a:t>, </a:t>
            </a:r>
            <a:r>
              <a:rPr lang="en-US" sz="3600" i="1" dirty="0" err="1"/>
              <a:t>vừa</a:t>
            </a:r>
            <a:r>
              <a:rPr lang="en-US" sz="3600" i="1" dirty="0"/>
              <a:t> </a:t>
            </a:r>
            <a:r>
              <a:rPr lang="en-US" sz="3600" i="1" dirty="0" err="1"/>
              <a:t>chạy</a:t>
            </a:r>
            <a:r>
              <a:rPr lang="en-US" sz="3600" i="1" dirty="0"/>
              <a:t> </a:t>
            </a:r>
            <a:r>
              <a:rPr lang="en-US" sz="3600" i="1" dirty="0" err="1"/>
              <a:t>vừa</a:t>
            </a:r>
            <a:r>
              <a:rPr lang="en-US" sz="3600" i="1" dirty="0"/>
              <a:t> la to “</a:t>
            </a:r>
            <a:r>
              <a:rPr lang="en-US" sz="3600" i="1" dirty="0" err="1"/>
              <a:t>Cháy</a:t>
            </a:r>
            <a:r>
              <a:rPr lang="en-US" sz="3600" i="1" dirty="0"/>
              <a:t>… </a:t>
            </a:r>
            <a:r>
              <a:rPr lang="en-US" sz="3600" i="1" dirty="0" err="1"/>
              <a:t>cháy</a:t>
            </a:r>
            <a:r>
              <a:rPr lang="en-US" sz="3600" i="1" dirty="0"/>
              <a:t> …” </a:t>
            </a:r>
            <a:r>
              <a:rPr lang="en-US" sz="3600" i="1" dirty="0" err="1"/>
              <a:t>để</a:t>
            </a:r>
            <a:r>
              <a:rPr lang="en-US" sz="3600" i="1" dirty="0"/>
              <a:t> </a:t>
            </a:r>
            <a:r>
              <a:rPr lang="en-US" sz="3600" i="1" dirty="0" err="1"/>
              <a:t>người</a:t>
            </a:r>
            <a:r>
              <a:rPr lang="en-US" sz="3600" i="1" dirty="0"/>
              <a:t> </a:t>
            </a:r>
            <a:r>
              <a:rPr lang="en-US" sz="3600" i="1" dirty="0" err="1"/>
              <a:t>lớn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giúp</a:t>
            </a:r>
            <a:r>
              <a:rPr lang="en-US" sz="3600" i="1" dirty="0"/>
              <a:t>.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https://toigingiuvedep.vn/wp-content/uploads/2021/04/hinh-nen-mam-non-co-giao-va-cac-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2514600" y="228600"/>
            <a:ext cx="6248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* </a:t>
            </a:r>
            <a:r>
              <a:rPr lang="en-US" altLang="en-US" sz="3600" dirty="0" err="1"/>
              <a:t>Về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nhớ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thực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hiện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tốt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phòng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nhắc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nhở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mọi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người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thực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hiện</a:t>
            </a:r>
            <a:r>
              <a:rPr lang="en-US" altLang="en-US" sz="3600" dirty="0"/>
              <a:t> 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* </a:t>
            </a:r>
            <a:r>
              <a:rPr lang="en-US" altLang="en-US" sz="3600" dirty="0" err="1">
                <a:solidFill>
                  <a:srgbClr val="0000FF"/>
                </a:solidFill>
              </a:rPr>
              <a:t>Chuẩn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bị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bài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sau</a:t>
            </a:r>
            <a:r>
              <a:rPr lang="en-US" altLang="en-US" sz="3600" dirty="0">
                <a:solidFill>
                  <a:srgbClr val="0000FF"/>
                </a:solidFill>
              </a:rPr>
              <a:t>: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số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hoạt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động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trường</a:t>
            </a:r>
            <a:endParaRPr lang="en-US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toigingiuvedep.vn/wp-content/uploads/2021/04/hinh-nen-mam-non-co-giao-va-cac-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2" descr="Be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4065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5" descr="chat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6764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5" name="WordArt 17"/>
          <p:cNvSpPr>
            <a:spLocks noChangeArrowheads="1" noChangeShapeType="1" noTextEdit="1"/>
          </p:cNvSpPr>
          <p:nvPr/>
        </p:nvSpPr>
        <p:spPr bwMode="auto">
          <a:xfrm>
            <a:off x="152400" y="1642383"/>
            <a:ext cx="8686800" cy="2404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i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i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i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i="1" kern="10" dirty="0">
              <a:ln w="12700">
                <a:solidFill>
                  <a:srgbClr val="3333CC"/>
                </a:solidFill>
                <a:rou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150962" y="3048000"/>
            <a:ext cx="3106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endParaRPr lang="en-US" altLang="en-US" sz="3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44861" y="724439"/>
            <a:ext cx="655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4000" i="1" dirty="0">
                <a:latin typeface="Times New Roman" panose="02020603050405020304" pitchFamily="18" charset="0"/>
              </a:rPr>
              <a:t> 1: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4000" i="1" dirty="0"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4000" i="1" dirty="0"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dì</a:t>
            </a:r>
            <a:r>
              <a:rPr lang="en-US" altLang="en-US" sz="4000" i="1" dirty="0">
                <a:latin typeface="Times New Roman" panose="02020603050405020304" pitchFamily="18" charset="0"/>
              </a:rPr>
              <a:t>,…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họ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4000" i="1" dirty="0">
                <a:latin typeface="Times New Roman" panose="02020603050405020304" pitchFamily="18" charset="0"/>
              </a:rPr>
              <a:t>.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4000" i="1" dirty="0">
                <a:latin typeface="Times New Roman" panose="02020603050405020304" pitchFamily="18" charset="0"/>
              </a:rPr>
              <a:t> hay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sai</a:t>
            </a:r>
            <a:r>
              <a:rPr lang="en-US" altLang="en-US" sz="4000" i="1" dirty="0">
                <a:latin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50962" y="3913785"/>
            <a:ext cx="4021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B. Sai</a:t>
            </a:r>
            <a:endParaRPr lang="en-US" altLang="en-US" sz="3600" dirty="0"/>
          </a:p>
        </p:txBody>
      </p:sp>
      <p:sp>
        <p:nvSpPr>
          <p:cNvPr id="5" name="Oval 4"/>
          <p:cNvSpPr/>
          <p:nvPr/>
        </p:nvSpPr>
        <p:spPr bwMode="auto">
          <a:xfrm>
            <a:off x="2057400" y="3022323"/>
            <a:ext cx="685800" cy="722531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40" y="0"/>
            <a:ext cx="1301992" cy="1496177"/>
          </a:xfrm>
          <a:prstGeom prst="rect">
            <a:avLst/>
          </a:prstGeom>
        </p:spPr>
      </p:pic>
      <p:pic>
        <p:nvPicPr>
          <p:cNvPr id="15" name="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07" y="469900"/>
            <a:ext cx="708439" cy="708439"/>
          </a:xfrm>
          <a:prstGeom prst="rect">
            <a:avLst/>
          </a:prstGeom>
        </p:spPr>
      </p:pic>
      <p:pic>
        <p:nvPicPr>
          <p:cNvPr id="16" name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07" y="457200"/>
            <a:ext cx="708439" cy="708439"/>
          </a:xfrm>
          <a:prstGeom prst="rect">
            <a:avLst/>
          </a:prstGeom>
        </p:spPr>
      </p:pic>
      <p:pic>
        <p:nvPicPr>
          <p:cNvPr id="11" name="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07" y="468519"/>
            <a:ext cx="708439" cy="708439"/>
          </a:xfrm>
          <a:prstGeom prst="rect">
            <a:avLst/>
          </a:prstGeom>
        </p:spPr>
      </p:pic>
      <p:pic>
        <p:nvPicPr>
          <p:cNvPr id="12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16" y="467224"/>
            <a:ext cx="708439" cy="708439"/>
          </a:xfrm>
          <a:prstGeom prst="rect">
            <a:avLst/>
          </a:prstGeom>
        </p:spPr>
      </p:pic>
      <p:pic>
        <p:nvPicPr>
          <p:cNvPr id="13" name="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10" y="457200"/>
            <a:ext cx="708439" cy="708439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08" y="457200"/>
            <a:ext cx="708439" cy="708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21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ellphones.com.vn/sforum/wp-content/uploads/2021/06/anh-nen-cute-cho-powerpoint_1051538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8281" y="3617944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C.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thím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</a:t>
            </a:r>
            <a:endParaRPr lang="en-US" altLang="en-US" sz="3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4320" y="716576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4000" i="1" dirty="0">
                <a:latin typeface="Times New Roman" panose="02020603050405020304" pitchFamily="18" charset="0"/>
              </a:rPr>
              <a:t> 2: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họ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4000" i="1" dirty="0"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8281" y="2812765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B.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Dì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cậu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mợ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thím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</a:t>
            </a:r>
            <a:endParaRPr lang="en-US" altLang="en-US" sz="3600" dirty="0"/>
          </a:p>
        </p:txBody>
      </p:sp>
      <p:sp>
        <p:nvSpPr>
          <p:cNvPr id="8" name="Oval 7"/>
          <p:cNvSpPr/>
          <p:nvPr/>
        </p:nvSpPr>
        <p:spPr bwMode="auto">
          <a:xfrm>
            <a:off x="533400" y="3605835"/>
            <a:ext cx="685800" cy="722531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0" y="2040015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thím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dì</a:t>
            </a:r>
            <a:endParaRPr lang="en-US" altLang="en-US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2" y="4924793"/>
            <a:ext cx="1301992" cy="1496177"/>
          </a:xfrm>
          <a:prstGeom prst="rect">
            <a:avLst/>
          </a:prstGeom>
        </p:spPr>
      </p:pic>
      <p:pic>
        <p:nvPicPr>
          <p:cNvPr id="20" name="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5394693"/>
            <a:ext cx="708439" cy="708439"/>
          </a:xfrm>
          <a:prstGeom prst="rect">
            <a:avLst/>
          </a:prstGeom>
        </p:spPr>
      </p:pic>
      <p:pic>
        <p:nvPicPr>
          <p:cNvPr id="21" name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5381993"/>
            <a:ext cx="708439" cy="708439"/>
          </a:xfrm>
          <a:prstGeom prst="rect">
            <a:avLst/>
          </a:prstGeom>
        </p:spPr>
      </p:pic>
      <p:pic>
        <p:nvPicPr>
          <p:cNvPr id="2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5393312"/>
            <a:ext cx="708439" cy="708439"/>
          </a:xfrm>
          <a:prstGeom prst="rect">
            <a:avLst/>
          </a:prstGeom>
        </p:spPr>
      </p:pic>
      <p:pic>
        <p:nvPicPr>
          <p:cNvPr id="23" name="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08" y="5392017"/>
            <a:ext cx="708439" cy="708439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2" y="5381993"/>
            <a:ext cx="708439" cy="708439"/>
          </a:xfrm>
          <a:prstGeom prst="rect">
            <a:avLst/>
          </a:prstGeom>
        </p:spPr>
      </p:pic>
      <p:pic>
        <p:nvPicPr>
          <p:cNvPr id="25" name="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81993"/>
            <a:ext cx="708439" cy="70843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Hình nền đẹp cho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982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220921" y="1801812"/>
            <a:ext cx="4397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895600"/>
            <a:ext cx="7620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23: PHÒNG CHÁY KHI Ở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F6AD-7C7D-415D-8648-476A1ABD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0EB99-D6D5-48C7-BAF8-8595DA439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Biết được một số vật dễ cháy và hiểu được lí do tại sao không được đặt chúng ở gần lửa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Biết nói và viết được về những thiệt hại do cháy gây ra.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da-DK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việc cần làm để phòng cháy khi đun nấu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Biết được 1 số việc cần làm khi xảy ra cháy nổ.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0801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050" y="5867400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Ngô Gia Khảm, phường Trà Bá, TP. Pleiku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s://baogialai.com.vn/dataimages/201909/original/images281062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679"/>
            <a:ext cx="8710100" cy="53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3/10/2021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TP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người tử vong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người bị thương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ổ lớn gây cháy, 1 người chết, 4 người bị thương 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5400"/>
            <a:ext cx="8458200" cy="52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8&quot;/&gt;&lt;property id=&quot;20307&quot; value=&quot;265&quot;/&gt;&lt;/object&gt;&lt;object type=&quot;3&quot; unique_id=&quot;10010&quot;&gt;&lt;property id=&quot;20148&quot; value=&quot;5&quot;/&gt;&lt;property id=&quot;20300&quot; value=&quot;Slide 4&quot;/&gt;&lt;property id=&quot;20307&quot; value=&quot;261&quot;/&gt;&lt;/object&gt;&lt;object type=&quot;3&quot; unique_id=&quot;10025&quot;&gt;&lt;property id=&quot;20148&quot; value=&quot;5&quot;/&gt;&lt;property id=&quot;20300&quot; value=&quot;Slide 24&quot;/&gt;&lt;property id=&quot;20307&quot; value=&quot;279&quot;/&gt;&lt;/object&gt;&lt;object type=&quot;3&quot; unique_id=&quot;10074&quot;&gt;&lt;property id=&quot;20148&quot; value=&quot;5&quot;/&gt;&lt;property id=&quot;20300&quot; value=&quot;Slide 1&quot;/&gt;&lt;property id=&quot;20307&quot; value=&quot;288&quot;/&gt;&lt;/object&gt;&lt;object type=&quot;3&quot; unique_id=&quot;10075&quot;&gt;&lt;property id=&quot;20148&quot; value=&quot;5&quot;/&gt;&lt;property id=&quot;20300&quot; value=&quot;Slide 16&quot;/&gt;&lt;property id=&quot;20307&quot; value=&quot;287&quot;/&gt;&lt;/object&gt;&lt;object type=&quot;3&quot; unique_id=&quot;10078&quot;&gt;&lt;property id=&quot;20148&quot; value=&quot;5&quot;/&gt;&lt;property id=&quot;20300&quot; value=&quot;Slide 20&quot;/&gt;&lt;property id=&quot;20307&quot; value=&quot;286&quot;/&gt;&lt;/object&gt;&lt;object type=&quot;3&quot; unique_id=&quot;10862&quot;&gt;&lt;property id=&quot;20148&quot; value=&quot;5&quot;/&gt;&lt;property id=&quot;20300&quot; value=&quot;Slide 5 - &amp;quot;Ho¹t ®éng 1: Quan s¸t- Th¶o luËn&amp;quot;&quot;/&gt;&lt;property id=&quot;20307&quot; value=&quot;295&quot;/&gt;&lt;/object&gt;&lt;object type=&quot;3&quot; unique_id=&quot;10863&quot;&gt;&lt;property id=&quot;20148&quot; value=&quot;5&quot;/&gt;&lt;property id=&quot;20300&quot; value=&quot;Slide 7&quot;/&gt;&lt;property id=&quot;20307&quot; value=&quot;312&quot;/&gt;&lt;/object&gt;&lt;object type=&quot;3&quot; unique_id=&quot;10864&quot;&gt;&lt;property id=&quot;20148&quot; value=&quot;5&quot;/&gt;&lt;property id=&quot;20300&quot; value=&quot;Slide 9&quot;/&gt;&lt;property id=&quot;20307&quot; value=&quot;310&quot;/&gt;&lt;/object&gt;&lt;object type=&quot;3&quot; unique_id=&quot;10865&quot;&gt;&lt;property id=&quot;20148&quot; value=&quot;5&quot;/&gt;&lt;property id=&quot;20300&quot; value=&quot;Slide 10&quot;/&gt;&lt;property id=&quot;20307&quot; value=&quot;311&quot;/&gt;&lt;/object&gt;&lt;object type=&quot;3&quot; unique_id=&quot;10866&quot;&gt;&lt;property id=&quot;20148&quot; value=&quot;5&quot;/&gt;&lt;property id=&quot;20300&quot; value=&quot;Slide 11 - &amp;quot;Vô ch¸y lín t¹i toµ nhµ trung t©m Thµnh phè london&amp;quot;&quot;/&gt;&lt;property id=&quot;20307&quot; value=&quot;309&quot;/&gt;&lt;/object&gt;&lt;object type=&quot;3&quot; unique_id=&quot;11286&quot;&gt;&lt;property id=&quot;20148&quot; value=&quot;5&quot;/&gt;&lt;property id=&quot;20300&quot; value=&quot;Slide 12 - &amp;quot;Vụ nổ đường ống gas gây cháy tai Matxcơva ngày 10/5/2009&amp;quot;&quot;/&gt;&lt;property id=&quot;20307&quot; value=&quot;315&quot;/&gt;&lt;/object&gt;&lt;object type=&quot;3&quot; unique_id=&quot;11287&quot;&gt;&lt;property id=&quot;20148&quot; value=&quot;5&quot;/&gt;&lt;property id=&quot;20300&quot; value=&quot;Slide 14&quot;/&gt;&lt;property id=&quot;20307&quot; value=&quot;316&quot;/&gt;&lt;/object&gt;&lt;object type=&quot;3&quot; unique_id=&quot;11413&quot;&gt;&lt;property id=&quot;20148&quot; value=&quot;5&quot;/&gt;&lt;property id=&quot;20300&quot; value=&quot;Slide 17&quot;/&gt;&lt;property id=&quot;20307&quot; value=&quot;320&quot;/&gt;&lt;/object&gt;&lt;object type=&quot;3&quot; unique_id=&quot;11415&quot;&gt;&lt;property id=&quot;20148&quot; value=&quot;5&quot;/&gt;&lt;property id=&quot;20300&quot; value=&quot;Slide 19&quot;/&gt;&lt;property id=&quot;20307&quot; value=&quot;319&quot;/&gt;&lt;/object&gt;&lt;object type=&quot;3&quot; unique_id=&quot;11550&quot;&gt;&lt;property id=&quot;20148&quot; value=&quot;5&quot;/&gt;&lt;property id=&quot;20300&quot; value=&quot;Slide 21&quot;/&gt;&lt;property id=&quot;20307&quot; value=&quot;321&quot;/&gt;&lt;/object&gt;&lt;object type=&quot;3&quot; unique_id=&quot;11551&quot;&gt;&lt;property id=&quot;20148&quot; value=&quot;5&quot;/&gt;&lt;property id=&quot;20300&quot; value=&quot;Slide 22&quot;/&gt;&lt;property id=&quot;20307&quot; value=&quot;323&quot;/&gt;&lt;/object&gt;&lt;object type=&quot;3&quot; unique_id=&quot;11552&quot;&gt;&lt;property id=&quot;20148&quot; value=&quot;5&quot;/&gt;&lt;property id=&quot;20300&quot; value=&quot;Slide 23&quot;/&gt;&lt;property id=&quot;20307&quot; value=&quot;324&quot;/&gt;&lt;/object&gt;&lt;object type=&quot;3&quot; unique_id=&quot;11673&quot;&gt;&lt;property id=&quot;20148&quot; value=&quot;5&quot;/&gt;&lt;property id=&quot;20300&quot; value=&quot;Slide 2 - &amp;quot;&amp;#x0D;&amp;#x0A;Thø  hai  ngµy  26  th¸ng 10 n¨m 2009&amp;#x0D;&amp;#x0A;              Tù nhiªn vµ x· héi:&amp;#x0D;&amp;#x0A;&amp;quot;&quot;/&gt;&lt;property id=&quot;20307&quot; value=&quot;325&quot;/&gt;&lt;/object&gt;&lt;object type=&quot;3&quot; unique_id=&quot;11674&quot;&gt;&lt;property id=&quot;20148&quot; value=&quot;5&quot;/&gt;&lt;property id=&quot;20300&quot; value=&quot;Slide 18 - &amp;quot;Ho¹t ®éng 2: &amp;quot;&quot;/&gt;&lt;property id=&quot;20307&quot; value=&quot;327&quot;/&gt;&lt;/object&gt;&lt;object type=&quot;3&quot; unique_id=&quot;11699&quot;&gt;&lt;property id=&quot;20148&quot; value=&quot;5&quot;/&gt;&lt;property id=&quot;20300&quot; value=&quot;Slide 15 - &amp;quot;Vụ cháy rừng HyLạp ngày 29/8/2009&amp;quot;&quot;/&gt;&lt;property id=&quot;20307&quot; value=&quot;328&quot;/&gt;&lt;/object&gt;&lt;object type=&quot;3&quot; unique_id=&quot;11800&quot;&gt;&lt;property id=&quot;20148&quot; value=&quot;5&quot;/&gt;&lt;property id=&quot;20300&quot; value=&quot;Slide 13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9525" cap="flat" cmpd="sng" algn="ctr">
          <a:pattFill prst="pct5">
            <a:fgClr>
              <a:srgbClr val="FF0000"/>
            </a:fgClr>
            <a:bgClr>
              <a:schemeClr val="tx1"/>
            </a:bgClr>
          </a:patt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9525" cap="flat" cmpd="sng" algn="ctr">
          <a:pattFill prst="pct5">
            <a:fgClr>
              <a:srgbClr val="FF0000"/>
            </a:fgClr>
            <a:bgClr>
              <a:schemeClr val="tx1"/>
            </a:bgClr>
          </a:patt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9525" cap="flat" cmpd="sng" algn="ctr">
          <a:pattFill prst="pct5">
            <a:fgClr>
              <a:srgbClr val="FF0000"/>
            </a:fgClr>
            <a:bgClr>
              <a:schemeClr val="tx1"/>
            </a:bgClr>
          </a:patt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9525" cap="flat" cmpd="sng" algn="ctr">
          <a:pattFill prst="pct5">
            <a:fgClr>
              <a:srgbClr val="FF0000"/>
            </a:fgClr>
            <a:bgClr>
              <a:schemeClr val="tx1"/>
            </a:bgClr>
          </a:patt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1286</Words>
  <Application>Microsoft Office PowerPoint</Application>
  <PresentationFormat>On-screen Show (4:3)</PresentationFormat>
  <Paragraphs>124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.VnAristote</vt:lpstr>
      <vt:lpstr>Arial</vt:lpstr>
      <vt:lpstr>Calibri</vt:lpstr>
      <vt:lpstr>Comic Sans MS</vt:lpstr>
      <vt:lpstr>Roboto</vt:lpstr>
      <vt:lpstr>Times New Roman</vt:lpstr>
      <vt:lpstr>Default Design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Vụ nổ đường ống dẫn gas gây cháy tại Matxcơva ngày 10/5/2009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Thi Thanh Ha</dc:creator>
  <cp:lastModifiedBy>Admin</cp:lastModifiedBy>
  <cp:revision>249</cp:revision>
  <cp:lastPrinted>2013-10-20T10:50:00Z</cp:lastPrinted>
  <dcterms:created xsi:type="dcterms:W3CDTF">2007-11-24T15:06:00Z</dcterms:created>
  <dcterms:modified xsi:type="dcterms:W3CDTF">2021-12-11T15:56:31Z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52E3CD4EFEAA40C08512EC1828875060</vt:lpwstr>
  </property>
  <property fmtid="{D5CDD505-2E9C-101B-9397-08002B2CF9AE}" pid="3" name="KSOProductBuildVer">
    <vt:lpwstr>1033-11.2.0.10382</vt:lpwstr>
  </property>
</Properties>
</file>