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1"/>
  </p:notesMasterIdLst>
  <p:sldIdLst>
    <p:sldId id="272" r:id="rId3"/>
    <p:sldId id="299" r:id="rId4"/>
    <p:sldId id="300" r:id="rId5"/>
    <p:sldId id="258" r:id="rId6"/>
    <p:sldId id="274" r:id="rId7"/>
    <p:sldId id="276" r:id="rId8"/>
    <p:sldId id="281" r:id="rId9"/>
    <p:sldId id="277" r:id="rId10"/>
    <p:sldId id="261" r:id="rId11"/>
    <p:sldId id="262" r:id="rId12"/>
    <p:sldId id="278" r:id="rId13"/>
    <p:sldId id="263" r:id="rId14"/>
    <p:sldId id="282" r:id="rId15"/>
    <p:sldId id="264" r:id="rId16"/>
    <p:sldId id="265" r:id="rId17"/>
    <p:sldId id="266" r:id="rId18"/>
    <p:sldId id="268" r:id="rId19"/>
    <p:sldId id="298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003300"/>
    <a:srgbClr val="990000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D334E0E-8759-4EE5-B4B7-83D172E02092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vi-VN" altLang="x-none" sz="1200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altLang="x-none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512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9144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78067" y="2528965"/>
            <a:ext cx="2725028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017" y="1354415"/>
            <a:ext cx="350901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731" y="131199"/>
            <a:ext cx="7178648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992" y="4979321"/>
            <a:ext cx="2101070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89" y="441609"/>
            <a:ext cx="2275157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775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9144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313" y="678655"/>
            <a:ext cx="7093375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28219" y="182880"/>
            <a:ext cx="2121261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896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9144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0217" y="182880"/>
            <a:ext cx="555498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2" y="182881"/>
            <a:ext cx="1930037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72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9144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78067" y="2528965"/>
            <a:ext cx="2725028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017" y="1354415"/>
            <a:ext cx="350901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90" y="142638"/>
            <a:ext cx="2060513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756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9144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144" y="182881"/>
            <a:ext cx="8577713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679" y="0"/>
            <a:ext cx="1499321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3229791" y="992778"/>
            <a:ext cx="2684417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532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9144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78067" y="2528965"/>
            <a:ext cx="2725028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017" y="1354415"/>
            <a:ext cx="350901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992" y="22861"/>
            <a:ext cx="7074017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992" y="4979321"/>
            <a:ext cx="2101070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9144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744378" y="422910"/>
            <a:ext cx="7655243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802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 indent="-285750"/>
            <a:r>
              <a:rPr lang="en-US" dirty="0"/>
              <a:t>Second level</a:t>
            </a:r>
          </a:p>
          <a:p>
            <a:pPr lvl="2" indent="-228600"/>
            <a:r>
              <a:rPr lang="en-US" dirty="0"/>
              <a:t>Third level</a:t>
            </a:r>
          </a:p>
          <a:p>
            <a:pPr lvl="3" indent="-228600"/>
            <a:r>
              <a:rPr lang="en-US" dirty="0"/>
              <a:t>Fourth level</a:t>
            </a:r>
          </a:p>
          <a:p>
            <a:pPr lvl="4" indent="-228600"/>
            <a:r>
              <a:rPr lang="en-US"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6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"/>
            <a:ext cx="9144000" cy="684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8" name="TextBox 13"/>
          <p:cNvSpPr txBox="1"/>
          <p:nvPr/>
        </p:nvSpPr>
        <p:spPr>
          <a:xfrm>
            <a:off x="76200" y="1752600"/>
            <a:ext cx="8876665" cy="100251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HP001 5Ha"/>
              </a:rPr>
              <a:t>KHỞI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HP001 5Ha"/>
              </a:rPr>
              <a:t>ĐỘNG</a:t>
            </a:r>
          </a:p>
        </p:txBody>
      </p:sp>
      <p:sp>
        <p:nvSpPr>
          <p:cNvPr id="2052" name="Rectangle 2051"/>
          <p:cNvSpPr/>
          <p:nvPr/>
        </p:nvSpPr>
        <p:spPr>
          <a:xfrm>
            <a:off x="1055370" y="3114040"/>
            <a:ext cx="7032625" cy="1938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Khi một bạn nhỏ chạy nhanh và bị vấp té. Theo em điều gì sẽ xảy ra đối với bạn nhỏ?</a:t>
            </a:r>
          </a:p>
        </p:txBody>
      </p:sp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8195" descr="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219200"/>
            <a:ext cx="5257800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Text Box 8196"/>
          <p:cNvSpPr txBox="1"/>
          <p:nvPr/>
        </p:nvSpPr>
        <p:spPr>
          <a:xfrm>
            <a:off x="5181600" y="1295400"/>
            <a:ext cx="3962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Huyết cầu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7" name="Text Box 8197"/>
          <p:cNvSpPr txBox="1"/>
          <p:nvPr/>
        </p:nvSpPr>
        <p:spPr>
          <a:xfrm>
            <a:off x="0" y="4191000"/>
            <a:ext cx="3886200" cy="2667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Huyết cầu trắng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còn được gọi l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bạch cầu</a:t>
            </a:r>
            <a:r>
              <a:rPr lang="en-US" altLang="en-US" sz="2800" b="1" dirty="0">
                <a:latin typeface="Times New Roman" panose="02020603050405020304" pitchFamily="18" charset="0"/>
              </a:rPr>
              <a:t> , có nhiệm vụ tiêu diệt các vi trùng lạ xâm nhập v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</a:rPr>
              <a:t>o cơ thể, giúp cơ thể phòng bệnh.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8" name="Text Box 8198"/>
          <p:cNvSpPr txBox="1"/>
          <p:nvPr/>
        </p:nvSpPr>
        <p:spPr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Huyết cầu có nhiều loại l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huyết cầu đỏ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huyết cầu trắng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9" name="Text Box 8199"/>
          <p:cNvSpPr txBox="1"/>
          <p:nvPr/>
        </p:nvSpPr>
        <p:spPr>
          <a:xfrm>
            <a:off x="0" y="1066800"/>
            <a:ext cx="3886200" cy="3108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Huyết cầu đỏ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còn được gọi l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hồng cầu.</a:t>
            </a:r>
            <a:r>
              <a:rPr lang="en-US" altLang="en-US" sz="2800" b="1" dirty="0">
                <a:latin typeface="Times New Roman" panose="02020603050405020304" pitchFamily="18" charset="0"/>
              </a:rPr>
              <a:t> Có nhiệm vụ mang khí oxi đi nuôi cơ thể v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</a:rPr>
              <a:t> mang khí cacbonic từ các cơ quan về phổi để thải ra ngo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</a:rPr>
              <a:t>i.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 descr="Kết quả hình ảnh cho Hình ảnh huyết cầu trắn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17410" name="Picture 4" descr="FOUR-SEASONS-SPA-01-2012_201219222043493-46c7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Text Box 9224"/>
          <p:cNvSpPr txBox="1"/>
          <p:nvPr/>
        </p:nvSpPr>
        <p:spPr>
          <a:xfrm>
            <a:off x="0" y="381000"/>
            <a:ext cx="9144000" cy="2124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- Theo em, máu có ớ những đâu trên cơ thể người? Dựa v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 đâu em biết được điều đó?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6" name="Text Box 9225"/>
          <p:cNvSpPr txBox="1"/>
          <p:nvPr/>
        </p:nvSpPr>
        <p:spPr>
          <a:xfrm>
            <a:off x="0" y="2819400"/>
            <a:ext cx="9144000" cy="2800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</a:rPr>
              <a:t>	+ Máu có ở khắp nơi trong cơ thể người, trừ sợi tóc, móng tay vì khi ta bị thương ở đâu ta cũng thấy có máu chảy ra.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 Box 9226"/>
          <p:cNvSpPr txBox="1"/>
          <p:nvPr/>
        </p:nvSpPr>
        <p:spPr>
          <a:xfrm>
            <a:off x="152400" y="1447800"/>
            <a:ext cx="8991600" cy="4894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latin typeface="Times New Roman" panose="02020603050405020304" pitchFamily="18" charset="0"/>
              </a:rPr>
              <a:t>     Máu l</a:t>
            </a:r>
            <a:r>
              <a:rPr lang="en-US" alt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800" b="1" dirty="0">
                <a:latin typeface="Times New Roman" panose="02020603050405020304" pitchFamily="18" charset="0"/>
              </a:rPr>
              <a:t> một chất lỏng m</a:t>
            </a:r>
            <a:r>
              <a:rPr lang="en-US" alt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800" b="1" dirty="0">
                <a:latin typeface="Times New Roman" panose="02020603050405020304" pitchFamily="18" charset="0"/>
              </a:rPr>
              <a:t>u đỏ, gồm huyết tương v</a:t>
            </a:r>
            <a:r>
              <a:rPr lang="en-US" alt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800" b="1" dirty="0">
                <a:latin typeface="Times New Roman" panose="02020603050405020304" pitchFamily="18" charset="0"/>
              </a:rPr>
              <a:t> huyết cầu.</a:t>
            </a:r>
          </a:p>
          <a:p>
            <a:pPr>
              <a:spcBef>
                <a:spcPct val="50000"/>
              </a:spcBef>
            </a:pPr>
            <a:r>
              <a:rPr lang="en-US" altLang="en-US" sz="4800" b="1" dirty="0">
                <a:latin typeface="Times New Roman" panose="02020603050405020304" pitchFamily="18" charset="0"/>
              </a:rPr>
              <a:t>    Trong cơ thể, máu luôn được lưu thông. Cơ quan vận chuyển máu đi khắp cơ thể được gọi l</a:t>
            </a:r>
            <a:r>
              <a:rPr lang="en-US" alt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800" b="1" dirty="0">
                <a:latin typeface="Times New Roman" panose="02020603050405020304" pitchFamily="18" charset="0"/>
              </a:rPr>
              <a:t> cơ quan tuần ho</a:t>
            </a:r>
            <a:r>
              <a:rPr lang="en-US" alt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800" b="1" dirty="0">
                <a:latin typeface="Times New Roman" panose="02020603050405020304" pitchFamily="18" charset="0"/>
              </a:rPr>
              <a:t>n.</a:t>
            </a: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9" name="Text Box 9228"/>
          <p:cNvSpPr txBox="1"/>
          <p:nvPr/>
        </p:nvSpPr>
        <p:spPr>
          <a:xfrm>
            <a:off x="2133600" y="228600"/>
            <a:ext cx="3962400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Kết luận: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10246"/>
          <p:cNvSpPr txBox="1"/>
          <p:nvPr/>
        </p:nvSpPr>
        <p:spPr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2: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Cơ quan tuần ho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8" name="Picture 5" descr="IMG_1168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4953000" y="838200"/>
            <a:ext cx="4191000" cy="601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9" name="Text Box 10248"/>
          <p:cNvSpPr txBox="1"/>
          <p:nvPr/>
        </p:nvSpPr>
        <p:spPr>
          <a:xfrm>
            <a:off x="0" y="762000"/>
            <a:ext cx="4953000" cy="57086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en-US" sz="3600" b="1" dirty="0">
                <a:latin typeface="Times New Roman" panose="02020603050405020304" pitchFamily="18" charset="0"/>
              </a:rPr>
              <a:t>-  Cơ quan tuần ho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</a:rPr>
              <a:t>n gồm những bộ phận n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</a:rPr>
              <a:t>o?</a:t>
            </a:r>
          </a:p>
          <a:p>
            <a:r>
              <a:rPr lang="en-US" altLang="en-US" sz="3600" b="1" dirty="0">
                <a:latin typeface="Times New Roman" panose="02020603050405020304" pitchFamily="18" charset="0"/>
              </a:rPr>
              <a:t>-  Tim nằm ở vị trí n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</a:rPr>
              <a:t>o trong lồng ngực?</a:t>
            </a:r>
          </a:p>
          <a:p>
            <a:r>
              <a:rPr lang="en-US" altLang="en-US" sz="3600" b="1" dirty="0">
                <a:latin typeface="Times New Roman" panose="02020603050405020304" pitchFamily="18" charset="0"/>
              </a:rPr>
              <a:t>(chỉ rõ trên hình vẽ v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</a:rPr>
              <a:t> trên lồng ngực của em).</a:t>
            </a:r>
          </a:p>
          <a:p>
            <a:r>
              <a:rPr lang="en-US" altLang="en-US" sz="3600" b="1" dirty="0">
                <a:latin typeface="Times New Roman" panose="02020603050405020304" pitchFamily="18" charset="0"/>
              </a:rPr>
              <a:t>-   Mạch máu đi đến những đâu trong cơ thể người?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7" name="Rectangle 10249"/>
          <p:cNvSpPr>
            <a:spLocks noTextEdit="1"/>
          </p:cNvSpPr>
          <p:nvPr/>
        </p:nvSpPr>
        <p:spPr>
          <a:xfrm>
            <a:off x="228600" y="6400800"/>
            <a:ext cx="434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20000"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NHÓM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1270"/>
          <p:cNvSpPr txBox="1"/>
          <p:nvPr/>
        </p:nvSpPr>
        <p:spPr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2: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Cơ quan tuần 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06" name="Picture 5" descr="IMG_1168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5410200" y="1066800"/>
            <a:ext cx="3733800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3" name="Text Box 11272"/>
          <p:cNvSpPr txBox="1"/>
          <p:nvPr/>
        </p:nvSpPr>
        <p:spPr>
          <a:xfrm>
            <a:off x="0" y="609600"/>
            <a:ext cx="5410200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 Cơ quan tuần ho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 gồm những bộ phận 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o?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4" name="Text Box 11273"/>
          <p:cNvSpPr txBox="1"/>
          <p:nvPr/>
        </p:nvSpPr>
        <p:spPr>
          <a:xfrm>
            <a:off x="0" y="1600200"/>
            <a:ext cx="5410200" cy="554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latin typeface="Times New Roman" panose="02020603050405020304" pitchFamily="18" charset="0"/>
              </a:rPr>
              <a:t>+ </a:t>
            </a:r>
            <a:r>
              <a:rPr lang="en-US" altLang="en-US" sz="3000" b="1" dirty="0">
                <a:latin typeface="Times New Roman" panose="02020603050405020304" pitchFamily="18" charset="0"/>
              </a:rPr>
              <a:t>Gồm tim v</a:t>
            </a:r>
            <a:r>
              <a:rPr lang="en-US" alt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latin typeface="Times New Roman" panose="02020603050405020304" pitchFamily="18" charset="0"/>
              </a:rPr>
              <a:t> các mạch máu </a:t>
            </a:r>
            <a:endParaRPr lang="en-US"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6" name="Text Box 11275"/>
          <p:cNvSpPr txBox="1"/>
          <p:nvPr/>
        </p:nvSpPr>
        <p:spPr>
          <a:xfrm>
            <a:off x="0" y="2270919"/>
            <a:ext cx="5410200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>
                <a:latin typeface="Times New Roman" panose="02020603050405020304" pitchFamily="18" charset="0"/>
              </a:rPr>
              <a:t>+ </a:t>
            </a:r>
            <a:r>
              <a:rPr lang="en-US" altLang="en-US" sz="3000" b="1" dirty="0">
                <a:latin typeface="Times New Roman" panose="02020603050405020304" pitchFamily="18" charset="0"/>
              </a:rPr>
              <a:t>Tim nằm ở lồng ngực phía bên trái.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7" name="Text Box 11276"/>
          <p:cNvSpPr txBox="1"/>
          <p:nvPr/>
        </p:nvSpPr>
        <p:spPr>
          <a:xfrm>
            <a:off x="31742" y="3317478"/>
            <a:ext cx="5410200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  Mạch máu đi đến những đâu trong cơ thể người?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8" name="Text Box 11277"/>
          <p:cNvSpPr txBox="1"/>
          <p:nvPr/>
        </p:nvSpPr>
        <p:spPr>
          <a:xfrm>
            <a:off x="0" y="4472381"/>
            <a:ext cx="5410200" cy="1477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000" b="1" dirty="0">
                <a:latin typeface="Times New Roman" panose="02020603050405020304" pitchFamily="18" charset="0"/>
              </a:rPr>
              <a:t>+ Mạch máu đi đến khắp nơi trong cơ thể: đầu, chân, tay, mình, các nội tạng</a:t>
            </a:r>
            <a:r>
              <a:rPr lang="en-US" alt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4" grpId="0"/>
      <p:bldP spid="11276" grpId="0"/>
      <p:bldP spid="11277" grpId="0"/>
      <p:bldP spid="112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Text Box 12298"/>
          <p:cNvSpPr txBox="1"/>
          <p:nvPr/>
        </p:nvSpPr>
        <p:spPr>
          <a:xfrm>
            <a:off x="0" y="1219200"/>
            <a:ext cx="9144000" cy="5508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Cơ quan tuần ho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</a:rPr>
              <a:t>gồm </a:t>
            </a:r>
            <a:r>
              <a:rPr lang="en-US" altLang="en-US" sz="44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tim</a:t>
            </a:r>
            <a:r>
              <a:rPr lang="en-US" altLang="en-US" sz="4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</a:rPr>
              <a:t>v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các mạch máu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4400" b="1" dirty="0">
                <a:latin typeface="Times New Roman" panose="02020603050405020304" pitchFamily="18" charset="0"/>
              </a:rPr>
              <a:t>Các mạch máu có thể đi đến tất cả mọi nơi trong cơ thể, vì thế nó có nhiệm vụ mang khí oxi v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latin typeface="Times New Roman" panose="02020603050405020304" pitchFamily="18" charset="0"/>
              </a:rPr>
              <a:t> chất dinh dưỡng đi nuôi cơ thể v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latin typeface="Times New Roman" panose="02020603050405020304" pitchFamily="18" charset="0"/>
              </a:rPr>
              <a:t> chuyên chở các chất thải, khí cacbonic về thận v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latin typeface="Times New Roman" panose="02020603050405020304" pitchFamily="18" charset="0"/>
              </a:rPr>
              <a:t> phổi để thải ra ngo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latin typeface="Times New Roman" panose="02020603050405020304" pitchFamily="18" charset="0"/>
              </a:rPr>
              <a:t>i.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0" name="Text Box 12299"/>
          <p:cNvSpPr txBox="1"/>
          <p:nvPr/>
        </p:nvSpPr>
        <p:spPr>
          <a:xfrm>
            <a:off x="1905000" y="0"/>
            <a:ext cx="4953000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Kết luận: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9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123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/>
          <p:nvPr/>
        </p:nvSpPr>
        <p:spPr>
          <a:xfrm>
            <a:off x="0" y="1066800"/>
            <a:ext cx="6096000" cy="121920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TRÒ CHƠI ĐÚNG SAI</a:t>
            </a:r>
          </a:p>
        </p:txBody>
      </p:sp>
      <p:sp>
        <p:nvSpPr>
          <p:cNvPr id="14342" name="Rectangle 6"/>
          <p:cNvSpPr/>
          <p:nvPr/>
        </p:nvSpPr>
        <p:spPr>
          <a:xfrm>
            <a:off x="0" y="2335213"/>
            <a:ext cx="9144000" cy="365760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Máu l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một chất lỏng 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u đỏ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Máu gồm có huyết tương v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huyết cầu.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	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Máu không thường xuyên lưu thông.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	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Cơ quan vận chuyển máu được gọi l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cơ quan tuần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3" name="Text Box 26"/>
          <p:cNvSpPr txBox="1"/>
          <p:nvPr/>
        </p:nvSpPr>
        <p:spPr>
          <a:xfrm>
            <a:off x="304800" y="2563813"/>
            <a:ext cx="596900" cy="77152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Đ</a:t>
            </a:r>
            <a:endParaRPr lang="en-US" altLang="en-US" sz="44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4" name="Text Box 25"/>
          <p:cNvSpPr txBox="1"/>
          <p:nvPr/>
        </p:nvSpPr>
        <p:spPr>
          <a:xfrm>
            <a:off x="304800" y="4876800"/>
            <a:ext cx="609600" cy="7112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Đ</a:t>
            </a:r>
            <a:endParaRPr lang="en-US" altLang="en-US" sz="40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5" name="Text Box 25"/>
          <p:cNvSpPr txBox="1"/>
          <p:nvPr/>
        </p:nvSpPr>
        <p:spPr>
          <a:xfrm>
            <a:off x="304800" y="3352800"/>
            <a:ext cx="609600" cy="7112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Đ</a:t>
            </a:r>
            <a:endParaRPr lang="en-US" altLang="en-US" sz="40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6" name="Text Box 24"/>
          <p:cNvSpPr txBox="1"/>
          <p:nvPr/>
        </p:nvSpPr>
        <p:spPr>
          <a:xfrm>
            <a:off x="304800" y="4087813"/>
            <a:ext cx="609600" cy="83026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</a:t>
            </a:r>
            <a:endParaRPr lang="en-US" altLang="en-US" sz="4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559" name="Picture 10" descr="Bellco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81000"/>
            <a:ext cx="1828800" cy="213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14343" grpId="0" animBg="1"/>
      <p:bldP spid="14344" grpId="0" animBg="1"/>
      <p:bldP spid="14345" grpId="0" animBg="1"/>
      <p:bldP spid="143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rgb-on-white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0"/>
            <a:ext cx="9448800" cy="704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6" name="Picture 12" descr="Flowers blink Anim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7" name="Picture 13" descr="Flowers blink Anim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8" name="Picture 10" descr="Animated Nature - Flower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3400" y="4038600"/>
            <a:ext cx="1600200" cy="242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089660" y="798830"/>
            <a:ext cx="6964043" cy="311531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6600" b="1" i="0" u="none" strike="noStrike" kern="1200" cap="none" spc="0" normalizeH="0" baseline="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EM </a:t>
            </a:r>
            <a:r>
              <a:rPr kumimoji="0" lang="vi-VN" altLang="en-US" sz="6600" b="1" i="0" u="none" strike="noStrike" kern="1200" cap="none" spc="0" normalizeH="0" baseline="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MỚI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6600" b="1" i="0" u="none" strike="noStrike" kern="1200" cap="none" spc="0" normalizeH="0" baseline="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 VẺ!</a:t>
            </a:r>
          </a:p>
        </p:txBody>
      </p:sp>
      <p:pic>
        <p:nvPicPr>
          <p:cNvPr id="54292" name="Picture 20" descr="2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88" y="2420938"/>
            <a:ext cx="21336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0" descr="2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420938"/>
            <a:ext cx="21336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90" name="Picture 18" descr="2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013" y="4038600"/>
            <a:ext cx="4010025" cy="1633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AFF"/>
              </a:clrFrom>
              <a:clrTo>
                <a:srgbClr val="FDFA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02" b="93291" l="15741" r="99383">
                        <a14:foregroundMark x1="52160" y1="32588" x2="55247" y2="38339"/>
                        <a14:foregroundMark x1="19136" y1="35783" x2="30864" y2="38978"/>
                        <a14:foregroundMark x1="67901" y1="92013" x2="80556" y2="92013"/>
                        <a14:foregroundMark x1="82716" y1="92013" x2="89815" y2="87540"/>
                        <a14:foregroundMark x1="22840" y1="68051" x2="28704" y2="67412"/>
                        <a14:foregroundMark x1="47840" y1="63578" x2="70062" y2="63578"/>
                        <a14:foregroundMark x1="70679" y1="63259" x2="83642" y2="66454"/>
                        <a14:backgroundMark x1="49383" y1="59425" x2="53704" y2="594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6169" t="11883" b="6483"/>
          <a:stretch/>
        </p:blipFill>
        <p:spPr>
          <a:xfrm>
            <a:off x="596892" y="2438426"/>
            <a:ext cx="1500032" cy="141113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57" y="3993374"/>
            <a:ext cx="1692639" cy="1692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F30E8C-B4FF-402E-A51D-D87BD8C99993}"/>
              </a:ext>
            </a:extLst>
          </p:cNvPr>
          <p:cNvSpPr txBox="1"/>
          <p:nvPr/>
        </p:nvSpPr>
        <p:spPr>
          <a:xfrm>
            <a:off x="1600278" y="914466"/>
            <a:ext cx="6400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459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7BA803-46C1-434C-AF48-0115D0432136}"/>
              </a:ext>
            </a:extLst>
          </p:cNvPr>
          <p:cNvSpPr txBox="1"/>
          <p:nvPr/>
        </p:nvSpPr>
        <p:spPr>
          <a:xfrm>
            <a:off x="1371684" y="533476"/>
            <a:ext cx="6705424" cy="451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YÊU CẦU CẦN ĐẠT</a:t>
            </a:r>
          </a:p>
          <a:p>
            <a:pPr>
              <a:spcAft>
                <a:spcPts val="300"/>
              </a:spcAft>
            </a:pPr>
            <a:r>
              <a:rPr lang="it-IT" sz="2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biết trình bày  sơ lược về cấu tạo và chức năng của máu.</a:t>
            </a:r>
            <a:endParaRPr lang="en-US" sz="280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Nêu được chức năng của cơ quan tuần hoàn. </a:t>
            </a:r>
            <a:endParaRPr lang="en-US" sz="280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Kể tên các bộ phận của cơ quan tuần hoàn.</a:t>
            </a:r>
            <a:endParaRPr lang="en-US" sz="280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giữ gìn sức khỏe của bản thân và ý thức được vai trò của máu và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bộ phận của cơ quan tuần hoàn .</a:t>
            </a:r>
            <a:endParaRPr lang="en-US" sz="280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4102"/>
          <p:cNvSpPr txBox="1"/>
          <p:nvPr/>
        </p:nvSpPr>
        <p:spPr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Hoạt động 1: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Tìm hiểu về máu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4" name="Picture 9" descr="untitl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43000"/>
            <a:ext cx="4572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5" name="Text Box 4104"/>
          <p:cNvSpPr txBox="1"/>
          <p:nvPr/>
        </p:nvSpPr>
        <p:spPr>
          <a:xfrm>
            <a:off x="152400" y="1371600"/>
            <a:ext cx="4191000" cy="1846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- Em đã từng bị đứt tay hoặc trầy da bao giờ chưa?</a:t>
            </a:r>
            <a:endParaRPr lang="en-US" sz="3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6" name="Text Box 4105"/>
          <p:cNvSpPr txBox="1"/>
          <p:nvPr/>
        </p:nvSpPr>
        <p:spPr>
          <a:xfrm>
            <a:off x="152400" y="3581400"/>
            <a:ext cx="4495800" cy="2432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- Khi bị đứt tay hoặc trầy da, em nhìn thấy gì ở vết thương?</a:t>
            </a: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5" grpId="0"/>
      <p:bldP spid="4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4419600" cy="434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xuoc 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143000"/>
            <a:ext cx="4267200" cy="434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6151"/>
          <p:cNvSpPr txBox="1"/>
          <p:nvPr/>
        </p:nvSpPr>
        <p:spPr>
          <a:xfrm>
            <a:off x="0" y="990600"/>
            <a:ext cx="9144000" cy="1920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- Khi bị đứt tay hoặc trầy da, chúng ta có thể nhìn thấy những gì ở vết thương?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3" name="Text Box 6152"/>
          <p:cNvSpPr txBox="1"/>
          <p:nvPr/>
        </p:nvSpPr>
        <p:spPr>
          <a:xfrm>
            <a:off x="0" y="3200400"/>
            <a:ext cx="9144000" cy="2800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latin typeface="Times New Roman" panose="02020603050405020304" pitchFamily="18" charset="0"/>
              </a:rPr>
              <a:t>	+ </a:t>
            </a:r>
            <a:r>
              <a:rPr lang="en-US" altLang="en-US" sz="4400" b="1" dirty="0">
                <a:latin typeface="Times New Roman" panose="02020603050405020304" pitchFamily="18" charset="0"/>
              </a:rPr>
              <a:t>Khi bị đứt tay hoặc trầy da, ta có thể nhìn thấy máu hoặc một ít nước m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latin typeface="Times New Roman" panose="02020603050405020304" pitchFamily="18" charset="0"/>
              </a:rPr>
              <a:t>u v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latin typeface="Times New Roman" panose="02020603050405020304" pitchFamily="18" charset="0"/>
              </a:rPr>
              <a:t>ng chảy ra từ vết thương.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Text Box 5126"/>
          <p:cNvSpPr txBox="1"/>
          <p:nvPr/>
        </p:nvSpPr>
        <p:spPr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Hoạt động 1: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Tìm hiểu về máu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Text Box 6153"/>
          <p:cNvSpPr txBox="1"/>
          <p:nvPr/>
        </p:nvSpPr>
        <p:spPr>
          <a:xfrm>
            <a:off x="0" y="1219200"/>
            <a:ext cx="9144000" cy="14462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	-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Khi mới chảy ra cơ thể, máu có dạng lỏng như nước hay đông đặc?</a:t>
            </a: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5" name="Text Box 6154"/>
          <p:cNvSpPr txBox="1"/>
          <p:nvPr/>
        </p:nvSpPr>
        <p:spPr>
          <a:xfrm>
            <a:off x="0" y="3124200"/>
            <a:ext cx="9144000" cy="2124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latin typeface="Times New Roman" panose="02020603050405020304" pitchFamily="18" charset="0"/>
              </a:rPr>
              <a:t>	+ </a:t>
            </a:r>
            <a:r>
              <a:rPr lang="en-US" altLang="en-US" sz="4400" b="1" dirty="0">
                <a:latin typeface="Times New Roman" panose="02020603050405020304" pitchFamily="18" charset="0"/>
              </a:rPr>
              <a:t>Khi mới chảy ra khỏi cơ thể, máu có dạng lỏng, để lâu máu đặc khô, đông cứng lại.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1" name="Text Box 5126"/>
          <p:cNvSpPr txBox="1"/>
          <p:nvPr/>
        </p:nvSpPr>
        <p:spPr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Hoạt động 1: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Tìm hiểu về máu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/>
          <p:nvPr/>
        </p:nvSpPr>
        <p:spPr>
          <a:xfrm>
            <a:off x="152400" y="152400"/>
            <a:ext cx="5257800" cy="6186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Quan sát hình 2, trang 11 và cho biết máu được chia thành mấy phần, đó là những phần nào?</a:t>
            </a:r>
          </a:p>
          <a:p>
            <a:pPr eaLnBrk="0" hangingPunct="0"/>
            <a:endParaRPr lang="en-US" sz="4400" b="1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4400" b="1" dirty="0">
                <a:latin typeface="Times New Roman" panose="02020603050405020304" pitchFamily="18" charset="0"/>
              </a:rPr>
              <a:t>Máu được chia làm </a:t>
            </a:r>
            <a:r>
              <a:rPr lang="en-US" sz="4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</a:rPr>
              <a:t>là 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huyết tương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</a:rPr>
              <a:t>và 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huyết cầu.</a:t>
            </a:r>
          </a:p>
        </p:txBody>
      </p:sp>
      <p:pic>
        <p:nvPicPr>
          <p:cNvPr id="41989" name="Picture 5" descr="IMG_11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0"/>
            <a:ext cx="35814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 Box 6"/>
          <p:cNvSpPr txBox="1"/>
          <p:nvPr/>
        </p:nvSpPr>
        <p:spPr>
          <a:xfrm>
            <a:off x="5638800" y="1981200"/>
            <a:ext cx="1676400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HUYẾT TƯƠNG</a:t>
            </a: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6019800" y="2819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6553200" y="2819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58674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6553200" y="5715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7" name="Text Box 13"/>
          <p:cNvSpPr txBox="1"/>
          <p:nvPr/>
        </p:nvSpPr>
        <p:spPr>
          <a:xfrm>
            <a:off x="5562600" y="4876800"/>
            <a:ext cx="1524000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HUYẾT CẦU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 Box 6"/>
          <p:cNvSpPr txBox="1"/>
          <p:nvPr/>
        </p:nvSpPr>
        <p:spPr>
          <a:xfrm>
            <a:off x="6324600" y="3276600"/>
            <a:ext cx="15240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HUYẾT TƯƠNG</a:t>
            </a:r>
          </a:p>
        </p:txBody>
      </p:sp>
      <p:sp>
        <p:nvSpPr>
          <p:cNvPr id="7179" name="Text Box 9"/>
          <p:cNvSpPr txBox="1"/>
          <p:nvPr/>
        </p:nvSpPr>
        <p:spPr>
          <a:xfrm>
            <a:off x="6705600" y="5562600"/>
            <a:ext cx="13716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HUYẾT CẦU</a:t>
            </a:r>
          </a:p>
        </p:txBody>
      </p:sp>
      <p:pic>
        <p:nvPicPr>
          <p:cNvPr id="7180" name="Picture 4" descr="What-Is-Blood-Plasm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219200"/>
            <a:ext cx="5638800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2" name="Text Box 7181"/>
          <p:cNvSpPr txBox="1"/>
          <p:nvPr/>
        </p:nvSpPr>
        <p:spPr>
          <a:xfrm>
            <a:off x="0" y="0"/>
            <a:ext cx="9144000" cy="11445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Quan sát hình 3, trang 14 v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nêu hình dạng của huyết cầu đỏ?</a:t>
            </a:r>
            <a:endParaRPr lang="en-US" sz="3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3" name="Text Box 7182"/>
          <p:cNvSpPr txBox="1"/>
          <p:nvPr/>
        </p:nvSpPr>
        <p:spPr>
          <a:xfrm>
            <a:off x="228600" y="1752600"/>
            <a:ext cx="3048000" cy="4248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defRPr/>
            </a:pPr>
            <a:r>
              <a:rPr kumimoji="0" lang="en-US" sz="5400" kern="1200" cap="none" spc="0" normalizeH="0" baseline="0" noProof="0"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sz="5400" b="1" kern="1200" cap="none" spc="0" normalizeH="0" baseline="0" noProof="0"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Huyết cầu đỏ có dạng tròn như cái đĩa</a:t>
            </a:r>
            <a:r>
              <a:rPr kumimoji="0" lang="en-US" sz="5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5400" kern="1200" cap="none" spc="0" normalizeH="0" baseline="0" noProof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19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9" grpId="0"/>
      <p:bldP spid="7182" grpId="0"/>
      <p:bldP spid="7183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793</Words>
  <Application>Microsoft Office PowerPoint</Application>
  <PresentationFormat>On-screen Show (4:3)</PresentationFormat>
  <Paragraphs>68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.VnTime</vt:lpstr>
      <vt:lpstr>Arial</vt:lpstr>
      <vt:lpstr>Calibri</vt:lpstr>
      <vt:lpstr>Times New Roman</vt:lpstr>
      <vt:lpstr>字魂70号-灵悦黑体</vt:lpstr>
      <vt:lpstr>Default Design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Admin</cp:lastModifiedBy>
  <cp:revision>76</cp:revision>
  <dcterms:created xsi:type="dcterms:W3CDTF">2016-09-18T09:43:00Z</dcterms:created>
  <dcterms:modified xsi:type="dcterms:W3CDTF">2021-12-11T15:21:20Z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1033-11.2.0.10265</vt:lpwstr>
  </property>
  <property fmtid="{D5CDD505-2E9C-101B-9397-08002B2CF9AE}" pid="3" name="ICV">
    <vt:lpwstr>AFB0554279D74713AD6E285987DF2100</vt:lpwstr>
  </property>
</Properties>
</file>