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319" r:id="rId5"/>
    <p:sldId id="320" r:id="rId6"/>
    <p:sldId id="321" r:id="rId7"/>
    <p:sldId id="322" r:id="rId8"/>
    <p:sldId id="323" r:id="rId9"/>
    <p:sldId id="259" r:id="rId10"/>
    <p:sldId id="325" r:id="rId11"/>
    <p:sldId id="278" r:id="rId12"/>
    <p:sldId id="300" r:id="rId13"/>
    <p:sldId id="301" r:id="rId14"/>
    <p:sldId id="324" r:id="rId15"/>
    <p:sldId id="302" r:id="rId16"/>
    <p:sldId id="326" r:id="rId17"/>
    <p:sldId id="303" r:id="rId18"/>
    <p:sldId id="327" r:id="rId19"/>
    <p:sldId id="279" r:id="rId20"/>
    <p:sldId id="304" r:id="rId21"/>
    <p:sldId id="280" r:id="rId22"/>
    <p:sldId id="305" r:id="rId23"/>
    <p:sldId id="316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A081"/>
    <a:srgbClr val="89FFD8"/>
    <a:srgbClr val="CFFFF0"/>
    <a:srgbClr val="F7898C"/>
    <a:srgbClr val="D5FFF1"/>
    <a:srgbClr val="F5FFFC"/>
    <a:srgbClr val="B6B0D6"/>
    <a:srgbClr val="FDDB87"/>
    <a:srgbClr val="FABABB"/>
    <a:srgbClr val="FDE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2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1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16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95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2022/2/28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8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3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05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3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6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2022/2/28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1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2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9" r:id="rId17"/>
    <p:sldLayoutId id="2147483656" r:id="rId18"/>
    <p:sldLayoutId id="2147483657" r:id="rId19"/>
    <p:sldLayoutId id="2147483658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270532" y="2461895"/>
            <a:ext cx="10116153" cy="291317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560252" y="2719705"/>
            <a:ext cx="9672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7898C"/>
                </a:solidFill>
                <a:latin typeface="Rockstone" panose="00000400000000000000" pitchFamily="2" charset="0"/>
                <a:ea typeface="Nirmala UI" panose="020B0502040204020203" pitchFamily="34" charset="0"/>
                <a:cs typeface="Nirmala UI" panose="020B0502040204020203" pitchFamily="34" charset="0"/>
              </a:rPr>
              <a:t>CHÀO MỪNG CÁC CON ĐẾN VỚI TIẾT HỌC TRỰC TUYẾN </a:t>
            </a:r>
            <a:br>
              <a:rPr lang="en-US" sz="5400">
                <a:solidFill>
                  <a:srgbClr val="F7898C"/>
                </a:solidFill>
                <a:latin typeface="Rockstone" panose="00000400000000000000" pitchFamily="2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sz="5400">
                <a:solidFill>
                  <a:srgbClr val="F7898C"/>
                </a:solidFill>
                <a:latin typeface="Rockstone" panose="00000400000000000000" pitchFamily="2" charset="0"/>
                <a:ea typeface="Nirmala UI" panose="020B0502040204020203" pitchFamily="34" charset="0"/>
                <a:cs typeface="Nirmala UI" panose="020B0502040204020203" pitchFamily="34" charset="0"/>
              </a:rPr>
              <a:t>MÔN : TOÁN </a:t>
            </a:r>
            <a:endParaRPr kumimoji="1" lang="zh-CN" altLang="en-US" sz="5400" dirty="0">
              <a:solidFill>
                <a:srgbClr val="F7898C"/>
              </a:solidFill>
              <a:latin typeface="Rockstone" panose="00000400000000000000" pitchFamily="2" charset="0"/>
              <a:ea typeface="站酷快乐体2016修订版" panose="02010600030101010101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B7F1230-5C5D-4AB8-A97C-6221EDD1C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65364" y="-183985"/>
            <a:ext cx="1121664" cy="1228881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1139D20-A1FB-4AD1-8E84-892214376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CAB3528E-FAA1-41DE-A424-841B30E2E6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F9456AC-71A2-4D25-99F3-5430E162AD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4ABE2116-14CC-4FE6-85E3-D650178A8BC6}"/>
              </a:ext>
            </a:extLst>
          </p:cNvPr>
          <p:cNvSpPr txBox="1"/>
          <p:nvPr/>
        </p:nvSpPr>
        <p:spPr>
          <a:xfrm>
            <a:off x="2935658" y="406849"/>
            <a:ext cx="58105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BigApple" pitchFamily="2" charset="0"/>
                <a:ea typeface="站酷快乐体2016修订版" panose="02010600030101010101" charset="-122"/>
                <a:cs typeface="站酷快乐体2016修订版" panose="02010600030101010101" charset="-122"/>
                <a:sym typeface="迷你简细行楷" panose="02010609000101010101" charset="-122"/>
              </a:rPr>
              <a:t>YÊU CẦU CẦN ĐẠT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BigApple" pitchFamily="2" charset="0"/>
              <a:ea typeface="站酷快乐体2016修订版" panose="02010600030101010101" charset="-122"/>
              <a:cs typeface="站酷快乐体2016修订版" panose="02010600030101010101" charset="-122"/>
              <a:sym typeface="迷你简细行楷" panose="02010609000101010101" charset="-122"/>
            </a:endParaRPr>
          </a:p>
        </p:txBody>
      </p:sp>
      <p:grpSp>
        <p:nvGrpSpPr>
          <p:cNvPr id="7" name="组合 15">
            <a:extLst>
              <a:ext uri="{FF2B5EF4-FFF2-40B4-BE49-F238E27FC236}">
                <a16:creationId xmlns:a16="http://schemas.microsoft.com/office/drawing/2014/main" id="{F2BF3823-614E-4B5C-868D-D6E1136E32EC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8" name="椭圆 11">
              <a:extLst>
                <a:ext uri="{FF2B5EF4-FFF2-40B4-BE49-F238E27FC236}">
                  <a16:creationId xmlns:a16="http://schemas.microsoft.com/office/drawing/2014/main" id="{473503C0-F95F-4C84-8173-982113C9C2CF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083FCD3D-BDFA-4D97-B421-0031F302437D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5C76FCEC-6D0D-4B9D-83B5-470D4A5754F4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2D516B5E-4760-4F21-947F-AD2D89E4D997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0A6DF755-DE66-4EF2-ACA2-727AC82014F3}"/>
              </a:ext>
            </a:extLst>
          </p:cNvPr>
          <p:cNvGrpSpPr/>
          <p:nvPr/>
        </p:nvGrpSpPr>
        <p:grpSpPr>
          <a:xfrm>
            <a:off x="1098779" y="2021581"/>
            <a:ext cx="10506071" cy="1309953"/>
            <a:chOff x="2188075" y="2857633"/>
            <a:chExt cx="6355967" cy="1514410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2A005E3A-3495-4FC5-A9F7-1433B24FCD14}"/>
                </a:ext>
              </a:extLst>
            </p:cNvPr>
            <p:cNvGrpSpPr/>
            <p:nvPr/>
          </p:nvGrpSpPr>
          <p:grpSpPr>
            <a:xfrm>
              <a:off x="2188075" y="2857633"/>
              <a:ext cx="924966" cy="1311538"/>
              <a:chOff x="744271" y="3953399"/>
              <a:chExt cx="1019948" cy="1446217"/>
            </a:xfrm>
          </p:grpSpPr>
          <p:sp>
            <p:nvSpPr>
              <p:cNvPr id="15" name="菱形 26">
                <a:extLst>
                  <a:ext uri="{FF2B5EF4-FFF2-40B4-BE49-F238E27FC236}">
                    <a16:creationId xmlns:a16="http://schemas.microsoft.com/office/drawing/2014/main" id="{D803D5DE-4A89-4E15-8914-DED475D6B370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019948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27E9FA06-8BE2-45B6-8532-28F06F964807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18338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80E064BD-33C1-4AAD-8E1E-5BDB6344FAA3}"/>
                </a:ext>
              </a:extLst>
            </p:cNvPr>
            <p:cNvSpPr/>
            <p:nvPr/>
          </p:nvSpPr>
          <p:spPr bwMode="auto">
            <a:xfrm>
              <a:off x="3138384" y="3109643"/>
              <a:ext cx="5405658" cy="1262400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chắc cách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 hiện phép chia số có bốn chữ số cho số có có một chữ số (trường hợp có chữ số 0 ở thương).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组合 28">
            <a:extLst>
              <a:ext uri="{FF2B5EF4-FFF2-40B4-BE49-F238E27FC236}">
                <a16:creationId xmlns:a16="http://schemas.microsoft.com/office/drawing/2014/main" id="{256292EC-261A-4DE6-AD44-B226F468E6B1}"/>
              </a:ext>
            </a:extLst>
          </p:cNvPr>
          <p:cNvGrpSpPr/>
          <p:nvPr/>
        </p:nvGrpSpPr>
        <p:grpSpPr>
          <a:xfrm>
            <a:off x="1098779" y="3936515"/>
            <a:ext cx="9681515" cy="1134470"/>
            <a:chOff x="2188075" y="2857633"/>
            <a:chExt cx="6948169" cy="1311538"/>
          </a:xfrm>
        </p:grpSpPr>
        <p:grpSp>
          <p:nvGrpSpPr>
            <p:cNvPr id="18" name="组合 29">
              <a:extLst>
                <a:ext uri="{FF2B5EF4-FFF2-40B4-BE49-F238E27FC236}">
                  <a16:creationId xmlns:a16="http://schemas.microsoft.com/office/drawing/2014/main" id="{A997A6E3-3CE9-4F93-8BB8-8BE04046C8EC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0" name="菱形 32">
                <a:extLst>
                  <a:ext uri="{FF2B5EF4-FFF2-40B4-BE49-F238E27FC236}">
                    <a16:creationId xmlns:a16="http://schemas.microsoft.com/office/drawing/2014/main" id="{4DC78139-8BEA-43F0-AE9E-2F7FD23F1195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298F9C51-4A99-4F5F-ADDE-83531B1DD9E5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9" name="矩形 30">
              <a:extLst>
                <a:ext uri="{FF2B5EF4-FFF2-40B4-BE49-F238E27FC236}">
                  <a16:creationId xmlns:a16="http://schemas.microsoft.com/office/drawing/2014/main" id="{4A0D4C27-DA57-48E8-B744-3096DF426F80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</a:t>
              </a: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vào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giải toán có lời văn.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8">
            <a:extLst>
              <a:ext uri="{FF2B5EF4-FFF2-40B4-BE49-F238E27FC236}">
                <a16:creationId xmlns:a16="http://schemas.microsoft.com/office/drawing/2014/main" id="{F29885DC-FD9F-406E-BA36-BB87A2463E85}"/>
              </a:ext>
            </a:extLst>
          </p:cNvPr>
          <p:cNvGrpSpPr/>
          <p:nvPr/>
        </p:nvGrpSpPr>
        <p:grpSpPr>
          <a:xfrm>
            <a:off x="1098779" y="5376275"/>
            <a:ext cx="9681515" cy="1134470"/>
            <a:chOff x="2188075" y="2857633"/>
            <a:chExt cx="6948169" cy="1311538"/>
          </a:xfrm>
        </p:grpSpPr>
        <p:grpSp>
          <p:nvGrpSpPr>
            <p:cNvPr id="23" name="组合 29">
              <a:extLst>
                <a:ext uri="{FF2B5EF4-FFF2-40B4-BE49-F238E27FC236}">
                  <a16:creationId xmlns:a16="http://schemas.microsoft.com/office/drawing/2014/main" id="{BD268592-57B6-414C-968A-BDD56CCA582E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5" name="菱形 32">
                <a:extLst>
                  <a:ext uri="{FF2B5EF4-FFF2-40B4-BE49-F238E27FC236}">
                    <a16:creationId xmlns:a16="http://schemas.microsoft.com/office/drawing/2014/main" id="{DF879E3C-F4BA-4B96-962E-834743A70880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矩形 33">
                <a:extLst>
                  <a:ext uri="{FF2B5EF4-FFF2-40B4-BE49-F238E27FC236}">
                    <a16:creationId xmlns:a16="http://schemas.microsoft.com/office/drawing/2014/main" id="{476A95C6-BFB6-45ED-93C4-BDEE447CF361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03</a:t>
                </a:r>
                <a:endParaRPr lang="en-US" altLang="zh-CN" sz="2800" b="1" spc="300" dirty="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30">
              <a:extLst>
                <a:ext uri="{FF2B5EF4-FFF2-40B4-BE49-F238E27FC236}">
                  <a16:creationId xmlns:a16="http://schemas.microsoft.com/office/drawing/2014/main" id="{BDC8104C-88BF-4908-B12C-6C7E93EE95A7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được cách chia nhẩm số tròn nghìn.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7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4" y="828108"/>
            <a:ext cx="6121493" cy="4294369"/>
          </a:xfrm>
          <a:prstGeom prst="rect">
            <a:avLst/>
          </a:prstGeom>
        </p:spPr>
      </p:pic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4425950" y="3044825"/>
            <a:ext cx="44100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rPr>
              <a:t>LUYỆN TẬP </a:t>
            </a:r>
            <a:endParaRPr lang="zh-CN" altLang="en-US" sz="4400">
              <a:solidFill>
                <a:srgbClr val="43A081"/>
              </a:solidFill>
              <a:latin typeface="BigApple" pitchFamily="2" charset="0"/>
              <a:ea typeface="站酷快乐体2016修订版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3765" y="2214880"/>
            <a:ext cx="2136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43A08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82" name="Text Box 4">
            <a:extLst>
              <a:ext uri="{FF2B5EF4-FFF2-40B4-BE49-F238E27FC236}">
                <a16:creationId xmlns:a16="http://schemas.microsoft.com/office/drawing/2014/main" id="{F4DEEFCD-EE6B-4B97-9B47-34106EE06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950" y="241732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Bài 1:</a:t>
            </a: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Đặt tính rồi tính:</a:t>
            </a:r>
          </a:p>
        </p:txBody>
      </p:sp>
      <p:sp>
        <p:nvSpPr>
          <p:cNvPr id="83" name="Text Box 6">
            <a:extLst>
              <a:ext uri="{FF2B5EF4-FFF2-40B4-BE49-F238E27FC236}">
                <a16:creationId xmlns:a16="http://schemas.microsoft.com/office/drawing/2014/main" id="{436D601F-E586-4DE9-971B-A412EE99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350" y="852920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1608 :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2105 : 3</a:t>
            </a:r>
          </a:p>
        </p:txBody>
      </p:sp>
      <p:sp>
        <p:nvSpPr>
          <p:cNvPr id="84" name="Text Box 8">
            <a:extLst>
              <a:ext uri="{FF2B5EF4-FFF2-40B4-BE49-F238E27FC236}">
                <a16:creationId xmlns:a16="http://schemas.microsoft.com/office/drawing/2014/main" id="{78F84212-D2F4-490E-A83A-346B70E2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550" y="862445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2035 :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2413 : 4</a:t>
            </a:r>
          </a:p>
        </p:txBody>
      </p:sp>
      <p:sp>
        <p:nvSpPr>
          <p:cNvPr id="85" name="Text Box 9">
            <a:extLst>
              <a:ext uri="{FF2B5EF4-FFF2-40B4-BE49-F238E27FC236}">
                <a16:creationId xmlns:a16="http://schemas.microsoft.com/office/drawing/2014/main" id="{54440B75-8E82-4656-8262-603A652D1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350" y="852920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4218 :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3052 : 5</a:t>
            </a:r>
          </a:p>
        </p:txBody>
      </p:sp>
      <p:grpSp>
        <p:nvGrpSpPr>
          <p:cNvPr id="86" name="Group 61">
            <a:extLst>
              <a:ext uri="{FF2B5EF4-FFF2-40B4-BE49-F238E27FC236}">
                <a16:creationId xmlns:a16="http://schemas.microsoft.com/office/drawing/2014/main" id="{36A4B6E3-933A-4AB4-A8B8-8F6C8569D8E4}"/>
              </a:ext>
            </a:extLst>
          </p:cNvPr>
          <p:cNvGrpSpPr>
            <a:grpSpLocks/>
          </p:cNvGrpSpPr>
          <p:nvPr/>
        </p:nvGrpSpPr>
        <p:grpSpPr bwMode="auto">
          <a:xfrm>
            <a:off x="1831775" y="2122051"/>
            <a:ext cx="3352800" cy="2554452"/>
            <a:chOff x="624" y="2640"/>
            <a:chExt cx="2112" cy="1401"/>
          </a:xfrm>
        </p:grpSpPr>
        <p:sp>
          <p:nvSpPr>
            <p:cNvPr id="87" name="Text Box 57">
              <a:extLst>
                <a:ext uri="{FF2B5EF4-FFF2-40B4-BE49-F238E27FC236}">
                  <a16:creationId xmlns:a16="http://schemas.microsoft.com/office/drawing/2014/main" id="{76914AD4-5B5C-4820-AE6E-8EC950AE1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40"/>
              <a:ext cx="2112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1608   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00      804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08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88" name="Group 58">
              <a:extLst>
                <a:ext uri="{FF2B5EF4-FFF2-40B4-BE49-F238E27FC236}">
                  <a16:creationId xmlns:a16="http://schemas.microsoft.com/office/drawing/2014/main" id="{7CC0A541-88ED-439F-9217-2DBB00121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2656"/>
              <a:ext cx="591" cy="768"/>
              <a:chOff x="1680" y="2560"/>
              <a:chExt cx="591" cy="768"/>
            </a:xfrm>
          </p:grpSpPr>
          <p:sp>
            <p:nvSpPr>
              <p:cNvPr id="89" name="Line 59">
                <a:extLst>
                  <a:ext uri="{FF2B5EF4-FFF2-40B4-BE49-F238E27FC236}">
                    <a16:creationId xmlns:a16="http://schemas.microsoft.com/office/drawing/2014/main" id="{98789D35-BC8B-4ACB-96EB-3816586FE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560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Line 60">
                <a:extLst>
                  <a:ext uri="{FF2B5EF4-FFF2-40B4-BE49-F238E27FC236}">
                    <a16:creationId xmlns:a16="http://schemas.microsoft.com/office/drawing/2014/main" id="{5A5D9A41-3313-4C1C-9735-48055E11A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5" y="2853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1" name="Group 67">
            <a:extLst>
              <a:ext uri="{FF2B5EF4-FFF2-40B4-BE49-F238E27FC236}">
                <a16:creationId xmlns:a16="http://schemas.microsoft.com/office/drawing/2014/main" id="{773E906B-A965-437E-BC9A-01B29D73885D}"/>
              </a:ext>
            </a:extLst>
          </p:cNvPr>
          <p:cNvGrpSpPr>
            <a:grpSpLocks/>
          </p:cNvGrpSpPr>
          <p:nvPr/>
        </p:nvGrpSpPr>
        <p:grpSpPr bwMode="auto">
          <a:xfrm>
            <a:off x="1879400" y="4047689"/>
            <a:ext cx="3429000" cy="2492375"/>
            <a:chOff x="620" y="2347"/>
            <a:chExt cx="2160" cy="1570"/>
          </a:xfrm>
        </p:grpSpPr>
        <p:sp>
          <p:nvSpPr>
            <p:cNvPr id="92" name="Text Box 68">
              <a:extLst>
                <a:ext uri="{FF2B5EF4-FFF2-40B4-BE49-F238E27FC236}">
                  <a16:creationId xmlns:a16="http://schemas.microsoft.com/office/drawing/2014/main" id="{8FE29D90-E356-4CBF-A41E-8A9FD212C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" y="2347"/>
              <a:ext cx="2160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2105    3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00     701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05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93" name="Group 69">
              <a:extLst>
                <a:ext uri="{FF2B5EF4-FFF2-40B4-BE49-F238E27FC236}">
                  <a16:creationId xmlns:a16="http://schemas.microsoft.com/office/drawing/2014/main" id="{35684FEC-D7E5-4E83-A0D4-074D7CA2D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6" y="2364"/>
              <a:ext cx="576" cy="768"/>
              <a:chOff x="1661" y="2268"/>
              <a:chExt cx="576" cy="768"/>
            </a:xfrm>
          </p:grpSpPr>
          <p:sp>
            <p:nvSpPr>
              <p:cNvPr id="94" name="Line 70">
                <a:extLst>
                  <a:ext uri="{FF2B5EF4-FFF2-40B4-BE49-F238E27FC236}">
                    <a16:creationId xmlns:a16="http://schemas.microsoft.com/office/drawing/2014/main" id="{43A0460A-9E16-4CE0-B553-56E69741C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2268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Line 71">
                <a:extLst>
                  <a:ext uri="{FF2B5EF4-FFF2-40B4-BE49-F238E27FC236}">
                    <a16:creationId xmlns:a16="http://schemas.microsoft.com/office/drawing/2014/main" id="{0139B187-3F56-42FC-BCBB-9F35F7D0A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1" y="2565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6" name="Group 61">
            <a:extLst>
              <a:ext uri="{FF2B5EF4-FFF2-40B4-BE49-F238E27FC236}">
                <a16:creationId xmlns:a16="http://schemas.microsoft.com/office/drawing/2014/main" id="{73FAE272-05B8-4BD3-91BF-A083F13FA373}"/>
              </a:ext>
            </a:extLst>
          </p:cNvPr>
          <p:cNvGrpSpPr>
            <a:grpSpLocks/>
          </p:cNvGrpSpPr>
          <p:nvPr/>
        </p:nvGrpSpPr>
        <p:grpSpPr bwMode="auto">
          <a:xfrm>
            <a:off x="4682925" y="2028389"/>
            <a:ext cx="3352800" cy="2578100"/>
            <a:chOff x="629" y="2289"/>
            <a:chExt cx="2112" cy="1624"/>
          </a:xfrm>
        </p:grpSpPr>
        <p:sp>
          <p:nvSpPr>
            <p:cNvPr id="97" name="Text Box 57">
              <a:extLst>
                <a:ext uri="{FF2B5EF4-FFF2-40B4-BE49-F238E27FC236}">
                  <a16:creationId xmlns:a16="http://schemas.microsoft.com/office/drawing/2014/main" id="{DDCC3D43-FDC2-468B-A90F-380FD512C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" y="2304"/>
              <a:ext cx="2112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b) 2035    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03     407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35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98" name="Group 58">
              <a:extLst>
                <a:ext uri="{FF2B5EF4-FFF2-40B4-BE49-F238E27FC236}">
                  <a16:creationId xmlns:a16="http://schemas.microsoft.com/office/drawing/2014/main" id="{E4895226-321F-4771-879A-1F75634A0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3" y="2289"/>
              <a:ext cx="587" cy="768"/>
              <a:chOff x="1778" y="2193"/>
              <a:chExt cx="587" cy="768"/>
            </a:xfrm>
          </p:grpSpPr>
          <p:sp>
            <p:nvSpPr>
              <p:cNvPr id="99" name="Line 59">
                <a:extLst>
                  <a:ext uri="{FF2B5EF4-FFF2-40B4-BE49-F238E27FC236}">
                    <a16:creationId xmlns:a16="http://schemas.microsoft.com/office/drawing/2014/main" id="{E36243C6-B7C1-4903-95F8-8DE3009B9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2193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Line 60">
                <a:extLst>
                  <a:ext uri="{FF2B5EF4-FFF2-40B4-BE49-F238E27FC236}">
                    <a16:creationId xmlns:a16="http://schemas.microsoft.com/office/drawing/2014/main" id="{8D5A6BC4-38D0-43E0-A059-A45A7FA36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9" y="2557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1" name="Group 67">
            <a:extLst>
              <a:ext uri="{FF2B5EF4-FFF2-40B4-BE49-F238E27FC236}">
                <a16:creationId xmlns:a16="http://schemas.microsoft.com/office/drawing/2014/main" id="{D2391302-E5DB-4D75-881C-115C5DF83117}"/>
              </a:ext>
            </a:extLst>
          </p:cNvPr>
          <p:cNvGrpSpPr>
            <a:grpSpLocks/>
          </p:cNvGrpSpPr>
          <p:nvPr/>
        </p:nvGrpSpPr>
        <p:grpSpPr bwMode="auto">
          <a:xfrm>
            <a:off x="4727375" y="4176277"/>
            <a:ext cx="3429000" cy="2554287"/>
            <a:chOff x="558" y="2312"/>
            <a:chExt cx="2160" cy="1609"/>
          </a:xfrm>
        </p:grpSpPr>
        <p:sp>
          <p:nvSpPr>
            <p:cNvPr id="102" name="Text Box 68">
              <a:extLst>
                <a:ext uri="{FF2B5EF4-FFF2-40B4-BE49-F238E27FC236}">
                  <a16:creationId xmlns:a16="http://schemas.microsoft.com/office/drawing/2014/main" id="{76A9FF35-E09F-48CA-A151-42E908682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2312"/>
              <a:ext cx="2160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2413    4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01     603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13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103" name="Group 69">
              <a:extLst>
                <a:ext uri="{FF2B5EF4-FFF2-40B4-BE49-F238E27FC236}">
                  <a16:creationId xmlns:a16="http://schemas.microsoft.com/office/drawing/2014/main" id="{11E5A61A-D431-4DED-A6DA-83183AD6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0" y="2335"/>
              <a:ext cx="576" cy="768"/>
              <a:chOff x="1665" y="2239"/>
              <a:chExt cx="576" cy="768"/>
            </a:xfrm>
          </p:grpSpPr>
          <p:sp>
            <p:nvSpPr>
              <p:cNvPr id="104" name="Line 70">
                <a:extLst>
                  <a:ext uri="{FF2B5EF4-FFF2-40B4-BE49-F238E27FC236}">
                    <a16:creationId xmlns:a16="http://schemas.microsoft.com/office/drawing/2014/main" id="{25E22042-5FE4-4B8B-8803-AF1BE1F79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2239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Line 71">
                <a:extLst>
                  <a:ext uri="{FF2B5EF4-FFF2-40B4-BE49-F238E27FC236}">
                    <a16:creationId xmlns:a16="http://schemas.microsoft.com/office/drawing/2014/main" id="{BED69063-F133-41CF-8A29-8F2AC9CBE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254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6" name="Group 61">
            <a:extLst>
              <a:ext uri="{FF2B5EF4-FFF2-40B4-BE49-F238E27FC236}">
                <a16:creationId xmlns:a16="http://schemas.microsoft.com/office/drawing/2014/main" id="{1F46BF1F-5435-497B-AD72-2A94BAE4F64D}"/>
              </a:ext>
            </a:extLst>
          </p:cNvPr>
          <p:cNvGrpSpPr>
            <a:grpSpLocks/>
          </p:cNvGrpSpPr>
          <p:nvPr/>
        </p:nvGrpSpPr>
        <p:grpSpPr bwMode="auto">
          <a:xfrm>
            <a:off x="7699175" y="2052203"/>
            <a:ext cx="3352800" cy="2493834"/>
            <a:chOff x="624" y="2640"/>
            <a:chExt cx="2112" cy="1331"/>
          </a:xfrm>
        </p:grpSpPr>
        <p:sp>
          <p:nvSpPr>
            <p:cNvPr id="107" name="Text Box 57">
              <a:extLst>
                <a:ext uri="{FF2B5EF4-FFF2-40B4-BE49-F238E27FC236}">
                  <a16:creationId xmlns:a16="http://schemas.microsoft.com/office/drawing/2014/main" id="{E71944CC-B1FF-4F54-929C-66B04CECF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40"/>
              <a:ext cx="2112" cy="1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c) 4218   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01      703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18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108" name="Group 58">
              <a:extLst>
                <a:ext uri="{FF2B5EF4-FFF2-40B4-BE49-F238E27FC236}">
                  <a16:creationId xmlns:a16="http://schemas.microsoft.com/office/drawing/2014/main" id="{F9394B6B-30A2-4C06-A37F-5934F5A9C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7" y="2730"/>
              <a:ext cx="576" cy="768"/>
              <a:chOff x="1722" y="2634"/>
              <a:chExt cx="576" cy="768"/>
            </a:xfrm>
          </p:grpSpPr>
          <p:sp>
            <p:nvSpPr>
              <p:cNvPr id="109" name="Line 59">
                <a:extLst>
                  <a:ext uri="{FF2B5EF4-FFF2-40B4-BE49-F238E27FC236}">
                    <a16:creationId xmlns:a16="http://schemas.microsoft.com/office/drawing/2014/main" id="{F1E2EB6E-6F91-40A3-89BE-3DEDC0A7B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2" y="2634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Line 60">
                <a:extLst>
                  <a:ext uri="{FF2B5EF4-FFF2-40B4-BE49-F238E27FC236}">
                    <a16:creationId xmlns:a16="http://schemas.microsoft.com/office/drawing/2014/main" id="{BFCD584D-C1CB-425A-AEE6-8DB3D3BB7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2" y="2853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1" name="Group 67">
            <a:extLst>
              <a:ext uri="{FF2B5EF4-FFF2-40B4-BE49-F238E27FC236}">
                <a16:creationId xmlns:a16="http://schemas.microsoft.com/office/drawing/2014/main" id="{42F1761F-D6E8-4D18-8049-7DFD49E6489A}"/>
              </a:ext>
            </a:extLst>
          </p:cNvPr>
          <p:cNvGrpSpPr>
            <a:grpSpLocks/>
          </p:cNvGrpSpPr>
          <p:nvPr/>
        </p:nvGrpSpPr>
        <p:grpSpPr bwMode="auto">
          <a:xfrm>
            <a:off x="7622975" y="3960377"/>
            <a:ext cx="3429000" cy="2986087"/>
            <a:chOff x="576" y="2603"/>
            <a:chExt cx="2160" cy="1881"/>
          </a:xfrm>
        </p:grpSpPr>
        <p:sp>
          <p:nvSpPr>
            <p:cNvPr id="112" name="Text Box 68">
              <a:extLst>
                <a:ext uri="{FF2B5EF4-FFF2-40B4-BE49-F238E27FC236}">
                  <a16:creationId xmlns:a16="http://schemas.microsoft.com/office/drawing/2014/main" id="{9B1D5CB8-8DD7-4894-9A41-96CFDD78E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603"/>
              <a:ext cx="2160" cy="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3052    3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00     1017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05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22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</p:txBody>
        </p:sp>
        <p:grpSp>
          <p:nvGrpSpPr>
            <p:cNvPr id="113" name="Group 69">
              <a:extLst>
                <a:ext uri="{FF2B5EF4-FFF2-40B4-BE49-F238E27FC236}">
                  <a16:creationId xmlns:a16="http://schemas.microsoft.com/office/drawing/2014/main" id="{9BC2850F-888A-4A03-BACC-FD6416FDB0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7" y="2640"/>
              <a:ext cx="581" cy="768"/>
              <a:chOff x="1632" y="2544"/>
              <a:chExt cx="581" cy="768"/>
            </a:xfrm>
          </p:grpSpPr>
          <p:sp>
            <p:nvSpPr>
              <p:cNvPr id="114" name="Line 70">
                <a:extLst>
                  <a:ext uri="{FF2B5EF4-FFF2-40B4-BE49-F238E27FC236}">
                    <a16:creationId xmlns:a16="http://schemas.microsoft.com/office/drawing/2014/main" id="{9969BEAC-7D3C-4F0F-B775-5CB07F2CD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0" cy="76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Line 71">
                <a:extLst>
                  <a:ext uri="{FF2B5EF4-FFF2-40B4-BE49-F238E27FC236}">
                    <a16:creationId xmlns:a16="http://schemas.microsoft.com/office/drawing/2014/main" id="{06C00945-459B-412F-AB41-6B9B66889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283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6718C-35E8-4BAD-8332-09D025CF9F66}"/>
              </a:ext>
            </a:extLst>
          </p:cNvPr>
          <p:cNvSpPr/>
          <p:nvPr/>
        </p:nvSpPr>
        <p:spPr>
          <a:xfrm>
            <a:off x="1961950" y="6176527"/>
            <a:ext cx="6325401" cy="66411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Phép chia nào có số dư là lớn nhất ? 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191588" y="-183698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02591AF-CA8B-448E-9A6B-E9C98728C3BD}"/>
              </a:ext>
            </a:extLst>
          </p:cNvPr>
          <p:cNvSpPr txBox="1"/>
          <p:nvPr/>
        </p:nvSpPr>
        <p:spPr>
          <a:xfrm>
            <a:off x="1207168" y="430742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3959EB-52CE-4EF0-8CA8-6A791B3689BE}"/>
              </a:ext>
            </a:extLst>
          </p:cNvPr>
          <p:cNvSpPr txBox="1"/>
          <p:nvPr/>
        </p:nvSpPr>
        <p:spPr>
          <a:xfrm>
            <a:off x="1552360" y="1705636"/>
            <a:ext cx="422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X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= 2107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54B1E8-A01F-4ED3-8C4A-19137D85C9B1}"/>
              </a:ext>
            </a:extLst>
          </p:cNvPr>
          <p:cNvSpPr txBox="1"/>
          <p:nvPr/>
        </p:nvSpPr>
        <p:spPr>
          <a:xfrm>
            <a:off x="1919437" y="2199022"/>
            <a:ext cx="2685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     = 2107 : 7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     = 301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B6BF7D-3B03-4D46-84E7-F6F566DD8A88}"/>
              </a:ext>
            </a:extLst>
          </p:cNvPr>
          <p:cNvSpPr txBox="1"/>
          <p:nvPr/>
        </p:nvSpPr>
        <p:spPr>
          <a:xfrm>
            <a:off x="7835919" y="1705636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8 x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1640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8C5B6D-7CEB-41F9-9DE4-1B0447BFE5CF}"/>
              </a:ext>
            </a:extLst>
          </p:cNvPr>
          <p:cNvSpPr txBox="1"/>
          <p:nvPr/>
        </p:nvSpPr>
        <p:spPr>
          <a:xfrm>
            <a:off x="8809388" y="2228856"/>
            <a:ext cx="2127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= 1640 : 8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= 205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E8B21-901D-4839-B91C-B363245A5DFD}"/>
              </a:ext>
            </a:extLst>
          </p:cNvPr>
          <p:cNvSpPr txBox="1"/>
          <p:nvPr/>
        </p:nvSpPr>
        <p:spPr>
          <a:xfrm>
            <a:off x="4908812" y="3997007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X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= 2763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088799-68B7-4ECD-A4DA-3E655B3220CA}"/>
              </a:ext>
            </a:extLst>
          </p:cNvPr>
          <p:cNvSpPr txBox="1"/>
          <p:nvPr/>
        </p:nvSpPr>
        <p:spPr>
          <a:xfrm>
            <a:off x="5197527" y="4520227"/>
            <a:ext cx="2871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      = 2763 : 9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      = 307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5E1C91-E498-4832-B9B4-4CE913E9FC0F}"/>
              </a:ext>
            </a:extLst>
          </p:cNvPr>
          <p:cNvSpPr/>
          <p:nvPr/>
        </p:nvSpPr>
        <p:spPr>
          <a:xfrm>
            <a:off x="2970997" y="5726661"/>
            <a:ext cx="7655252" cy="664115"/>
          </a:xfrm>
          <a:prstGeom prst="roundRect">
            <a:avLst/>
          </a:prstGeom>
          <a:solidFill>
            <a:srgbClr val="F7898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 smtClean="0"/>
              <a:t>thừa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/>
              <a:t>chưa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B82110C-F40C-4F7A-AFA1-0C305AE5C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65364" y="-183985"/>
            <a:ext cx="1121664" cy="1228881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03EFD8BE-99DD-424C-9460-E6657E355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80532D1C-46E5-443C-ADDE-CD86D9585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12B5B34E-8B2A-4243-884F-881A6E2221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B226B59A-5FAB-48B3-94AE-EAB02A281197}"/>
              </a:ext>
            </a:extLst>
          </p:cNvPr>
          <p:cNvSpPr txBox="1"/>
          <p:nvPr/>
        </p:nvSpPr>
        <p:spPr>
          <a:xfrm>
            <a:off x="2935658" y="406849"/>
            <a:ext cx="58105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BigApple" pitchFamily="2" charset="0"/>
                <a:ea typeface="站酷快乐体2016修订版" panose="02010600030101010101" charset="-122"/>
                <a:cs typeface="站酷快乐体2016修订版" panose="02010600030101010101" charset="-122"/>
                <a:sym typeface="迷你简细行楷" panose="02010609000101010101" charset="-122"/>
              </a:rPr>
              <a:t>YÊU CẦU CẦN ĐẠT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BigApple" pitchFamily="2" charset="0"/>
              <a:ea typeface="站酷快乐体2016修订版" panose="02010600030101010101" charset="-122"/>
              <a:cs typeface="站酷快乐体2016修订版" panose="02010600030101010101" charset="-122"/>
              <a:sym typeface="迷你简细行楷" panose="02010609000101010101" charset="-122"/>
            </a:endParaRPr>
          </a:p>
        </p:txBody>
      </p:sp>
      <p:grpSp>
        <p:nvGrpSpPr>
          <p:cNvPr id="7" name="组合 15">
            <a:extLst>
              <a:ext uri="{FF2B5EF4-FFF2-40B4-BE49-F238E27FC236}">
                <a16:creationId xmlns:a16="http://schemas.microsoft.com/office/drawing/2014/main" id="{EB48405E-D2C8-4F54-BE20-8BB80200FFEE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8" name="椭圆 11">
              <a:extLst>
                <a:ext uri="{FF2B5EF4-FFF2-40B4-BE49-F238E27FC236}">
                  <a16:creationId xmlns:a16="http://schemas.microsoft.com/office/drawing/2014/main" id="{5C4CD68F-BD2D-419C-87F7-A1C31A471AC1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05F7B184-9809-4D6B-9753-7076DD7AB3D1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2B18A0C1-72CD-4829-8910-D71FC381F5DD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1793D17B-DE59-4279-8A74-05083ACA2E39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4B8A245C-F760-4C60-A160-C668DFC405ED}"/>
              </a:ext>
            </a:extLst>
          </p:cNvPr>
          <p:cNvGrpSpPr/>
          <p:nvPr/>
        </p:nvGrpSpPr>
        <p:grpSpPr>
          <a:xfrm>
            <a:off x="1098779" y="2021581"/>
            <a:ext cx="10506071" cy="1309953"/>
            <a:chOff x="2188075" y="2857633"/>
            <a:chExt cx="6355967" cy="1514410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B6094630-8CCE-4B0F-AFA1-DA36CCF0E32E}"/>
                </a:ext>
              </a:extLst>
            </p:cNvPr>
            <p:cNvGrpSpPr/>
            <p:nvPr/>
          </p:nvGrpSpPr>
          <p:grpSpPr>
            <a:xfrm>
              <a:off x="2188075" y="2857633"/>
              <a:ext cx="924966" cy="1311538"/>
              <a:chOff x="744271" y="3953399"/>
              <a:chExt cx="1019948" cy="1446217"/>
            </a:xfrm>
          </p:grpSpPr>
          <p:sp>
            <p:nvSpPr>
              <p:cNvPr id="15" name="菱形 26">
                <a:extLst>
                  <a:ext uri="{FF2B5EF4-FFF2-40B4-BE49-F238E27FC236}">
                    <a16:creationId xmlns:a16="http://schemas.microsoft.com/office/drawing/2014/main" id="{97A0BB21-83E0-4831-8B03-51B810957D49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019948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F9171200-F877-4079-ADF6-D82102FEA179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18338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668B70B6-DB79-45E2-8779-549F5877757A}"/>
                </a:ext>
              </a:extLst>
            </p:cNvPr>
            <p:cNvSpPr/>
            <p:nvPr/>
          </p:nvSpPr>
          <p:spPr bwMode="auto">
            <a:xfrm>
              <a:off x="3138384" y="3109643"/>
              <a:ext cx="5405658" cy="1262400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chắc cách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 hiện phép chia số có bốn chữ số cho số có có một chữ số (trường hợp có chữ số 0 ở thương).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组合 28">
            <a:extLst>
              <a:ext uri="{FF2B5EF4-FFF2-40B4-BE49-F238E27FC236}">
                <a16:creationId xmlns:a16="http://schemas.microsoft.com/office/drawing/2014/main" id="{4183BC7C-4E21-4FB9-95D2-D1C31BCEED29}"/>
              </a:ext>
            </a:extLst>
          </p:cNvPr>
          <p:cNvGrpSpPr/>
          <p:nvPr/>
        </p:nvGrpSpPr>
        <p:grpSpPr>
          <a:xfrm>
            <a:off x="1098779" y="3936515"/>
            <a:ext cx="9681515" cy="1134470"/>
            <a:chOff x="2188075" y="2857633"/>
            <a:chExt cx="6948169" cy="1311538"/>
          </a:xfrm>
        </p:grpSpPr>
        <p:grpSp>
          <p:nvGrpSpPr>
            <p:cNvPr id="18" name="组合 29">
              <a:extLst>
                <a:ext uri="{FF2B5EF4-FFF2-40B4-BE49-F238E27FC236}">
                  <a16:creationId xmlns:a16="http://schemas.microsoft.com/office/drawing/2014/main" id="{3126AC8A-DDDC-45BB-AE81-07CFA88479B6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0" name="菱形 32">
                <a:extLst>
                  <a:ext uri="{FF2B5EF4-FFF2-40B4-BE49-F238E27FC236}">
                    <a16:creationId xmlns:a16="http://schemas.microsoft.com/office/drawing/2014/main" id="{562DD59B-1A9A-4A22-841D-E1FE4973F3C1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89669EDD-01FD-4AAB-B01A-3B30DEC684AF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9" name="矩形 30">
              <a:extLst>
                <a:ext uri="{FF2B5EF4-FFF2-40B4-BE49-F238E27FC236}">
                  <a16:creationId xmlns:a16="http://schemas.microsoft.com/office/drawing/2014/main" id="{DFF682DB-F9F1-446F-BFB1-22FF97DA168F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</a:t>
              </a: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vào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giải toán có lời văn.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8">
            <a:extLst>
              <a:ext uri="{FF2B5EF4-FFF2-40B4-BE49-F238E27FC236}">
                <a16:creationId xmlns:a16="http://schemas.microsoft.com/office/drawing/2014/main" id="{474BADDF-8C8A-4340-83DE-A83B3B983DE5}"/>
              </a:ext>
            </a:extLst>
          </p:cNvPr>
          <p:cNvGrpSpPr/>
          <p:nvPr/>
        </p:nvGrpSpPr>
        <p:grpSpPr>
          <a:xfrm>
            <a:off x="1098779" y="5376275"/>
            <a:ext cx="9681515" cy="1134470"/>
            <a:chOff x="2188075" y="2857633"/>
            <a:chExt cx="6948169" cy="1311538"/>
          </a:xfrm>
        </p:grpSpPr>
        <p:grpSp>
          <p:nvGrpSpPr>
            <p:cNvPr id="23" name="组合 29">
              <a:extLst>
                <a:ext uri="{FF2B5EF4-FFF2-40B4-BE49-F238E27FC236}">
                  <a16:creationId xmlns:a16="http://schemas.microsoft.com/office/drawing/2014/main" id="{3DEFDE80-9974-499A-93DF-44F7D1E46491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5" name="菱形 32">
                <a:extLst>
                  <a:ext uri="{FF2B5EF4-FFF2-40B4-BE49-F238E27FC236}">
                    <a16:creationId xmlns:a16="http://schemas.microsoft.com/office/drawing/2014/main" id="{A3276773-DFD6-431E-B388-C443DD0261BC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矩形 33">
                <a:extLst>
                  <a:ext uri="{FF2B5EF4-FFF2-40B4-BE49-F238E27FC236}">
                    <a16:creationId xmlns:a16="http://schemas.microsoft.com/office/drawing/2014/main" id="{E3051272-C532-43B2-8047-2E569E466461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03</a:t>
                </a:r>
                <a:endParaRPr lang="en-US" altLang="zh-CN" sz="2800" b="1" spc="300" dirty="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30">
              <a:extLst>
                <a:ext uri="{FF2B5EF4-FFF2-40B4-BE49-F238E27FC236}">
                  <a16:creationId xmlns:a16="http://schemas.microsoft.com/office/drawing/2014/main" id="{EECD8A43-AE38-446F-A3B4-D9F55D5269BB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được cách chia nhẩm số tròn nghìn.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2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AA4F2-C39B-430E-8DF7-FE9F1A65ECA5}"/>
                  </a:ext>
                </a:extLst>
              </p:cNvPr>
              <p:cNvSpPr txBox="1"/>
              <p:nvPr/>
            </p:nvSpPr>
            <p:spPr>
              <a:xfrm>
                <a:off x="385010" y="480745"/>
                <a:ext cx="11421979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F7898C"/>
                    </a:solidFill>
                  </a:rPr>
                  <a:t>Bài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3 :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Một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cửa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hàng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có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2024kg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gạo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,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cửa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hàng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đã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bán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7898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7898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7898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số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gạo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đó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. 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Hỏi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7898C"/>
                    </a:solidFill>
                  </a:rPr>
                  <a:t>cửa</a:t>
                </a:r>
                <a:r>
                  <a:rPr lang="en-US" sz="2800" b="1" dirty="0" smtClean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7898C"/>
                    </a:solidFill>
                  </a:rPr>
                  <a:t>hàng</a:t>
                </a:r>
                <a:r>
                  <a:rPr lang="en-US" sz="2800" b="1" dirty="0" smtClean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còn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lại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bao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nhiêu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ki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-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lô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-gam </a:t>
                </a:r>
                <a:r>
                  <a:rPr lang="en-US" sz="2800" b="1" dirty="0" err="1">
                    <a:solidFill>
                      <a:srgbClr val="F7898C"/>
                    </a:solidFill>
                  </a:rPr>
                  <a:t>gạo</a:t>
                </a:r>
                <a:r>
                  <a:rPr lang="en-US" sz="2800" b="1" dirty="0">
                    <a:solidFill>
                      <a:srgbClr val="F7898C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AA4F2-C39B-430E-8DF7-FE9F1A65E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" y="480745"/>
                <a:ext cx="11421979" cy="1143518"/>
              </a:xfrm>
              <a:prstGeom prst="rect">
                <a:avLst/>
              </a:prstGeom>
              <a:blipFill>
                <a:blip r:embed="rId5"/>
                <a:stretch>
                  <a:fillRect l="-1067" r="-2828" b="-1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D3862-EA01-4C03-9906-9CF2EDE75EE8}"/>
              </a:ext>
            </a:extLst>
          </p:cNvPr>
          <p:cNvCxnSpPr/>
          <p:nvPr/>
        </p:nvCxnSpPr>
        <p:spPr>
          <a:xfrm>
            <a:off x="870286" y="3514725"/>
            <a:ext cx="1143000" cy="1588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33D3EA-276E-4848-9F1C-B6CFC2F09C7D}"/>
              </a:ext>
            </a:extLst>
          </p:cNvPr>
          <p:cNvCxnSpPr/>
          <p:nvPr/>
        </p:nvCxnSpPr>
        <p:spPr>
          <a:xfrm rot="5400000">
            <a:off x="1937880" y="3493294"/>
            <a:ext cx="152400" cy="158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8C764F-481B-4EE9-AB8C-64AD01997570}"/>
              </a:ext>
            </a:extLst>
          </p:cNvPr>
          <p:cNvCxnSpPr/>
          <p:nvPr/>
        </p:nvCxnSpPr>
        <p:spPr>
          <a:xfrm rot="5400000">
            <a:off x="794880" y="3513931"/>
            <a:ext cx="152400" cy="158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BDB5E5-5D64-4B7F-995B-B7761FC025B2}"/>
              </a:ext>
            </a:extLst>
          </p:cNvPr>
          <p:cNvCxnSpPr/>
          <p:nvPr/>
        </p:nvCxnSpPr>
        <p:spPr>
          <a:xfrm>
            <a:off x="2013286" y="3514725"/>
            <a:ext cx="1143000" cy="1588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A82338-C084-4DC2-957D-0375C69FA326}"/>
              </a:ext>
            </a:extLst>
          </p:cNvPr>
          <p:cNvCxnSpPr/>
          <p:nvPr/>
        </p:nvCxnSpPr>
        <p:spPr>
          <a:xfrm rot="5400000">
            <a:off x="3080880" y="3493294"/>
            <a:ext cx="152400" cy="158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F6A557-0E59-4A5E-A795-5796A60E36D7}"/>
              </a:ext>
            </a:extLst>
          </p:cNvPr>
          <p:cNvCxnSpPr/>
          <p:nvPr/>
        </p:nvCxnSpPr>
        <p:spPr>
          <a:xfrm>
            <a:off x="3156286" y="3516313"/>
            <a:ext cx="1143000" cy="1587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77794-6CED-4488-9A77-D8E1A0DC0AC6}"/>
              </a:ext>
            </a:extLst>
          </p:cNvPr>
          <p:cNvCxnSpPr/>
          <p:nvPr/>
        </p:nvCxnSpPr>
        <p:spPr>
          <a:xfrm rot="5400000">
            <a:off x="4234992" y="3504407"/>
            <a:ext cx="150813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86DDA2-D943-4E25-AC7F-E7B6DBF7D566}"/>
              </a:ext>
            </a:extLst>
          </p:cNvPr>
          <p:cNvCxnSpPr/>
          <p:nvPr/>
        </p:nvCxnSpPr>
        <p:spPr>
          <a:xfrm>
            <a:off x="4299286" y="3514725"/>
            <a:ext cx="1143000" cy="1588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CA3435-807C-4942-A980-A9C6DF27BD09}"/>
              </a:ext>
            </a:extLst>
          </p:cNvPr>
          <p:cNvCxnSpPr/>
          <p:nvPr/>
        </p:nvCxnSpPr>
        <p:spPr>
          <a:xfrm rot="5400000">
            <a:off x="5377992" y="3504407"/>
            <a:ext cx="150813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Arc 6">
            <a:extLst>
              <a:ext uri="{FF2B5EF4-FFF2-40B4-BE49-F238E27FC236}">
                <a16:creationId xmlns:a16="http://schemas.microsoft.com/office/drawing/2014/main" id="{CC4A351B-6E8B-42FA-B155-E024BA990DD8}"/>
              </a:ext>
            </a:extLst>
          </p:cNvPr>
          <p:cNvSpPr>
            <a:spLocks/>
          </p:cNvSpPr>
          <p:nvPr/>
        </p:nvSpPr>
        <p:spPr bwMode="auto">
          <a:xfrm>
            <a:off x="911561" y="2841625"/>
            <a:ext cx="4572000" cy="838200"/>
          </a:xfrm>
          <a:custGeom>
            <a:avLst/>
            <a:gdLst>
              <a:gd name="T0" fmla="*/ 0 w 41699"/>
              <a:gd name="T1" fmla="*/ 2147483646 h 21600"/>
              <a:gd name="T2" fmla="*/ 2147483646 w 41699"/>
              <a:gd name="T3" fmla="*/ 2147483646 h 21600"/>
              <a:gd name="T4" fmla="*/ 2147483646 w 41699"/>
              <a:gd name="T5" fmla="*/ 2147483646 h 21600"/>
              <a:gd name="T6" fmla="*/ 0 60000 65536"/>
              <a:gd name="T7" fmla="*/ 0 60000 65536"/>
              <a:gd name="T8" fmla="*/ 0 60000 65536"/>
              <a:gd name="T9" fmla="*/ 0 w 41699"/>
              <a:gd name="T10" fmla="*/ 0 h 21600"/>
              <a:gd name="T11" fmla="*/ 41699 w 416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9525" cap="rnd">
            <a:solidFill>
              <a:srgbClr val="43A08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6FD0B8-000E-4FE1-8C56-3F8ECBA1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111" y="2876550"/>
            <a:ext cx="1409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2024kg</a:t>
            </a:r>
            <a:endParaRPr lang="vi-VN" alt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rc 6">
            <a:extLst>
              <a:ext uri="{FF2B5EF4-FFF2-40B4-BE49-F238E27FC236}">
                <a16:creationId xmlns:a16="http://schemas.microsoft.com/office/drawing/2014/main" id="{E87EFF8F-F430-427B-8AB6-080CFB99BBC3}"/>
              </a:ext>
            </a:extLst>
          </p:cNvPr>
          <p:cNvSpPr>
            <a:spLocks/>
          </p:cNvSpPr>
          <p:nvPr/>
        </p:nvSpPr>
        <p:spPr bwMode="auto">
          <a:xfrm flipV="1">
            <a:off x="860761" y="3475038"/>
            <a:ext cx="1100138" cy="381000"/>
          </a:xfrm>
          <a:custGeom>
            <a:avLst/>
            <a:gdLst>
              <a:gd name="T0" fmla="*/ 0 w 41699"/>
              <a:gd name="T1" fmla="*/ 2147483646 h 21600"/>
              <a:gd name="T2" fmla="*/ 2147483646 w 41699"/>
              <a:gd name="T3" fmla="*/ 2147483646 h 21600"/>
              <a:gd name="T4" fmla="*/ 2147483646 w 41699"/>
              <a:gd name="T5" fmla="*/ 2147483646 h 21600"/>
              <a:gd name="T6" fmla="*/ 0 60000 65536"/>
              <a:gd name="T7" fmla="*/ 0 60000 65536"/>
              <a:gd name="T8" fmla="*/ 0 60000 65536"/>
              <a:gd name="T9" fmla="*/ 0 w 41699"/>
              <a:gd name="T10" fmla="*/ 0 h 21600"/>
              <a:gd name="T11" fmla="*/ 41699 w 416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9525" cap="rnd">
            <a:solidFill>
              <a:srgbClr val="43A08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rc 6">
            <a:extLst>
              <a:ext uri="{FF2B5EF4-FFF2-40B4-BE49-F238E27FC236}">
                <a16:creationId xmlns:a16="http://schemas.microsoft.com/office/drawing/2014/main" id="{1E848A68-EE84-41C6-B816-BD7CF4F2D38F}"/>
              </a:ext>
            </a:extLst>
          </p:cNvPr>
          <p:cNvSpPr>
            <a:spLocks/>
          </p:cNvSpPr>
          <p:nvPr/>
        </p:nvSpPr>
        <p:spPr bwMode="auto">
          <a:xfrm flipV="1">
            <a:off x="2052974" y="3459163"/>
            <a:ext cx="3352800" cy="381000"/>
          </a:xfrm>
          <a:custGeom>
            <a:avLst/>
            <a:gdLst>
              <a:gd name="T0" fmla="*/ 0 w 41699"/>
              <a:gd name="T1" fmla="*/ 2147483646 h 21600"/>
              <a:gd name="T2" fmla="*/ 2147483646 w 41699"/>
              <a:gd name="T3" fmla="*/ 2147483646 h 21600"/>
              <a:gd name="T4" fmla="*/ 2147483646 w 41699"/>
              <a:gd name="T5" fmla="*/ 2147483646 h 21600"/>
              <a:gd name="T6" fmla="*/ 0 60000 65536"/>
              <a:gd name="T7" fmla="*/ 0 60000 65536"/>
              <a:gd name="T8" fmla="*/ 0 60000 65536"/>
              <a:gd name="T9" fmla="*/ 0 w 41699"/>
              <a:gd name="T10" fmla="*/ 0 h 21600"/>
              <a:gd name="T11" fmla="*/ 41699 w 416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9525" cap="rnd">
            <a:solidFill>
              <a:srgbClr val="43A08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C3441A-814C-4727-81CD-75736605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24" y="3878263"/>
            <a:ext cx="138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bán</a:t>
            </a:r>
            <a:endParaRPr lang="vi-VN" alt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537652-607B-45CB-AE6E-F4D92FC4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349" y="4043363"/>
            <a:ext cx="2472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 lại:....kg?</a:t>
            </a:r>
            <a:endParaRPr lang="vi-VN" altLang="en-US" b="1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70A036-BE83-473E-A7EE-3B6DE2A5A664}"/>
              </a:ext>
            </a:extLst>
          </p:cNvPr>
          <p:cNvSpPr txBox="1"/>
          <p:nvPr/>
        </p:nvSpPr>
        <p:spPr>
          <a:xfrm>
            <a:off x="2100011" y="1950969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 </a:t>
            </a:r>
            <a:endParaRPr lang="en-US" sz="3200" b="1" dirty="0">
              <a:solidFill>
                <a:srgbClr val="F789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15E74A4-33FD-43F3-9533-BC94750C7754}"/>
              </a:ext>
            </a:extLst>
          </p:cNvPr>
          <p:cNvSpPr txBox="1">
            <a:spLocks/>
          </p:cNvSpPr>
          <p:nvPr/>
        </p:nvSpPr>
        <p:spPr>
          <a:xfrm>
            <a:off x="4639267" y="1780382"/>
            <a:ext cx="82296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3200" b="1" u="sng" dirty="0" err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78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u="sng" dirty="0">
              <a:solidFill>
                <a:srgbClr val="F789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gam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14350" indent="-514350" algn="ctr">
              <a:buFontTx/>
              <a:buAutoNum type="arabicPlain" startAt="2024"/>
              <a:defRPr/>
            </a:pP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 = 506 (kg)</a:t>
            </a:r>
          </a:p>
          <a:p>
            <a:pPr marL="514350" indent="-514350" algn="ctr">
              <a:buFontTx/>
              <a:buNone/>
              <a:defRPr/>
            </a:pP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gam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14350" indent="-514350" algn="ctr">
              <a:buFontTx/>
              <a:buNone/>
              <a:defRPr/>
            </a:pP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 -  506 = 1518 (kg)</a:t>
            </a:r>
          </a:p>
          <a:p>
            <a:pPr algn="ctr">
              <a:buFontTx/>
              <a:buNone/>
              <a:defRPr/>
            </a:pP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1518 kg </a:t>
            </a:r>
            <a:r>
              <a:rPr lang="en-US" sz="32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endParaRPr lang="en-US" sz="3200" b="1" dirty="0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DD2FCD-068C-4D99-9704-8505DEC54B1F}"/>
              </a:ext>
            </a:extLst>
          </p:cNvPr>
          <p:cNvSpPr/>
          <p:nvPr/>
        </p:nvSpPr>
        <p:spPr>
          <a:xfrm>
            <a:off x="941499" y="4581370"/>
            <a:ext cx="4224685" cy="11410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Gợi</a:t>
            </a:r>
            <a:r>
              <a:rPr lang="en-US" sz="2400" dirty="0"/>
              <a:t> ý : </a:t>
            </a:r>
          </a:p>
          <a:p>
            <a:pPr marL="285750" indent="-285750" algn="ctr">
              <a:buFontTx/>
              <a:buChar char="-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kg </a:t>
            </a:r>
            <a:r>
              <a:rPr lang="en-US" sz="2400" dirty="0" err="1"/>
              <a:t>gạo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endParaRPr lang="en-US" sz="2400" dirty="0"/>
          </a:p>
          <a:p>
            <a:pPr marL="285750" indent="-285750" algn="ctr">
              <a:buFontTx/>
              <a:buChar char="-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kg </a:t>
            </a:r>
            <a:r>
              <a:rPr lang="en-US" sz="2400" dirty="0" err="1"/>
              <a:t>gạo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52122" y="1052504"/>
            <a:ext cx="23419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538413" y="1158251"/>
            <a:ext cx="3143514" cy="26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08085" y="1624263"/>
            <a:ext cx="53868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30" grpId="0"/>
      <p:bldP spid="31" grpId="0"/>
      <p:bldP spid="32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4A44FB7-DCD5-4945-BF76-AF0663F88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65364" y="-183985"/>
            <a:ext cx="1121664" cy="1228881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835C16A1-9E11-4999-89A6-391FC4852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7A870AE9-C42D-4F78-B0C8-B2C236B88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0EC5DEEA-64C8-4065-A66D-A5BC58E624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18324FCF-E2F6-4A60-B11E-8FA917301BC3}"/>
              </a:ext>
            </a:extLst>
          </p:cNvPr>
          <p:cNvSpPr txBox="1"/>
          <p:nvPr/>
        </p:nvSpPr>
        <p:spPr>
          <a:xfrm>
            <a:off x="2935658" y="406849"/>
            <a:ext cx="58105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BigApple" pitchFamily="2" charset="0"/>
                <a:ea typeface="站酷快乐体2016修订版" panose="02010600030101010101" charset="-122"/>
                <a:cs typeface="站酷快乐体2016修订版" panose="02010600030101010101" charset="-122"/>
                <a:sym typeface="迷你简细行楷" panose="02010609000101010101" charset="-122"/>
              </a:rPr>
              <a:t>YÊU CẦU CẦN ĐẠT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BigApple" pitchFamily="2" charset="0"/>
              <a:ea typeface="站酷快乐体2016修订版" panose="02010600030101010101" charset="-122"/>
              <a:cs typeface="站酷快乐体2016修订版" panose="02010600030101010101" charset="-122"/>
              <a:sym typeface="迷你简细行楷" panose="02010609000101010101" charset="-122"/>
            </a:endParaRPr>
          </a:p>
        </p:txBody>
      </p:sp>
      <p:grpSp>
        <p:nvGrpSpPr>
          <p:cNvPr id="7" name="组合 15">
            <a:extLst>
              <a:ext uri="{FF2B5EF4-FFF2-40B4-BE49-F238E27FC236}">
                <a16:creationId xmlns:a16="http://schemas.microsoft.com/office/drawing/2014/main" id="{27F08B3D-5CB0-4375-BDF6-B561E71E1290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8" name="椭圆 11">
              <a:extLst>
                <a:ext uri="{FF2B5EF4-FFF2-40B4-BE49-F238E27FC236}">
                  <a16:creationId xmlns:a16="http://schemas.microsoft.com/office/drawing/2014/main" id="{E1C91892-8E59-44A3-9A26-7917694C8C9D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AE717139-6278-4563-A8DF-41C9296F1D99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E65D2FE6-9980-482E-9AD6-C647D1F740AA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B0717C35-F1DE-42F8-82AC-4D650B31093E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928DEEA1-C033-4468-B73D-E2520FA9953B}"/>
              </a:ext>
            </a:extLst>
          </p:cNvPr>
          <p:cNvGrpSpPr/>
          <p:nvPr/>
        </p:nvGrpSpPr>
        <p:grpSpPr>
          <a:xfrm>
            <a:off x="1098779" y="2021581"/>
            <a:ext cx="10506071" cy="1309953"/>
            <a:chOff x="2188075" y="2857633"/>
            <a:chExt cx="6355967" cy="1514410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6EEE7630-748B-45C6-AC10-08237C4BAD71}"/>
                </a:ext>
              </a:extLst>
            </p:cNvPr>
            <p:cNvGrpSpPr/>
            <p:nvPr/>
          </p:nvGrpSpPr>
          <p:grpSpPr>
            <a:xfrm>
              <a:off x="2188075" y="2857633"/>
              <a:ext cx="924966" cy="1311538"/>
              <a:chOff x="744271" y="3953399"/>
              <a:chExt cx="1019948" cy="1446217"/>
            </a:xfrm>
          </p:grpSpPr>
          <p:sp>
            <p:nvSpPr>
              <p:cNvPr id="15" name="菱形 26">
                <a:extLst>
                  <a:ext uri="{FF2B5EF4-FFF2-40B4-BE49-F238E27FC236}">
                    <a16:creationId xmlns:a16="http://schemas.microsoft.com/office/drawing/2014/main" id="{EA86A195-F8CF-4871-AAC1-4CA8C5E5847C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019948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0CDBCCEB-7245-48C3-8A04-E659C4B0CDFA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18338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6E447C09-1323-4156-B177-14D6E0336A09}"/>
                </a:ext>
              </a:extLst>
            </p:cNvPr>
            <p:cNvSpPr/>
            <p:nvPr/>
          </p:nvSpPr>
          <p:spPr bwMode="auto">
            <a:xfrm>
              <a:off x="3138384" y="3109643"/>
              <a:ext cx="5405658" cy="1262400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chắc cách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 hiện phép chia số có bốn chữ số cho số có có một chữ số (trường hợp có chữ số 0 ở thương).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组合 28">
            <a:extLst>
              <a:ext uri="{FF2B5EF4-FFF2-40B4-BE49-F238E27FC236}">
                <a16:creationId xmlns:a16="http://schemas.microsoft.com/office/drawing/2014/main" id="{562F702B-B1C1-4292-8431-850C2B701250}"/>
              </a:ext>
            </a:extLst>
          </p:cNvPr>
          <p:cNvGrpSpPr/>
          <p:nvPr/>
        </p:nvGrpSpPr>
        <p:grpSpPr>
          <a:xfrm>
            <a:off x="1098779" y="3936515"/>
            <a:ext cx="9681515" cy="1134470"/>
            <a:chOff x="2188075" y="2857633"/>
            <a:chExt cx="6948169" cy="1311538"/>
          </a:xfrm>
        </p:grpSpPr>
        <p:grpSp>
          <p:nvGrpSpPr>
            <p:cNvPr id="18" name="组合 29">
              <a:extLst>
                <a:ext uri="{FF2B5EF4-FFF2-40B4-BE49-F238E27FC236}">
                  <a16:creationId xmlns:a16="http://schemas.microsoft.com/office/drawing/2014/main" id="{6B926510-C474-49FA-AAE4-3F0033DC2ADC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0" name="菱形 32">
                <a:extLst>
                  <a:ext uri="{FF2B5EF4-FFF2-40B4-BE49-F238E27FC236}">
                    <a16:creationId xmlns:a16="http://schemas.microsoft.com/office/drawing/2014/main" id="{AD71E42A-8297-46DC-A712-E44AC12FCE5A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6C576EDA-5DC0-4B90-901C-BE8575379376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9" name="矩形 30">
              <a:extLst>
                <a:ext uri="{FF2B5EF4-FFF2-40B4-BE49-F238E27FC236}">
                  <a16:creationId xmlns:a16="http://schemas.microsoft.com/office/drawing/2014/main" id="{3F5A3FD2-7CA5-4E07-9AA2-A01D66F241E8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</a:t>
              </a: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vào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giải toán có lời văn.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8">
            <a:extLst>
              <a:ext uri="{FF2B5EF4-FFF2-40B4-BE49-F238E27FC236}">
                <a16:creationId xmlns:a16="http://schemas.microsoft.com/office/drawing/2014/main" id="{DAF163BB-DFC0-4916-8C71-B1F881D6D13F}"/>
              </a:ext>
            </a:extLst>
          </p:cNvPr>
          <p:cNvGrpSpPr/>
          <p:nvPr/>
        </p:nvGrpSpPr>
        <p:grpSpPr>
          <a:xfrm>
            <a:off x="1098779" y="5376275"/>
            <a:ext cx="9681515" cy="1134470"/>
            <a:chOff x="2188075" y="2857633"/>
            <a:chExt cx="6948169" cy="1311538"/>
          </a:xfrm>
        </p:grpSpPr>
        <p:grpSp>
          <p:nvGrpSpPr>
            <p:cNvPr id="23" name="组合 29">
              <a:extLst>
                <a:ext uri="{FF2B5EF4-FFF2-40B4-BE49-F238E27FC236}">
                  <a16:creationId xmlns:a16="http://schemas.microsoft.com/office/drawing/2014/main" id="{9773659E-C282-45A7-8D55-52503159FC0C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5" name="菱形 32">
                <a:extLst>
                  <a:ext uri="{FF2B5EF4-FFF2-40B4-BE49-F238E27FC236}">
                    <a16:creationId xmlns:a16="http://schemas.microsoft.com/office/drawing/2014/main" id="{7C3AFBD8-4ECA-46A7-995F-3AC953EEFB68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矩形 33">
                <a:extLst>
                  <a:ext uri="{FF2B5EF4-FFF2-40B4-BE49-F238E27FC236}">
                    <a16:creationId xmlns:a16="http://schemas.microsoft.com/office/drawing/2014/main" id="{2275909E-9B2F-4E2F-95E1-517CF90FFFBB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03</a:t>
                </a:r>
                <a:endParaRPr lang="en-US" altLang="zh-CN" sz="2800" b="1" spc="300" dirty="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30">
              <a:extLst>
                <a:ext uri="{FF2B5EF4-FFF2-40B4-BE49-F238E27FC236}">
                  <a16:creationId xmlns:a16="http://schemas.microsoft.com/office/drawing/2014/main" id="{A9EAF21B-3F66-4452-8928-150726DE22AF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được cách chia nhẩm số tròn nghìn.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8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2A0FE-CA93-4B9A-B99A-FA1E5D4D2871}"/>
              </a:ext>
            </a:extLst>
          </p:cNvPr>
          <p:cNvSpPr txBox="1"/>
          <p:nvPr/>
        </p:nvSpPr>
        <p:spPr>
          <a:xfrm>
            <a:off x="1327481" y="322585"/>
            <a:ext cx="3746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 </a:t>
            </a:r>
            <a:r>
              <a:rPr lang="en-US" sz="40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43A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endParaRPr lang="en-US" sz="4000" b="1" dirty="0">
              <a:solidFill>
                <a:srgbClr val="43A0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E9CD99-8FB5-4255-8923-A982CA62F456}"/>
              </a:ext>
            </a:extLst>
          </p:cNvPr>
          <p:cNvSpPr txBox="1"/>
          <p:nvPr/>
        </p:nvSpPr>
        <p:spPr>
          <a:xfrm>
            <a:off x="1981829" y="1109969"/>
            <a:ext cx="6994006" cy="1938992"/>
          </a:xfrm>
          <a:prstGeom prst="rect">
            <a:avLst/>
          </a:prstGeom>
          <a:solidFill>
            <a:srgbClr val="CFFF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  6000 : 3 = ?</a:t>
            </a:r>
          </a:p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: 6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: 3 = 2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:   6000 : 3 = 2000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BCA31-D8A4-48F7-996A-F7BC5857B072}"/>
              </a:ext>
            </a:extLst>
          </p:cNvPr>
          <p:cNvSpPr/>
          <p:nvPr/>
        </p:nvSpPr>
        <p:spPr>
          <a:xfrm>
            <a:off x="3465300" y="3375556"/>
            <a:ext cx="233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: 2 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D99441-DD07-4E03-814D-E27095F4A383}"/>
              </a:ext>
            </a:extLst>
          </p:cNvPr>
          <p:cNvSpPr/>
          <p:nvPr/>
        </p:nvSpPr>
        <p:spPr>
          <a:xfrm>
            <a:off x="3465300" y="4439105"/>
            <a:ext cx="2222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8000 : 4 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0B3C40-671F-4255-BEE6-CBDCF4F5A479}"/>
              </a:ext>
            </a:extLst>
          </p:cNvPr>
          <p:cNvSpPr/>
          <p:nvPr/>
        </p:nvSpPr>
        <p:spPr>
          <a:xfrm>
            <a:off x="3465300" y="5473586"/>
            <a:ext cx="2222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9000 : 3 =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AAB2FB-C59F-43D9-9B29-876284055D71}"/>
              </a:ext>
            </a:extLst>
          </p:cNvPr>
          <p:cNvSpPr/>
          <p:nvPr/>
        </p:nvSpPr>
        <p:spPr>
          <a:xfrm>
            <a:off x="5526073" y="3384941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E2A048-C985-4E76-A741-9DCEC86B0D2D}"/>
              </a:ext>
            </a:extLst>
          </p:cNvPr>
          <p:cNvSpPr/>
          <p:nvPr/>
        </p:nvSpPr>
        <p:spPr>
          <a:xfrm>
            <a:off x="5526073" y="4441439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169B42-2665-4711-80AD-87219A4246EE}"/>
              </a:ext>
            </a:extLst>
          </p:cNvPr>
          <p:cNvSpPr/>
          <p:nvPr/>
        </p:nvSpPr>
        <p:spPr>
          <a:xfrm>
            <a:off x="5506708" y="5448204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</a:t>
            </a:r>
          </a:p>
        </p:txBody>
      </p:sp>
      <p:pic>
        <p:nvPicPr>
          <p:cNvPr id="40" name="btnInknoeActivity">
            <a:extLst>
              <a:ext uri="{FF2B5EF4-FFF2-40B4-BE49-F238E27FC236}">
                <a16:creationId xmlns:a16="http://schemas.microsoft.com/office/drawing/2014/main" id="{335381E0-7D07-4F98-844A-66E475718D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2" y="5609972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33AA4C70-CAF8-4219-B266-AB45D0A49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65364" y="-183985"/>
            <a:ext cx="1121664" cy="1228881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EAD9F828-D7D0-46BB-BE60-C84051E72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386FCA8A-9FE4-4B90-B84E-6AF4AC1735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6B9CEF5A-B477-4279-947A-2428783580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4514DEEF-D8A8-43D9-A55D-F96F93D9D239}"/>
              </a:ext>
            </a:extLst>
          </p:cNvPr>
          <p:cNvSpPr txBox="1"/>
          <p:nvPr/>
        </p:nvSpPr>
        <p:spPr>
          <a:xfrm>
            <a:off x="2935658" y="406849"/>
            <a:ext cx="58105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BigApple" pitchFamily="2" charset="0"/>
                <a:ea typeface="站酷快乐体2016修订版" panose="02010600030101010101" charset="-122"/>
                <a:cs typeface="站酷快乐体2016修订版" panose="02010600030101010101" charset="-122"/>
                <a:sym typeface="迷你简细行楷" panose="02010609000101010101" charset="-122"/>
              </a:rPr>
              <a:t>YÊU CẦU CẦN ĐẠT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BigApple" pitchFamily="2" charset="0"/>
              <a:ea typeface="站酷快乐体2016修订版" panose="02010600030101010101" charset="-122"/>
              <a:cs typeface="站酷快乐体2016修订版" panose="02010600030101010101" charset="-122"/>
              <a:sym typeface="迷你简细行楷" panose="02010609000101010101" charset="-122"/>
            </a:endParaRPr>
          </a:p>
        </p:txBody>
      </p:sp>
      <p:grpSp>
        <p:nvGrpSpPr>
          <p:cNvPr id="7" name="组合 15">
            <a:extLst>
              <a:ext uri="{FF2B5EF4-FFF2-40B4-BE49-F238E27FC236}">
                <a16:creationId xmlns:a16="http://schemas.microsoft.com/office/drawing/2014/main" id="{3D7DC457-2900-43DA-948D-67C7765C1B21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8" name="椭圆 11">
              <a:extLst>
                <a:ext uri="{FF2B5EF4-FFF2-40B4-BE49-F238E27FC236}">
                  <a16:creationId xmlns:a16="http://schemas.microsoft.com/office/drawing/2014/main" id="{3225ADAD-4E18-431C-843D-5AD4A45A817E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442E9336-940B-438F-A383-7628BD5281BF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AFF1B76E-9221-4304-92BA-9544673F53D9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9879F56C-17F2-409F-9594-E30644BD0496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grpSp>
        <p:nvGrpSpPr>
          <p:cNvPr id="12" name="组合 22">
            <a:extLst>
              <a:ext uri="{FF2B5EF4-FFF2-40B4-BE49-F238E27FC236}">
                <a16:creationId xmlns:a16="http://schemas.microsoft.com/office/drawing/2014/main" id="{BC15EEC2-3B84-4E19-BEBB-03AA5AFA5887}"/>
              </a:ext>
            </a:extLst>
          </p:cNvPr>
          <p:cNvGrpSpPr/>
          <p:nvPr/>
        </p:nvGrpSpPr>
        <p:grpSpPr>
          <a:xfrm>
            <a:off x="1098779" y="2021581"/>
            <a:ext cx="10506071" cy="1309953"/>
            <a:chOff x="2188075" y="2857633"/>
            <a:chExt cx="6355967" cy="1514410"/>
          </a:xfrm>
        </p:grpSpPr>
        <p:grpSp>
          <p:nvGrpSpPr>
            <p:cNvPr id="13" name="组合 23">
              <a:extLst>
                <a:ext uri="{FF2B5EF4-FFF2-40B4-BE49-F238E27FC236}">
                  <a16:creationId xmlns:a16="http://schemas.microsoft.com/office/drawing/2014/main" id="{AF922276-9669-4DF5-9A75-7B6C157127EE}"/>
                </a:ext>
              </a:extLst>
            </p:cNvPr>
            <p:cNvGrpSpPr/>
            <p:nvPr/>
          </p:nvGrpSpPr>
          <p:grpSpPr>
            <a:xfrm>
              <a:off x="2188075" y="2857633"/>
              <a:ext cx="924966" cy="1311538"/>
              <a:chOff x="744271" y="3953399"/>
              <a:chExt cx="1019948" cy="1446217"/>
            </a:xfrm>
          </p:grpSpPr>
          <p:sp>
            <p:nvSpPr>
              <p:cNvPr id="15" name="菱形 26">
                <a:extLst>
                  <a:ext uri="{FF2B5EF4-FFF2-40B4-BE49-F238E27FC236}">
                    <a16:creationId xmlns:a16="http://schemas.microsoft.com/office/drawing/2014/main" id="{7093D0E0-F2DC-4721-BF90-3394EB7D80E5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019948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C98F9B58-98FA-4FE8-AC5F-0A8221D48F19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18338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718AA6EB-0F1D-4105-8582-15F7491FC325}"/>
                </a:ext>
              </a:extLst>
            </p:cNvPr>
            <p:cNvSpPr/>
            <p:nvPr/>
          </p:nvSpPr>
          <p:spPr bwMode="auto">
            <a:xfrm>
              <a:off x="3138384" y="3109643"/>
              <a:ext cx="5405658" cy="1262400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chắc cách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 hiện phép chia số có bốn chữ số cho số có có một chữ số (trường hợp có chữ số 0 ở thương).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组合 28">
            <a:extLst>
              <a:ext uri="{FF2B5EF4-FFF2-40B4-BE49-F238E27FC236}">
                <a16:creationId xmlns:a16="http://schemas.microsoft.com/office/drawing/2014/main" id="{B8AC801F-9489-45A5-8673-D59753BA244F}"/>
              </a:ext>
            </a:extLst>
          </p:cNvPr>
          <p:cNvGrpSpPr/>
          <p:nvPr/>
        </p:nvGrpSpPr>
        <p:grpSpPr>
          <a:xfrm>
            <a:off x="1098779" y="3936515"/>
            <a:ext cx="9681515" cy="1134470"/>
            <a:chOff x="2188075" y="2857633"/>
            <a:chExt cx="6948169" cy="1311538"/>
          </a:xfrm>
        </p:grpSpPr>
        <p:grpSp>
          <p:nvGrpSpPr>
            <p:cNvPr id="18" name="组合 29">
              <a:extLst>
                <a:ext uri="{FF2B5EF4-FFF2-40B4-BE49-F238E27FC236}">
                  <a16:creationId xmlns:a16="http://schemas.microsoft.com/office/drawing/2014/main" id="{088D86CB-EAB7-4D92-ACC8-47D359BBF51C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0" name="菱形 32">
                <a:extLst>
                  <a:ext uri="{FF2B5EF4-FFF2-40B4-BE49-F238E27FC236}">
                    <a16:creationId xmlns:a16="http://schemas.microsoft.com/office/drawing/2014/main" id="{6ED1771A-BD98-4680-9BA1-80946C333998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C46F808D-B803-43FE-9E1A-9D922FB20B8D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 dirty="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9" name="矩形 30">
              <a:extLst>
                <a:ext uri="{FF2B5EF4-FFF2-40B4-BE49-F238E27FC236}">
                  <a16:creationId xmlns:a16="http://schemas.microsoft.com/office/drawing/2014/main" id="{63055ABD-CA12-4A52-9C2D-7810D7F53082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</a:t>
              </a: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vào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giải toán có lời văn.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8">
            <a:extLst>
              <a:ext uri="{FF2B5EF4-FFF2-40B4-BE49-F238E27FC236}">
                <a16:creationId xmlns:a16="http://schemas.microsoft.com/office/drawing/2014/main" id="{5CB8BC8D-65DA-4B5D-8430-43CC40C2CE4C}"/>
              </a:ext>
            </a:extLst>
          </p:cNvPr>
          <p:cNvGrpSpPr/>
          <p:nvPr/>
        </p:nvGrpSpPr>
        <p:grpSpPr>
          <a:xfrm>
            <a:off x="1098779" y="5376275"/>
            <a:ext cx="9681515" cy="1134470"/>
            <a:chOff x="2188075" y="2857633"/>
            <a:chExt cx="6948169" cy="1311538"/>
          </a:xfrm>
        </p:grpSpPr>
        <p:grpSp>
          <p:nvGrpSpPr>
            <p:cNvPr id="23" name="组合 29">
              <a:extLst>
                <a:ext uri="{FF2B5EF4-FFF2-40B4-BE49-F238E27FC236}">
                  <a16:creationId xmlns:a16="http://schemas.microsoft.com/office/drawing/2014/main" id="{6EB70EA5-C0D2-4649-9DB9-775DD75E52FA}"/>
                </a:ext>
              </a:extLst>
            </p:cNvPr>
            <p:cNvGrpSpPr/>
            <p:nvPr/>
          </p:nvGrpSpPr>
          <p:grpSpPr>
            <a:xfrm>
              <a:off x="2188075" y="2857633"/>
              <a:ext cx="1097265" cy="1311538"/>
              <a:chOff x="744271" y="3953399"/>
              <a:chExt cx="1209941" cy="1446217"/>
            </a:xfrm>
          </p:grpSpPr>
          <p:sp>
            <p:nvSpPr>
              <p:cNvPr id="25" name="菱形 32">
                <a:extLst>
                  <a:ext uri="{FF2B5EF4-FFF2-40B4-BE49-F238E27FC236}">
                    <a16:creationId xmlns:a16="http://schemas.microsoft.com/office/drawing/2014/main" id="{44315C25-9C0C-4C75-A63E-5DB849943AF8}"/>
                  </a:ext>
                </a:extLst>
              </p:cNvPr>
              <p:cNvSpPr/>
              <p:nvPr/>
            </p:nvSpPr>
            <p:spPr>
              <a:xfrm>
                <a:off x="744271" y="3953399"/>
                <a:ext cx="1209941" cy="1446217"/>
              </a:xfrm>
              <a:prstGeom prst="diamond">
                <a:avLst/>
              </a:prstGeom>
              <a:solidFill>
                <a:srgbClr val="CFFFF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矩形 33">
                <a:extLst>
                  <a:ext uri="{FF2B5EF4-FFF2-40B4-BE49-F238E27FC236}">
                    <a16:creationId xmlns:a16="http://schemas.microsoft.com/office/drawing/2014/main" id="{4D487B17-8C90-4F16-AD4B-C249469FE848}"/>
                  </a:ext>
                </a:extLst>
              </p:cNvPr>
              <p:cNvSpPr/>
              <p:nvPr/>
            </p:nvSpPr>
            <p:spPr>
              <a:xfrm>
                <a:off x="1059049" y="4231288"/>
                <a:ext cx="496264" cy="73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spc="300"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微软雅黑" panose="020B0503020204020204" pitchFamily="34" charset="-122"/>
                  </a:rPr>
                  <a:t>03</a:t>
                </a:r>
                <a:endParaRPr lang="en-US" altLang="zh-CN" sz="2800" b="1" spc="300" dirty="0"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30">
              <a:extLst>
                <a:ext uri="{FF2B5EF4-FFF2-40B4-BE49-F238E27FC236}">
                  <a16:creationId xmlns:a16="http://schemas.microsoft.com/office/drawing/2014/main" id="{98F89241-C3A0-4A23-8AB1-58C5710E0DEC}"/>
                </a:ext>
              </a:extLst>
            </p:cNvPr>
            <p:cNvSpPr/>
            <p:nvPr/>
          </p:nvSpPr>
          <p:spPr bwMode="auto">
            <a:xfrm>
              <a:off x="3638677" y="3166935"/>
              <a:ext cx="5497567" cy="664631"/>
            </a:xfrm>
            <a:prstGeom prst="rect">
              <a:avLst/>
            </a:prstGeom>
            <a:solidFill>
              <a:srgbClr val="CFFFF0"/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Nắm được cách chia nhẩm số tròn nghìn. </a:t>
              </a:r>
              <a:r>
                <a:rPr lang="en-US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zh-CN" altLang="en-US" sz="2800" b="1" spc="300" dirty="0">
                <a:latin typeface="Calibri" panose="020F0502020204030204" pitchFamily="34" charset="0"/>
                <a:ea typeface="站酷快乐体2016修订版" panose="02010600030101010101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0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4" y="828108"/>
            <a:ext cx="6121493" cy="429436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93765" y="2214880"/>
            <a:ext cx="2136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43A08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03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03476-7B55-473D-A6DC-203F7D16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456" y="3375042"/>
            <a:ext cx="53174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rPr>
              <a:t>VẬN DỤNG </a:t>
            </a:r>
            <a:endParaRPr lang="zh-CN" altLang="en-US" sz="5400">
              <a:solidFill>
                <a:srgbClr val="43A081"/>
              </a:solidFill>
              <a:latin typeface="BigApple" pitchFamily="2" charset="0"/>
              <a:ea typeface="站酷快乐体2016修订版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317543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27437" y="2930748"/>
            <a:ext cx="473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rPr>
              <a:t>CÁC HOẠT ĐỘNG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078166" y="3422047"/>
            <a:ext cx="312382" cy="0"/>
          </a:xfrm>
          <a:prstGeom prst="line">
            <a:avLst/>
          </a:prstGeom>
          <a:ln w="28575">
            <a:solidFill>
              <a:srgbClr val="43A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031740" y="1574165"/>
            <a:ext cx="5835182" cy="3244155"/>
            <a:chOff x="9167" y="2992"/>
            <a:chExt cx="3323" cy="4625"/>
          </a:xfrm>
        </p:grpSpPr>
        <p:grpSp>
          <p:nvGrpSpPr>
            <p:cNvPr id="44" name="组合 43"/>
            <p:cNvGrpSpPr/>
            <p:nvPr/>
          </p:nvGrpSpPr>
          <p:grpSpPr>
            <a:xfrm>
              <a:off x="9194" y="3100"/>
              <a:ext cx="584" cy="546"/>
              <a:chOff x="1282317" y="2454183"/>
              <a:chExt cx="346841" cy="346841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rgbClr val="89FF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>
                      <a:solidFill>
                        <a:srgbClr val="43A081"/>
                      </a:solidFill>
                      <a:latin typeface="BigApple" pitchFamily="2" charset="0"/>
                      <a:ea typeface="站酷快乐体2016修订版" panose="02010600030101010101" charset="-122"/>
                    </a:rPr>
                    <a:t>1</a:t>
                  </a:r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  <p:sp>
              <p:nvSpPr>
                <p:cNvPr id="48" name="弧形 47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</p:grpSp>
          <p:sp>
            <p:nvSpPr>
              <p:cNvPr id="46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endParaRPr>
              </a:p>
            </p:txBody>
          </p:sp>
        </p:grpSp>
        <p:sp>
          <p:nvSpPr>
            <p:cNvPr id="55" name="文本框 6"/>
            <p:cNvSpPr txBox="1">
              <a:spLocks noChangeArrowheads="1"/>
            </p:cNvSpPr>
            <p:nvPr/>
          </p:nvSpPr>
          <p:spPr bwMode="auto">
            <a:xfrm>
              <a:off x="9845" y="2992"/>
              <a:ext cx="2645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rPr>
                <a:t> KHỞI ĐỘNG </a:t>
              </a:r>
              <a:endParaRPr lang="zh-CN" altLang="en-US" sz="2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endParaRPr>
            </a:p>
          </p:txBody>
        </p:sp>
        <p:grpSp>
          <p:nvGrpSpPr>
            <p:cNvPr id="757" name="组合 756"/>
            <p:cNvGrpSpPr/>
            <p:nvPr/>
          </p:nvGrpSpPr>
          <p:grpSpPr>
            <a:xfrm>
              <a:off x="9194" y="4380"/>
              <a:ext cx="584" cy="546"/>
              <a:chOff x="1282317" y="2454183"/>
              <a:chExt cx="346841" cy="346841"/>
            </a:xfrm>
          </p:grpSpPr>
          <p:grpSp>
            <p:nvGrpSpPr>
              <p:cNvPr id="758" name="组合 757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760" name="椭圆 759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rgbClr val="43A0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>
                      <a:solidFill>
                        <a:schemeClr val="bg1"/>
                      </a:solidFill>
                      <a:latin typeface="BigApple" pitchFamily="2" charset="0"/>
                      <a:ea typeface="站酷快乐体2016修订版" panose="02010600030101010101" charset="-122"/>
                    </a:rPr>
                    <a:t>2</a:t>
                  </a:r>
                  <a:endParaRPr lang="zh-CN" altLang="en-US" sz="2400">
                    <a:solidFill>
                      <a:schemeClr val="bg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  <p:sp>
              <p:nvSpPr>
                <p:cNvPr id="761" name="弧形 760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</p:grpSp>
          <p:sp>
            <p:nvSpPr>
              <p:cNvPr id="759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endParaRPr>
              </a:p>
            </p:txBody>
          </p:sp>
        </p:grpSp>
        <p:sp>
          <p:nvSpPr>
            <p:cNvPr id="762" name="文本框 6"/>
            <p:cNvSpPr txBox="1">
              <a:spLocks noChangeArrowheads="1"/>
            </p:cNvSpPr>
            <p:nvPr/>
          </p:nvSpPr>
          <p:spPr bwMode="auto">
            <a:xfrm>
              <a:off x="9845" y="4272"/>
              <a:ext cx="2645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rPr>
                <a:t>LUYỆN TẬP </a:t>
              </a:r>
              <a:endParaRPr lang="zh-CN" altLang="en-US" sz="2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endParaRPr>
            </a:p>
          </p:txBody>
        </p:sp>
        <p:grpSp>
          <p:nvGrpSpPr>
            <p:cNvPr id="764" name="组合 763"/>
            <p:cNvGrpSpPr/>
            <p:nvPr/>
          </p:nvGrpSpPr>
          <p:grpSpPr>
            <a:xfrm>
              <a:off x="9194" y="5724"/>
              <a:ext cx="584" cy="546"/>
              <a:chOff x="1282317" y="2454183"/>
              <a:chExt cx="346841" cy="346841"/>
            </a:xfrm>
          </p:grpSpPr>
          <p:grpSp>
            <p:nvGrpSpPr>
              <p:cNvPr id="765" name="组合 764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767" name="椭圆 766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rgbClr val="89FF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>
                      <a:solidFill>
                        <a:srgbClr val="43A081"/>
                      </a:solidFill>
                      <a:latin typeface="BigApple" pitchFamily="2" charset="0"/>
                      <a:ea typeface="站酷快乐体2016修订版" panose="02010600030101010101" charset="-122"/>
                    </a:rPr>
                    <a:t>3</a:t>
                  </a:r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  <p:sp>
              <p:nvSpPr>
                <p:cNvPr id="768" name="弧形 767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</p:grpSp>
          <p:sp>
            <p:nvSpPr>
              <p:cNvPr id="766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endParaRPr>
              </a:p>
            </p:txBody>
          </p:sp>
        </p:grpSp>
        <p:sp>
          <p:nvSpPr>
            <p:cNvPr id="769" name="文本框 6"/>
            <p:cNvSpPr txBox="1">
              <a:spLocks noChangeArrowheads="1"/>
            </p:cNvSpPr>
            <p:nvPr/>
          </p:nvSpPr>
          <p:spPr bwMode="auto">
            <a:xfrm>
              <a:off x="9845" y="5616"/>
              <a:ext cx="2645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rPr>
                <a:t>VẬN DỤNG </a:t>
              </a:r>
              <a:endParaRPr lang="zh-CN" altLang="en-US" sz="2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endParaRPr>
            </a:p>
          </p:txBody>
        </p:sp>
        <p:grpSp>
          <p:nvGrpSpPr>
            <p:cNvPr id="771" name="组合 770"/>
            <p:cNvGrpSpPr/>
            <p:nvPr/>
          </p:nvGrpSpPr>
          <p:grpSpPr>
            <a:xfrm>
              <a:off x="9167" y="7068"/>
              <a:ext cx="584" cy="546"/>
              <a:chOff x="1282317" y="2454183"/>
              <a:chExt cx="346841" cy="346841"/>
            </a:xfrm>
          </p:grpSpPr>
          <p:grpSp>
            <p:nvGrpSpPr>
              <p:cNvPr id="772" name="组合 771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774" name="椭圆 773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rgbClr val="43A0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>
                      <a:solidFill>
                        <a:schemeClr val="bg1"/>
                      </a:solidFill>
                      <a:latin typeface="BigApple" pitchFamily="2" charset="0"/>
                      <a:ea typeface="站酷快乐体2016修订版" panose="02010600030101010101" charset="-122"/>
                    </a:rPr>
                    <a:t>4</a:t>
                  </a:r>
                  <a:endParaRPr lang="zh-CN" altLang="en-US" sz="2400">
                    <a:solidFill>
                      <a:schemeClr val="bg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  <p:sp>
              <p:nvSpPr>
                <p:cNvPr id="775" name="弧形 774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rgbClr val="43A081"/>
                    </a:solidFill>
                    <a:latin typeface="BigApple" pitchFamily="2" charset="0"/>
                    <a:ea typeface="站酷快乐体2016修订版" panose="02010600030101010101" charset="-122"/>
                  </a:endParaRPr>
                </a:p>
              </p:txBody>
            </p:sp>
          </p:grpSp>
          <p:sp>
            <p:nvSpPr>
              <p:cNvPr id="773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endParaRPr>
              </a:p>
            </p:txBody>
          </p:sp>
        </p:grpSp>
        <p:sp>
          <p:nvSpPr>
            <p:cNvPr id="776" name="文本框 6"/>
            <p:cNvSpPr txBox="1">
              <a:spLocks noChangeArrowheads="1"/>
            </p:cNvSpPr>
            <p:nvPr/>
          </p:nvSpPr>
          <p:spPr bwMode="auto">
            <a:xfrm>
              <a:off x="9818" y="6959"/>
              <a:ext cx="2645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rgbClr val="43A081"/>
                  </a:solidFill>
                  <a:latin typeface="BigApple" pitchFamily="2" charset="0"/>
                  <a:ea typeface="站酷快乐体2016修订版" panose="02010600030101010101" charset="-122"/>
                </a:rPr>
                <a:t>HOẠT ĐỘNG TIẾP NỐI </a:t>
              </a:r>
              <a:endParaRPr lang="zh-CN" altLang="en-US" sz="2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0B41CD-B3A4-4173-8BA8-2842A947A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97" y="705745"/>
            <a:ext cx="9354205" cy="3492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0379AF-D00B-48EC-8C42-AB8FB0590E09}"/>
              </a:ext>
            </a:extLst>
          </p:cNvPr>
          <p:cNvSpPr/>
          <p:nvPr/>
        </p:nvSpPr>
        <p:spPr>
          <a:xfrm>
            <a:off x="3327398" y="4612767"/>
            <a:ext cx="5537202" cy="1308265"/>
          </a:xfrm>
          <a:prstGeom prst="roundRect">
            <a:avLst/>
          </a:prstGeom>
          <a:solidFill>
            <a:srgbClr val="89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rgbClr val="002060"/>
                </a:solidFill>
              </a:rPr>
              <a:t>Vệ tinh A : 509km</a:t>
            </a:r>
          </a:p>
          <a:p>
            <a:pPr algn="just"/>
            <a:r>
              <a:rPr lang="en-US" sz="3200" b="1">
                <a:solidFill>
                  <a:srgbClr val="002060"/>
                </a:solidFill>
              </a:rPr>
              <a:t>Vệ tinh C : 2036km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4" y="828108"/>
            <a:ext cx="6121493" cy="429436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93765" y="2214880"/>
            <a:ext cx="2136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43A08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04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50D1FF-5BF9-428A-B664-9877AD9F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932" y="3075057"/>
            <a:ext cx="5330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rPr>
              <a:t>HOẠT ĐỘNG TIẾP NỐI </a:t>
            </a:r>
            <a:endParaRPr lang="zh-CN" altLang="en-US" sz="4000" dirty="0">
              <a:solidFill>
                <a:srgbClr val="43A081"/>
              </a:solidFill>
              <a:latin typeface="BigApple" pitchFamily="2" charset="0"/>
              <a:ea typeface="站酷快乐体2016修订版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82351" y="-136634"/>
            <a:ext cx="3956794" cy="6014907"/>
            <a:chOff x="7894498" y="1458647"/>
            <a:chExt cx="2985899" cy="446658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7894498" y="1458647"/>
              <a:ext cx="2985899" cy="4466580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8204303" y="3366956"/>
              <a:ext cx="1545387" cy="1561903"/>
              <a:chOff x="1304884" y="2569558"/>
              <a:chExt cx="2266723" cy="1562019"/>
            </a:xfrm>
          </p:grpSpPr>
          <p:sp>
            <p:nvSpPr>
              <p:cNvPr id="19" name="文本框 4337"/>
              <p:cNvSpPr txBox="1"/>
              <p:nvPr/>
            </p:nvSpPr>
            <p:spPr>
              <a:xfrm>
                <a:off x="1304884" y="2569558"/>
                <a:ext cx="2266723" cy="156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站酷快乐体2016修订版" panose="02010600030101010101" charset="-122"/>
                    <a:cs typeface="Calibri" panose="020F0502020204030204" pitchFamily="34" charset="0"/>
                    <a:sym typeface="+mn-ea"/>
                  </a:rPr>
                  <a:t>Chuẩn bị bài sau : Luyện tập chung 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站酷快乐体2016修订版" panose="02010600030101010101" charset="-122"/>
                  <a:cs typeface="Calibri" panose="020F0502020204030204" pitchFamily="34" charset="0"/>
                  <a:sym typeface="+mn-ea"/>
                </a:endParaRPr>
              </a:p>
            </p:txBody>
          </p:sp>
          <p:sp>
            <p:nvSpPr>
              <p:cNvPr id="21" name="任意多边形 23"/>
              <p:cNvSpPr/>
              <p:nvPr/>
            </p:nvSpPr>
            <p:spPr>
              <a:xfrm>
                <a:off x="2296814" y="2788310"/>
                <a:ext cx="269630" cy="0"/>
              </a:xfrm>
              <a:custGeom>
                <a:avLst/>
                <a:gdLst>
                  <a:gd name="connsiteX0" fmla="*/ 0 w 269630"/>
                  <a:gd name="connsiteY0" fmla="*/ 0 h 0"/>
                  <a:gd name="connsiteX1" fmla="*/ 269630 w 26963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630">
                    <a:moveTo>
                      <a:pt x="0" y="0"/>
                    </a:moveTo>
                    <a:lnTo>
                      <a:pt x="269630" y="0"/>
                    </a:lnTo>
                  </a:path>
                </a:pathLst>
              </a:cu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站酷快乐体2016修订版" panose="02010600030101010101" charset="-122"/>
                  <a:ea typeface="站酷快乐体2016修订版" panose="02010600030101010101" charset="-122"/>
                  <a:cs typeface="+mn-ea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740166" y="0"/>
            <a:ext cx="3591717" cy="5603592"/>
            <a:chOff x="7894498" y="1458647"/>
            <a:chExt cx="2985899" cy="446658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7894498" y="1458647"/>
              <a:ext cx="2985899" cy="4466580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8217943" y="2961177"/>
              <a:ext cx="1545387" cy="2234514"/>
              <a:chOff x="1324891" y="2163744"/>
              <a:chExt cx="2266723" cy="2234673"/>
            </a:xfrm>
          </p:grpSpPr>
          <p:sp>
            <p:nvSpPr>
              <p:cNvPr id="25" name="文本框 4337"/>
              <p:cNvSpPr txBox="1"/>
              <p:nvPr/>
            </p:nvSpPr>
            <p:spPr>
              <a:xfrm>
                <a:off x="1324891" y="2163744"/>
                <a:ext cx="2266723" cy="2234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  <a:cs typeface="站酷快乐体2016修订版" panose="02010600030101010101" charset="-122"/>
                    <a:sym typeface="+mn-ea"/>
                  </a:rPr>
                  <a:t>Ôn chia số có bốn chữ số cho số có một chữ số 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  <a:sym typeface="+mn-ea"/>
                </a:endParaRPr>
              </a:p>
            </p:txBody>
          </p:sp>
          <p:sp>
            <p:nvSpPr>
              <p:cNvPr id="27" name="任意多边形 23"/>
              <p:cNvSpPr/>
              <p:nvPr/>
            </p:nvSpPr>
            <p:spPr>
              <a:xfrm>
                <a:off x="2296814" y="2788310"/>
                <a:ext cx="269630" cy="0"/>
              </a:xfrm>
              <a:custGeom>
                <a:avLst/>
                <a:gdLst>
                  <a:gd name="connsiteX0" fmla="*/ 0 w 269630"/>
                  <a:gd name="connsiteY0" fmla="*/ 0 h 0"/>
                  <a:gd name="connsiteX1" fmla="*/ 269630 w 26963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630">
                    <a:moveTo>
                      <a:pt x="0" y="0"/>
                    </a:moveTo>
                    <a:lnTo>
                      <a:pt x="269630" y="0"/>
                    </a:lnTo>
                  </a:path>
                </a:pathLst>
              </a:cu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等线" panose="02010600030101010101" charset="-122"/>
                    <a:ea typeface="+mn-ea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站酷快乐体2016修订版" panose="02010600030101010101" charset="-122"/>
                  <a:ea typeface="站酷快乐体2016修订版" panose="02010600030101010101" charset="-122"/>
                  <a:cs typeface="+mn-ea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3" y="1094008"/>
            <a:ext cx="5350380" cy="535038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502979" y="2461895"/>
            <a:ext cx="9128772" cy="291317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55900" y="2719705"/>
            <a:ext cx="7426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72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  <a:cs typeface="萝莉体 第二版" panose="02000500000000000000" pitchFamily="2" charset="-122"/>
                <a:sym typeface="Arial" panose="020B0604020202020204" pitchFamily="34" charset="0"/>
              </a:rPr>
              <a:t>CHÀO TẠM BIỆT </a:t>
            </a:r>
            <a:endParaRPr kumimoji="1" lang="zh-CN" altLang="en-US" sz="7200" dirty="0">
              <a:solidFill>
                <a:srgbClr val="43A081"/>
              </a:solidFill>
              <a:latin typeface="BigApple" pitchFamily="2" charset="0"/>
              <a:ea typeface="站酷快乐体2016修订版" panose="02010600030101010101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4" y="828108"/>
            <a:ext cx="6121493" cy="4294369"/>
          </a:xfrm>
          <a:prstGeom prst="rect">
            <a:avLst/>
          </a:prstGeom>
        </p:spPr>
      </p:pic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4425950" y="3044825"/>
            <a:ext cx="52910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srgbClr val="43A081"/>
                </a:solidFill>
                <a:latin typeface="BigApple" pitchFamily="2" charset="0"/>
                <a:ea typeface="站酷快乐体2016修订版" panose="02010600030101010101" charset="-122"/>
              </a:rPr>
              <a:t>KHỞI ĐỘNG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3765" y="2214880"/>
            <a:ext cx="2136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43A08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A9A80-1DDC-47DD-A7F7-6A067D4B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6C211-582F-494B-A91B-8C80D146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77F2A-E4E0-4512-B57B-C8F5B593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1C0217-2BEC-4E63-8414-8904EE39207D}"/>
              </a:ext>
            </a:extLst>
          </p:cNvPr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F190B-7C63-4F86-8056-EB93E4CD412E}"/>
              </a:ext>
            </a:extLst>
          </p:cNvPr>
          <p:cNvSpPr/>
          <p:nvPr/>
        </p:nvSpPr>
        <p:spPr>
          <a:xfrm>
            <a:off x="4419542" y="2267770"/>
            <a:ext cx="3313078" cy="744208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Haettenschweiler" panose="020B0706040902060204" pitchFamily="34" charset="0"/>
              </a:rPr>
              <a:t>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F53023-7599-45B1-9FC7-4761D97FFFE0}"/>
              </a:ext>
            </a:extLst>
          </p:cNvPr>
          <p:cNvGrpSpPr/>
          <p:nvPr/>
        </p:nvGrpSpPr>
        <p:grpSpPr>
          <a:xfrm>
            <a:off x="290039" y="1130650"/>
            <a:ext cx="8294032" cy="3762656"/>
            <a:chOff x="1323833" y="429251"/>
            <a:chExt cx="7352881" cy="41746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280E31-97D6-4CF3-9755-BF4070055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42895A-4F9E-431F-B00C-86C43DF4A191}"/>
                </a:ext>
              </a:extLst>
            </p:cNvPr>
            <p:cNvSpPr/>
            <p:nvPr/>
          </p:nvSpPr>
          <p:spPr>
            <a:xfrm>
              <a:off x="1948571" y="1866644"/>
              <a:ext cx="6253086" cy="785368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latin typeface="Goudy Stout" panose="0202090407030B020401" pitchFamily="18" charset="0"/>
                </a:rPr>
                <a:t>THỎ SĂN CÀ RỐT</a:t>
              </a:r>
              <a:endPara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Goudy Stout" panose="0202090407030B020401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0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2E315-296B-402A-A1C2-A7301DAA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C5F100-9291-42B1-B63E-8B872938823D}"/>
              </a:ext>
            </a:extLst>
          </p:cNvPr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4" name="Rounded Rectangle 22">
              <a:extLst>
                <a:ext uri="{FF2B5EF4-FFF2-40B4-BE49-F238E27FC236}">
                  <a16:creationId xmlns:a16="http://schemas.microsoft.com/office/drawing/2014/main" id="{6FF61A1F-750C-4F05-8B2C-E6C2A461309C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76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76F3215-D1D5-4F77-8587-4B4212BC5063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3E7793-AF08-4FF3-B4A0-5098BB3C7B0E}"/>
                </a:ext>
              </a:extLst>
            </p:cNvPr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594FE4-1D57-47B4-9299-15D2B373D526}"/>
              </a:ext>
            </a:extLst>
          </p:cNvPr>
          <p:cNvGrpSpPr/>
          <p:nvPr/>
        </p:nvGrpSpPr>
        <p:grpSpPr>
          <a:xfrm>
            <a:off x="1987603" y="955808"/>
            <a:ext cx="8269933" cy="2501169"/>
            <a:chOff x="1321454" y="-4287"/>
            <a:chExt cx="8272923" cy="2502074"/>
          </a:xfrm>
        </p:grpSpPr>
        <p:sp>
          <p:nvSpPr>
            <p:cNvPr id="8" name="Rounded Rectangle 26">
              <a:extLst>
                <a:ext uri="{FF2B5EF4-FFF2-40B4-BE49-F238E27FC236}">
                  <a16:creationId xmlns:a16="http://schemas.microsoft.com/office/drawing/2014/main" id="{5D9349CE-57D7-42EF-B11C-6B86F12CA180}"/>
                </a:ext>
              </a:extLst>
            </p:cNvPr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022ACD-F0F4-479D-87D0-D0E1B4FB7EF6}"/>
                </a:ext>
              </a:extLst>
            </p:cNvPr>
            <p:cNvSpPr/>
            <p:nvPr/>
          </p:nvSpPr>
          <p:spPr>
            <a:xfrm>
              <a:off x="3490731" y="558128"/>
              <a:ext cx="6103646" cy="1939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spc="5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iCiel Cadena" panose="02000503000000020004" pitchFamily="2" charset="0"/>
                  <a:cs typeface="Baloo" panose="03080902040302020200" pitchFamily="66" charset="-93"/>
                </a:rPr>
                <a:t>Kết quả của phép chia</a:t>
              </a:r>
            </a:p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spc="5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iCiel Cadena" panose="02000503000000020004" pitchFamily="2" charset="0"/>
                  <a:cs typeface="Baloo" panose="03080902040302020200" pitchFamily="66" charset="-93"/>
                </a:rPr>
                <a:t>4560 : 6 = ? </a:t>
              </a:r>
            </a:p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B41E51-E3A6-4CD7-9374-66B73FEF6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D589FD-DE06-4CEF-AA1E-FF62AD89FD46}"/>
              </a:ext>
            </a:extLst>
          </p:cNvPr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7E477A4C-56BD-4DE6-A08F-46E9F7D57AF4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710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FAE467-AEC9-4D69-B0A7-93D0850DA7FA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FE00CD-90E8-4D96-845E-05949A385491}"/>
                </a:ext>
              </a:extLst>
            </p:cNvPr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36B6D0-FBF9-4A25-A751-D59B1AA6F846}"/>
              </a:ext>
            </a:extLst>
          </p:cNvPr>
          <p:cNvGrpSpPr/>
          <p:nvPr/>
        </p:nvGrpSpPr>
        <p:grpSpPr>
          <a:xfrm>
            <a:off x="6291354" y="3996345"/>
            <a:ext cx="3809576" cy="1145990"/>
            <a:chOff x="1557446" y="2464515"/>
            <a:chExt cx="3155231" cy="1146404"/>
          </a:xfrm>
        </p:grpSpPr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E2E1C742-7CA4-4D65-84E9-0BDF0470865E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76 (dư 6)</a:t>
              </a:r>
              <a:endParaRPr kumimoji="0" lang="en-US" sz="40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6E58BE-868C-4593-9EFE-D7A90081E1D8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841F34-E525-4171-A8C5-CA2A62481196}"/>
                </a:ext>
              </a:extLst>
            </p:cNvPr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EAFBBD-85D6-409F-87A2-3A2B819471CC}"/>
              </a:ext>
            </a:extLst>
          </p:cNvPr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20" name="Rounded Rectangle 38">
              <a:extLst>
                <a:ext uri="{FF2B5EF4-FFF2-40B4-BE49-F238E27FC236}">
                  <a16:creationId xmlns:a16="http://schemas.microsoft.com/office/drawing/2014/main" id="{CFB7B794-344C-4BF7-B67F-739475D8E9AE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</a:t>
              </a: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760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C0D6C8C-76B1-49C5-A3F9-9595C4795405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12ABFD-9EFB-473C-8238-552E1B79A387}"/>
                </a:ext>
              </a:extLst>
            </p:cNvPr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F951E6E-C5C7-4A7E-A2BC-DBEF9E93C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F51A4A-0D98-40EB-A47E-CD5B0205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934A3C-CC3A-46F9-8FFB-8B99DDE57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DF090C-AD41-4513-85A0-04790B79C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425437-5650-4C9E-B534-7F11A040A1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896689A-2FE8-4EE2-8B61-4AA91621EBD6}"/>
              </a:ext>
            </a:extLst>
          </p:cNvPr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91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280B1-F043-47EE-8414-A99F0CEFC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8322C03-31F6-4B33-A9CA-4345ED948D05}"/>
              </a:ext>
            </a:extLst>
          </p:cNvPr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4" name="Rounded Rectangle 22">
              <a:extLst>
                <a:ext uri="{FF2B5EF4-FFF2-40B4-BE49-F238E27FC236}">
                  <a16:creationId xmlns:a16="http://schemas.microsoft.com/office/drawing/2014/main" id="{D25BD628-D884-457E-80A1-5E3EED141536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48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30D3D1-C75E-4841-9B5D-B4F8B3C44E11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AC2D96-2AE3-4378-927B-7251922D7586}"/>
                </a:ext>
              </a:extLst>
            </p:cNvPr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E9019-D2D0-49CA-9ECF-87703FF813C4}"/>
              </a:ext>
            </a:extLst>
          </p:cNvPr>
          <p:cNvGrpSpPr/>
          <p:nvPr/>
        </p:nvGrpSpPr>
        <p:grpSpPr>
          <a:xfrm>
            <a:off x="1987603" y="0"/>
            <a:ext cx="8269932" cy="2837254"/>
            <a:chOff x="1321454" y="-4287"/>
            <a:chExt cx="8272923" cy="1926108"/>
          </a:xfrm>
        </p:grpSpPr>
        <p:sp>
          <p:nvSpPr>
            <p:cNvPr id="8" name="Rounded Rectangle 26">
              <a:extLst>
                <a:ext uri="{FF2B5EF4-FFF2-40B4-BE49-F238E27FC236}">
                  <a16:creationId xmlns:a16="http://schemas.microsoft.com/office/drawing/2014/main" id="{20E21E53-3672-4AA6-87A0-D5CD44F77B65}"/>
                </a:ext>
              </a:extLst>
            </p:cNvPr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E8DB50-70B0-4A08-9CBE-4726AAA8D8C0}"/>
                </a:ext>
              </a:extLst>
            </p:cNvPr>
            <p:cNvSpPr/>
            <p:nvPr/>
          </p:nvSpPr>
          <p:spPr>
            <a:xfrm>
              <a:off x="2790721" y="605968"/>
              <a:ext cx="5672080" cy="13158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Tìm x biết, </a:t>
              </a:r>
            </a:p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998" b="1" kern="0" spc="5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X x 3 = 1224 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96762F-3EED-4919-895A-F66A6AF8B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0B00C5-2BED-4B33-84C2-0B938F081C89}"/>
              </a:ext>
            </a:extLst>
          </p:cNvPr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F835996F-9367-4D12-906A-E752252926EE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</a:t>
              </a: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408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B0AA8F-B1CD-43E3-BE26-CB3F2670F057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7DBEA4-2D78-41E1-B559-41B538BDD39C}"/>
                </a:ext>
              </a:extLst>
            </p:cNvPr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96FCF-D53F-4257-B169-DC39D73AD6EB}"/>
              </a:ext>
            </a:extLst>
          </p:cNvPr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30FF9B1B-1FF6-4E02-A5AB-B34491BFFA76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480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E75FBC-8FD8-44AE-AF63-82E0E8CE5662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FC149A-5706-4DB4-A969-913280522F0F}"/>
                </a:ext>
              </a:extLst>
            </p:cNvPr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D43B60-14C6-488C-8DF3-94F786391FE0}"/>
              </a:ext>
            </a:extLst>
          </p:cNvPr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20" name="Rounded Rectangle 38">
              <a:extLst>
                <a:ext uri="{FF2B5EF4-FFF2-40B4-BE49-F238E27FC236}">
                  <a16:creationId xmlns:a16="http://schemas.microsoft.com/office/drawing/2014/main" id="{D3EE7C7E-05B7-4367-A314-6DCB026F0DEA}"/>
                </a:ext>
              </a:extLst>
            </p:cNvPr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406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F2B55F-2245-4F6F-AEA3-F853B27E5A26}"/>
                </a:ext>
              </a:extLst>
            </p:cNvPr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03ED3D-B499-44CF-ABE1-B31EFE4BF4D0}"/>
                </a:ext>
              </a:extLst>
            </p:cNvPr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A3AC6FA-ADAE-44EC-971E-FFF206F43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E1127-759D-439E-861D-5DC15A1D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03" y="0"/>
            <a:ext cx="1228680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94D65-372B-40DE-86CB-EF3927972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F0B09-2ABB-4DA6-B496-74D91174E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423A5-6981-4892-A10B-6F9B1F8285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1AF7E-6ED5-4F42-8962-CB3A55DFDA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86227-E034-48F6-9B4A-8AC5E351232B}"/>
              </a:ext>
            </a:extLst>
          </p:cNvPr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13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982CF563-3BBC-4A59-8B63-06EFBB90F6F7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Picture 22" descr="Visual search query image">
            <a:extLst>
              <a:ext uri="{FF2B5EF4-FFF2-40B4-BE49-F238E27FC236}">
                <a16:creationId xmlns:a16="http://schemas.microsoft.com/office/drawing/2014/main" id="{094E07DB-2250-42BF-A448-3ADC99E3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893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D95124-B8CB-413A-8E9C-478A9E1D34E0}"/>
              </a:ext>
            </a:extLst>
          </p:cNvPr>
          <p:cNvSpPr txBox="1"/>
          <p:nvPr/>
        </p:nvSpPr>
        <p:spPr>
          <a:xfrm>
            <a:off x="890666" y="1003987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28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1372286">
              <a:defRPr/>
            </a:pP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5191E4-8BBD-4695-927A-BF48CC7E8765}"/>
              </a:ext>
            </a:extLst>
          </p:cNvPr>
          <p:cNvSpPr txBox="1"/>
          <p:nvPr/>
        </p:nvSpPr>
        <p:spPr>
          <a:xfrm>
            <a:off x="2904256" y="1727842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F88814-2AF8-44DB-9748-54C2AD810041}"/>
              </a:ext>
            </a:extLst>
          </p:cNvPr>
          <p:cNvSpPr txBox="1"/>
          <p:nvPr/>
        </p:nvSpPr>
        <p:spPr>
          <a:xfrm>
            <a:off x="386808" y="2377049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        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191685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Widescreen</PresentationFormat>
  <Paragraphs>161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微软雅黑</vt:lpstr>
      <vt:lpstr>宋体</vt:lpstr>
      <vt:lpstr>Arial</vt:lpstr>
      <vt:lpstr>Baloo</vt:lpstr>
      <vt:lpstr>BigApple</vt:lpstr>
      <vt:lpstr>Calibri</vt:lpstr>
      <vt:lpstr>Cambria Math</vt:lpstr>
      <vt:lpstr>Goudy Stout</vt:lpstr>
      <vt:lpstr>Haettenschweiler</vt:lpstr>
      <vt:lpstr>HP001 4 hàng</vt:lpstr>
      <vt:lpstr>iCiel Cadena</vt:lpstr>
      <vt:lpstr>Nirmala UI</vt:lpstr>
      <vt:lpstr>Rockstone</vt:lpstr>
      <vt:lpstr>Times New Roman</vt:lpstr>
      <vt:lpstr>站酷快乐体2016修订版</vt:lpstr>
      <vt:lpstr>萝莉体 第二版</vt:lpstr>
      <vt:lpstr>迷你简细行楷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created xsi:type="dcterms:W3CDTF">2018-03-01T02:03:00Z</dcterms:created>
  <dcterms:modified xsi:type="dcterms:W3CDTF">2022-02-28T03:27:55Z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