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6" r:id="rId2"/>
    <p:sldId id="307" r:id="rId3"/>
    <p:sldId id="299" r:id="rId4"/>
    <p:sldId id="271" r:id="rId5"/>
    <p:sldId id="270" r:id="rId6"/>
    <p:sldId id="310" r:id="rId7"/>
    <p:sldId id="305" r:id="rId8"/>
    <p:sldId id="312" r:id="rId9"/>
    <p:sldId id="313" r:id="rId10"/>
    <p:sldId id="314" r:id="rId11"/>
    <p:sldId id="315" r:id="rId12"/>
    <p:sldId id="308" r:id="rId13"/>
    <p:sldId id="309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FF"/>
    <a:srgbClr val="FFFF00"/>
    <a:srgbClr val="CC3300"/>
    <a:srgbClr val="009900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9D168-035F-44ED-9729-6338891F1D77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27912-7A48-4A1A-984E-63381D29E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1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198DD6-B5C5-43C3-8656-A8B9DBA4CF6B}" type="slidenum">
              <a:rPr lang="vi-VN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vi-VN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7912-7A48-4A1A-984E-63381D29E0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0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DA67-8F0B-4DD8-B55E-35E50048CF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3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8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7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3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3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3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7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4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1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FB7D-77B7-4445-B2C3-09BD0F22005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7FB7D-77B7-4445-B2C3-09BD0F220051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C82AF-2F53-4BBB-B7FD-7A8923287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2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5" Type="http://schemas.openxmlformats.org/officeDocument/2006/relationships/slide" Target="slide7.xml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5" Type="http://schemas.openxmlformats.org/officeDocument/2006/relationships/slide" Target="slide7.xml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6.jpeg"/><Relationship Id="rId7" Type="http://schemas.openxmlformats.org/officeDocument/2006/relationships/slide" Target="slide1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slide" Target="slide7.xml"/><Relationship Id="rId5" Type="http://schemas.openxmlformats.org/officeDocument/2006/relationships/audio" Target="../media/audio2.wav"/><Relationship Id="rId10" Type="http://schemas.openxmlformats.org/officeDocument/2006/relationships/audio" Target="NUL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28.png"/><Relationship Id="rId5" Type="http://schemas.openxmlformats.org/officeDocument/2006/relationships/slide" Target="slide7.xml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37650" cy="12192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lnSpc>
                <a:spcPts val="3799"/>
              </a:lnSpc>
              <a:defRPr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914400" y="3581400"/>
            <a:ext cx="7848600" cy="742493"/>
          </a:xfrm>
          <a:prstGeom prst="rect">
            <a:avLst/>
          </a:prstGeom>
          <a:ln>
            <a:noFill/>
            <a:prstDash val="dash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2" tIns="45711" rIns="91422" bIns="45711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Môn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Luyện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– </a:t>
            </a:r>
            <a:r>
              <a:rPr lang="en-US" sz="3200" b="1" i="1" err="1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Lớp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2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ea typeface="BankGothic-Medium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8534400" cy="1371600"/>
          </a:xfrm>
          <a:prstGeom prst="rect">
            <a:avLst/>
          </a:prstGeom>
          <a:noFill/>
        </p:spPr>
        <p:txBody>
          <a:bodyPr spcFirstLastPara="1" wrap="none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Nhiệt</a:t>
            </a: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liệt</a:t>
            </a: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mừng</a:t>
            </a: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thầy</a:t>
            </a: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</a:t>
            </a: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đến</a:t>
            </a: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dự</a:t>
            </a: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</a:t>
            </a: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dạy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0"/>
            <a:ext cx="1574801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5400" y="0"/>
            <a:ext cx="15748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9213" y="5257800"/>
            <a:ext cx="157321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5284788"/>
            <a:ext cx="1573213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animal_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47" y="5486400"/>
            <a:ext cx="4124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46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21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22215" y="5247884"/>
            <a:ext cx="5890343" cy="1025921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59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46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endParaRPr lang="en-US" sz="4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1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2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3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47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59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70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81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92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9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0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47200" y="1889276"/>
            <a:ext cx="812800" cy="812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75" y="3181827"/>
            <a:ext cx="1385126" cy="14663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181828"/>
            <a:ext cx="1469409" cy="146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46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21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22215" y="5247884"/>
            <a:ext cx="5890343" cy="1025921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59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46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1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2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3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47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59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70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81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92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9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0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47200" y="1889276"/>
            <a:ext cx="812800" cy="812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75" y="3181827"/>
            <a:ext cx="1385126" cy="14663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181828"/>
            <a:ext cx="1469409" cy="146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 l="63605" t="47040" r="1784" b="3259"/>
          <a:stretch>
            <a:fillRect/>
          </a:stretch>
        </p:blipFill>
        <p:spPr bwMode="auto">
          <a:xfrm>
            <a:off x="7696200" y="5257800"/>
            <a:ext cx="1447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674688"/>
            <a:ext cx="5246688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Dặn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dò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041" y="2595771"/>
            <a:ext cx="89281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  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Chuẩn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tiếp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ngữ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sông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biển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Đặt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trả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lời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Vì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sao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?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 l="63605" t="47040" r="1784" b="3259"/>
          <a:stretch>
            <a:fillRect/>
          </a:stretch>
        </p:blipFill>
        <p:spPr bwMode="auto">
          <a:xfrm>
            <a:off x="6435436" y="5257800"/>
            <a:ext cx="1447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/>
          <a:srcRect l="63605" t="47040" r="1784" b="3259"/>
          <a:stretch>
            <a:fillRect/>
          </a:stretch>
        </p:blipFill>
        <p:spPr bwMode="auto">
          <a:xfrm>
            <a:off x="5257800" y="5257800"/>
            <a:ext cx="1447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tuyen-tap-bo-hinh-nen-hoa-nhai-dep-nhat-cho-may-tinh-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895600"/>
            <a:ext cx="8153400" cy="2895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AU" sz="5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Chân</a:t>
            </a:r>
            <a:r>
              <a:rPr lang="en-AU" sz="5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AU" sz="5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thành</a:t>
            </a:r>
            <a:r>
              <a:rPr lang="en-AU" sz="5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AU" sz="5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cảm</a:t>
            </a:r>
            <a:r>
              <a:rPr lang="en-AU" sz="5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AU" sz="5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ơn</a:t>
            </a:r>
            <a:endParaRPr lang="en-AU" sz="5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AU" sz="5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Quý</a:t>
            </a:r>
            <a:r>
              <a:rPr lang="en-AU" sz="5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AU" sz="5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thầy</a:t>
            </a:r>
            <a:r>
              <a:rPr lang="en-AU" sz="5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AU" sz="5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cô</a:t>
            </a:r>
            <a:r>
              <a:rPr lang="en-AU" sz="5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AU" sz="5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và</a:t>
            </a:r>
            <a:r>
              <a:rPr lang="en-AU" sz="5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AU" sz="5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AU" sz="5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AU" sz="5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AU" sz="5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2" name="Picture 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47" y="4363903"/>
            <a:ext cx="2659070" cy="180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 descr="index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62" y="1782275"/>
            <a:ext cx="2830553" cy="18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images_na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72" y="4425391"/>
            <a:ext cx="2388304" cy="17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s_t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47" y="1796929"/>
            <a:ext cx="2591152" cy="18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inde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" y="1782275"/>
            <a:ext cx="2773087" cy="18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810000" y="1146664"/>
            <a:ext cx="1532820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5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ranh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29306" y="1146664"/>
            <a:ext cx="1218848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tò mò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185334" y="1146664"/>
            <a:ext cx="1619250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nhút nhát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679848" y="1146664"/>
            <a:ext cx="2210152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 nhẹn 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249333" y="1146664"/>
            <a:ext cx="1677458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 lành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2709334" y="1143000"/>
            <a:ext cx="1372306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 tợn</a:t>
            </a:r>
          </a:p>
        </p:txBody>
      </p:sp>
      <p:pic>
        <p:nvPicPr>
          <p:cNvPr id="5152" name="Picture 32" descr="Soc tren c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" y="4405171"/>
            <a:ext cx="2771070" cy="18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47625" y="3205533"/>
            <a:ext cx="534459" cy="4561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 dirty="0">
                <a:cs typeface="Times New Roman" pitchFamily="18" charset="0"/>
              </a:rPr>
              <a:t>1</a:t>
            </a:r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3130463" y="3163408"/>
            <a:ext cx="534459" cy="4561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 dirty="0">
                <a:cs typeface="Times New Roman" pitchFamily="18" charset="0"/>
              </a:rPr>
              <a:t>2</a:t>
            </a:r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0" y="5790467"/>
            <a:ext cx="534459" cy="45793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 dirty="0">
                <a:cs typeface="Times New Roman" pitchFamily="18" charset="0"/>
              </a:rPr>
              <a:t>4</a:t>
            </a:r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6424083" y="3179899"/>
            <a:ext cx="534458" cy="4561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>
                <a:cs typeface="Times New Roman" pitchFamily="18" charset="0"/>
              </a:rPr>
              <a:t>3</a:t>
            </a:r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3200400" y="5766284"/>
            <a:ext cx="534459" cy="45793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 dirty="0">
                <a:cs typeface="Times New Roman" pitchFamily="18" charset="0"/>
              </a:rPr>
              <a:t>5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209904" y="3801761"/>
            <a:ext cx="975430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6425847" y="3810000"/>
            <a:ext cx="977194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3217334" y="6373001"/>
            <a:ext cx="975430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125236" y="6392741"/>
            <a:ext cx="975431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3158001" y="3801760"/>
            <a:ext cx="1751541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trắng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6350000" y="6330462"/>
            <a:ext cx="1446389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(cọp)</a:t>
            </a:r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6400800" y="5714267"/>
            <a:ext cx="532694" cy="45793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/>
            <a:r>
              <a:rPr lang="en-US" sz="2500" b="1" dirty="0">
                <a:cs typeface="Times New Roman" pitchFamily="18" charset="0"/>
              </a:rPr>
              <a:t>6</a:t>
            </a:r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3810000" y="1143000"/>
            <a:ext cx="2399771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 ranh,</a:t>
            </a: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215195" y="1146663"/>
            <a:ext cx="1218848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tò mò,</a:t>
            </a: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1185334" y="1143000"/>
            <a:ext cx="2257779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nhút nhát,</a:t>
            </a: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6679848" y="1143000"/>
            <a:ext cx="2210152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 nhẹn.</a:t>
            </a: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5249333" y="1143000"/>
            <a:ext cx="1677458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 lành,</a:t>
            </a: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2709334" y="1143000"/>
            <a:ext cx="1372306" cy="4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 tợn,</a:t>
            </a:r>
          </a:p>
        </p:txBody>
      </p:sp>
      <p:sp>
        <p:nvSpPr>
          <p:cNvPr id="2" name="Rectangle 1"/>
          <p:cNvSpPr/>
          <p:nvPr/>
        </p:nvSpPr>
        <p:spPr>
          <a:xfrm>
            <a:off x="95250" y="253181"/>
            <a:ext cx="8695972" cy="966019"/>
          </a:xfrm>
          <a:prstGeom prst="rect">
            <a:avLst/>
          </a:prstGeom>
        </p:spPr>
        <p:txBody>
          <a:bodyPr wrap="square" lIns="103236" tIns="51618" rIns="103236" bIns="516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Chọn 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mỗi con 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trong tranh dưới 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một 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chỉ đúng đặc điểm của nó: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7848600" y="6858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4800" y="1143000"/>
            <a:ext cx="304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0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1"/>
      <p:bldP spid="5138" grpId="1"/>
      <p:bldP spid="5139" grpId="1"/>
      <p:bldP spid="5140" grpId="1"/>
      <p:bldP spid="5141" grpId="1"/>
      <p:bldP spid="5142" grpId="1"/>
      <p:bldP spid="5154" grpId="0" animBg="1"/>
      <p:bldP spid="5156" grpId="0" animBg="1"/>
      <p:bldP spid="5157" grpId="0" animBg="1"/>
      <p:bldP spid="5159" grpId="0" animBg="1"/>
      <p:bldP spid="5160" grpId="0"/>
      <p:bldP spid="5161" grpId="0"/>
      <p:bldP spid="5162" grpId="0"/>
      <p:bldP spid="5163" grpId="0"/>
      <p:bldP spid="5164" grpId="0"/>
      <p:bldP spid="5165" grpId="0"/>
      <p:bldP spid="5158" grpId="0" animBg="1"/>
      <p:bldP spid="5179" grpId="1"/>
      <p:bldP spid="5180" grpId="1"/>
      <p:bldP spid="5181" grpId="1"/>
      <p:bldP spid="5182" grpId="1"/>
      <p:bldP spid="5183" grpId="1"/>
      <p:bldP spid="518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5" y="5989760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95" y="5943968"/>
            <a:ext cx="1619250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54" y="5943968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54" y="5943968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54" y="5943968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15" y="5943968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 descr="ORCH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20" y="5912828"/>
            <a:ext cx="1617486" cy="8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FLOWERS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70" y="6039217"/>
            <a:ext cx="954264" cy="8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FLOWERS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73" y="5967780"/>
            <a:ext cx="956028" cy="81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557889" y="4572000"/>
            <a:ext cx="1354667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hung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ác</a:t>
            </a:r>
            <a:endParaRPr lang="en-US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016000" y="4572000"/>
            <a:ext cx="1947333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nghịch</a:t>
            </a:r>
            <a:endParaRPr lang="en-US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7035800" y="4563940"/>
            <a:ext cx="2032000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chậm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charset="0"/>
              </a:rPr>
              <a:t>chạp</a:t>
            </a:r>
            <a:endParaRPr lang="en-US" sz="24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5622" name="Picture 22" descr="Wolfdog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55077"/>
            <a:ext cx="2709333" cy="30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Picture 23" descr="ima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4" y="1055077"/>
            <a:ext cx="2896306" cy="30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Picture 24" descr="j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55077"/>
            <a:ext cx="2741083" cy="309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423333" y="4584823"/>
            <a:ext cx="975431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  <a:cs typeface="Arial" charset="0"/>
              </a:rPr>
              <a:t>Khỉ</a:t>
            </a:r>
            <a:endParaRPr lang="en-US" sz="24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6434668" y="4563940"/>
            <a:ext cx="977194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  <a:cs typeface="Arial" charset="0"/>
              </a:rPr>
              <a:t>Rùa</a:t>
            </a:r>
            <a:endParaRPr lang="en-US" sz="2400" b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3386667" y="4575663"/>
            <a:ext cx="1751542" cy="46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  <a:cs typeface="Arial" charset="0"/>
              </a:rPr>
              <a:t>Chó</a:t>
            </a:r>
            <a:r>
              <a:rPr lang="en-US" sz="2400" b="1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cs typeface="Arial" charset="0"/>
              </a:rPr>
              <a:t>sói</a:t>
            </a:r>
            <a:endParaRPr lang="en-US" sz="2400" b="1" dirty="0">
              <a:solidFill>
                <a:srgbClr val="0000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/>
      <p:bldP spid="25619" grpId="0"/>
      <p:bldP spid="25620" grpId="0"/>
      <p:bldP spid="25628" grpId="1"/>
      <p:bldP spid="25629" grpId="0"/>
      <p:bldP spid="256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260648"/>
            <a:ext cx="9028030" cy="1077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2: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Hãy chọn tên con vật thích hợp với mỗi    chỗ trống dưới đây: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95536" y="1450882"/>
            <a:ext cx="1599847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800" b="1" dirty="0">
                <a:solidFill>
                  <a:srgbClr val="6600FF"/>
                </a:solidFill>
                <a:latin typeface="Arial" charset="0"/>
                <a:cs typeface="Arial" charset="0"/>
              </a:rPr>
              <a:t>a</a:t>
            </a:r>
            <a:r>
              <a:rPr lang="en-US" sz="3200" b="1" dirty="0">
                <a:solidFill>
                  <a:srgbClr val="6600FF"/>
                </a:solidFill>
                <a:latin typeface="Arial" charset="0"/>
                <a:cs typeface="Arial" charset="0"/>
              </a:rPr>
              <a:t>) Dữ như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10306" y="2028777"/>
            <a:ext cx="1599848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6600FF"/>
                </a:solidFill>
                <a:latin typeface="Arial" charset="0"/>
                <a:cs typeface="Arial" charset="0"/>
              </a:rPr>
              <a:t>b) Nhát như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706056" y="1450882"/>
            <a:ext cx="1922639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800" b="1" dirty="0">
                <a:solidFill>
                  <a:srgbClr val="6600FF"/>
                </a:solidFill>
                <a:latin typeface="Arial" charset="0"/>
                <a:cs typeface="Arial" charset="0"/>
              </a:rPr>
              <a:t>   </a:t>
            </a:r>
            <a:r>
              <a:rPr lang="en-US" sz="3200" b="1" dirty="0">
                <a:solidFill>
                  <a:srgbClr val="6600FF"/>
                </a:solidFill>
                <a:latin typeface="Arial" charset="0"/>
                <a:cs typeface="Arial" charset="0"/>
              </a:rPr>
              <a:t>c) Khoẻ như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953000" y="2028777"/>
            <a:ext cx="1980848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6600FF"/>
                </a:solidFill>
                <a:latin typeface="Arial" charset="0"/>
                <a:cs typeface="Arial" charset="0"/>
              </a:rPr>
              <a:t>d) Nhanh như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3544378" y="2461306"/>
            <a:ext cx="1675694" cy="60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 hổ (cọp),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555776" y="2571210"/>
            <a:ext cx="98248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voi,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5234803" y="2450421"/>
            <a:ext cx="1065389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sóc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  <a:endParaRPr lang="en-US" sz="3200" b="1" dirty="0">
              <a:solidFill>
                <a:srgbClr val="FF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977323" y="1450881"/>
            <a:ext cx="1370541" cy="60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dirty="0">
                <a:solidFill>
                  <a:srgbClr val="6600FF"/>
                </a:solidFill>
                <a:latin typeface=".VnTime" pitchFamily="34" charset="0"/>
                <a:cs typeface="Arial" charset="0"/>
              </a:rPr>
              <a:t>........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2137834" y="2026946"/>
            <a:ext cx="1372306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dirty="0">
                <a:solidFill>
                  <a:srgbClr val="6600FF"/>
                </a:solidFill>
                <a:latin typeface=".VnTime" pitchFamily="34" charset="0"/>
                <a:cs typeface="Arial" charset="0"/>
              </a:rPr>
              <a:t>........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800094" y="1400735"/>
            <a:ext cx="1372306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dirty="0">
                <a:solidFill>
                  <a:srgbClr val="6600FF"/>
                </a:solidFill>
                <a:latin typeface=".VnTime" pitchFamily="34" charset="0"/>
                <a:cs typeface="Arial" charset="0"/>
              </a:rPr>
              <a:t>........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7088126" y="2026946"/>
            <a:ext cx="1372306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dirty="0">
                <a:solidFill>
                  <a:srgbClr val="6600FF"/>
                </a:solidFill>
                <a:latin typeface=".VnTime" pitchFamily="34" charset="0"/>
                <a:cs typeface="Arial" charset="0"/>
              </a:rPr>
              <a:t>........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619672" y="2564904"/>
            <a:ext cx="99130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thỏ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</a:p>
        </p:txBody>
      </p:sp>
      <p:pic>
        <p:nvPicPr>
          <p:cNvPr id="29715" name="Picture 19" descr="Soc tren c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94" y="3789040"/>
            <a:ext cx="22279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7" name="Picture 21" descr="voi kho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27" y="3789040"/>
            <a:ext cx="2134306" cy="24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3479391" y="2450421"/>
            <a:ext cx="1675694" cy="60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hổ (cọp)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2483768" y="2564904"/>
            <a:ext cx="98072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voi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5181600" y="2438400"/>
            <a:ext cx="1067152" cy="6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sóc</a:t>
            </a:r>
            <a:endParaRPr lang="en-US" sz="3200" b="1" dirty="0">
              <a:solidFill>
                <a:srgbClr val="FF00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619672" y="2573042"/>
            <a:ext cx="98954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defTabSz="914067" eaLnBrk="0" hangingPunct="0"/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thỏ</a:t>
            </a:r>
          </a:p>
        </p:txBody>
      </p:sp>
      <p:pic>
        <p:nvPicPr>
          <p:cNvPr id="29722" name="Picture 26" descr="_ho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7" y="3789040"/>
            <a:ext cx="2214115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352758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22098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1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1573 L -0.14531 -0.14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79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5227E-6 L 0.09549 -0.060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" y="-303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4 0.01503 L 0.48559 -0.1431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-790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9769E-7 L 0.21736 -0.0610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-305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  <p:bldP spid="29708" grpId="0"/>
      <p:bldP spid="29709" grpId="0"/>
      <p:bldP spid="29710" grpId="0"/>
      <p:bldP spid="29711" grpId="0"/>
      <p:bldP spid="29712" grpId="0"/>
      <p:bldP spid="29713" grpId="0"/>
      <p:bldP spid="29714" grpId="0"/>
      <p:bldP spid="29718" grpId="0"/>
      <p:bldP spid="29719" grpId="0"/>
      <p:bldP spid="29720" grpId="0"/>
      <p:bldP spid="297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Text Box 11" descr="Blue tissue paper"/>
          <p:cNvSpPr txBox="1">
            <a:spLocks noChangeArrowheads="1"/>
          </p:cNvSpPr>
          <p:nvPr/>
        </p:nvSpPr>
        <p:spPr bwMode="auto">
          <a:xfrm>
            <a:off x="-118787" y="1149276"/>
            <a:ext cx="8867251" cy="2554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sáng sớm     Khánh và Giang đã náo nức</a:t>
            </a:r>
          </a:p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chờ đợi mẹ cho đi thăm vườn thú      Hai chị em</a:t>
            </a:r>
          </a:p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mặc quần áo đẹp, hớn hở chạy xuống cầu thang </a:t>
            </a:r>
          </a:p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Ngoài đường      người và xe đi lại như mắc cửi. </a:t>
            </a:r>
          </a:p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Trong vườn thú     trẻ em chạy nhảy tung tăng.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059832" y="1247800"/>
            <a:ext cx="3810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3236" tIns="51618" rIns="103236" bIns="51618" anchor="ctr"/>
          <a:lstStyle/>
          <a:p>
            <a:endParaRPr lang="en-US" sz="320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248400" y="1772816"/>
            <a:ext cx="3810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ctr" defTabSz="914067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751734" y="2780928"/>
            <a:ext cx="3810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3236" tIns="51618" rIns="103236" bIns="51618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203848" y="3212976"/>
            <a:ext cx="3810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3236" tIns="51618" rIns="103236" bIns="51618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8686800" y="2276872"/>
            <a:ext cx="3810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3236" tIns="51618" rIns="103236" bIns="51618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124200" y="1143000"/>
            <a:ext cx="305153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269919" y="1701229"/>
            <a:ext cx="43568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0" y="260648"/>
            <a:ext cx="9144000" cy="584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Bài 3: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Điền dấu chấm hay dấu phẩy vào ô trống?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2743200" y="2667000"/>
            <a:ext cx="30338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3276600" y="3124200"/>
            <a:ext cx="352693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8686800" y="2158429"/>
            <a:ext cx="435681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defTabSz="809625">
              <a:defRPr>
                <a:solidFill>
                  <a:schemeClr val="tx1"/>
                </a:solidFill>
                <a:latin typeface="Arial" charset="0"/>
              </a:defRPr>
            </a:lvl1pPr>
            <a:lvl2pPr marL="404813" defTabSz="809625">
              <a:defRPr>
                <a:solidFill>
                  <a:schemeClr val="tx1"/>
                </a:solidFill>
                <a:latin typeface="Arial" charset="0"/>
              </a:defRPr>
            </a:lvl2pPr>
            <a:lvl3pPr marL="809625" defTabSz="809625">
              <a:defRPr>
                <a:solidFill>
                  <a:schemeClr val="tx1"/>
                </a:solidFill>
                <a:latin typeface="Arial" charset="0"/>
              </a:defRPr>
            </a:lvl3pPr>
            <a:lvl4pPr marL="1214438" defTabSz="809625">
              <a:defRPr>
                <a:solidFill>
                  <a:schemeClr val="tx1"/>
                </a:solidFill>
                <a:latin typeface="Arial" charset="0"/>
              </a:defRPr>
            </a:lvl4pPr>
            <a:lvl5pPr marL="1619250" defTabSz="809625">
              <a:defRPr>
                <a:solidFill>
                  <a:schemeClr val="tx1"/>
                </a:solidFill>
                <a:latin typeface="Arial" charset="0"/>
              </a:defRPr>
            </a:lvl5pPr>
            <a:lvl6pPr marL="20764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336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9908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4805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28713" y="5057311"/>
            <a:ext cx="5407383" cy="156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 anchor="ctr">
            <a:spAutoFit/>
          </a:bodyPr>
          <a:lstStyle/>
          <a:p>
            <a:pPr defTabSz="914067"/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qua lại đông đúc và nhiều chiều, không lúc nào ngớt.</a:t>
            </a:r>
            <a:endParaRPr lang="en-US" sz="32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167428" y="4500413"/>
            <a:ext cx="3922859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defTabSz="914067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đi lại như mắc cửi:</a:t>
            </a:r>
          </a:p>
        </p:txBody>
      </p:sp>
      <p:pic>
        <p:nvPicPr>
          <p:cNvPr id="15419" name="Picture 59" descr="11219155-Canh-sat-ngay-nong_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7" y="4396437"/>
            <a:ext cx="3419872" cy="240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08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animBg="1"/>
      <p:bldP spid="15374" grpId="0" animBg="1"/>
      <p:bldP spid="15375" grpId="0" animBg="1"/>
      <p:bldP spid="15379" grpId="0" animBg="1"/>
      <p:bldP spid="15380" grpId="0"/>
      <p:bldP spid="15415" grpId="0"/>
      <p:bldP spid="15415" grpId="1"/>
      <p:bldP spid="15416" grpId="0"/>
      <p:bldP spid="154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52400" y="1667853"/>
            <a:ext cx="8788400" cy="494493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ts val="4667"/>
              </a:lnSpc>
              <a:defRPr/>
            </a:pPr>
            <a:r>
              <a:rPr lang="vi-VN" sz="2800" b="1" dirty="0">
                <a:solidFill>
                  <a:schemeClr val="bg1"/>
                </a:solidFill>
                <a:latin typeface="Arial (Body)"/>
              </a:rPr>
              <a:t>- Có </a:t>
            </a:r>
            <a:r>
              <a:rPr lang="en-US" sz="2800" b="1" dirty="0">
                <a:solidFill>
                  <a:schemeClr val="bg1"/>
                </a:solidFill>
                <a:latin typeface="Arial (Body)"/>
              </a:rPr>
              <a:t>4</a:t>
            </a:r>
            <a:r>
              <a:rPr lang="vi-VN" sz="28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</a:rPr>
              <a:t>số</a:t>
            </a:r>
            <a:r>
              <a:rPr lang="vi-VN" sz="2800" b="1" dirty="0">
                <a:solidFill>
                  <a:schemeClr val="bg1"/>
                </a:solidFill>
                <a:latin typeface="Arial (Body)"/>
              </a:rPr>
              <a:t>, mỗi </a:t>
            </a:r>
            <a:r>
              <a:rPr lang="en-US" sz="2800" b="1" dirty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 (Body)"/>
              </a:rPr>
              <a:t>tương ứng với một câu hỏi. Bạn nào giơ tay trước sẽ được quyền chọn </a:t>
            </a:r>
            <a:r>
              <a:rPr lang="en-US" sz="2800" b="1" dirty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 (Body)"/>
              </a:rPr>
              <a:t>cho mình, sau khi chọn nếu trả lời đúng người chơi sẽ nhận được một phần q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</a:rPr>
              <a:t>ùa</a:t>
            </a:r>
            <a:r>
              <a:rPr lang="vi-VN" sz="2800" b="1" dirty="0">
                <a:solidFill>
                  <a:schemeClr val="bg1"/>
                </a:solidFill>
                <a:latin typeface="Arial (Body)"/>
              </a:rPr>
              <a:t>. </a:t>
            </a:r>
            <a:endParaRPr lang="en-US" sz="2800" b="1" dirty="0">
              <a:solidFill>
                <a:schemeClr val="bg1"/>
              </a:solidFill>
              <a:latin typeface="Arial (Body)"/>
            </a:endParaRPr>
          </a:p>
          <a:p>
            <a:pPr algn="just">
              <a:lnSpc>
                <a:spcPts val="4667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gian 5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giây</a:t>
            </a:r>
            <a:r>
              <a:rPr lang="en-US" sz="2800" b="1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suy</a:t>
            </a:r>
            <a:r>
              <a:rPr lang="en-US" sz="2800" b="1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nghĩ</a:t>
            </a:r>
            <a:r>
              <a:rPr lang="en-US" sz="2800" b="1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đưa</a:t>
            </a:r>
            <a:r>
              <a:rPr lang="en-US" sz="2800" b="1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lời đúng bạn sẽ nhận được một phần quà, nếu trả lời sai quyền trả lời sẽ thuộc về bạn </a:t>
            </a:r>
            <a:r>
              <a:rPr lang="en-US" sz="2800" b="1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68" y="85113"/>
            <a:ext cx="6604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99" y="669313"/>
            <a:ext cx="66040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-64773"/>
            <a:ext cx="660400" cy="58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01" y="669313"/>
            <a:ext cx="660400" cy="58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81" y="1193801"/>
            <a:ext cx="6705600" cy="368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52600" y="57150"/>
            <a:ext cx="5771028" cy="93345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lIns="121917" tIns="60958" rIns="121917" bIns="60958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Ô SỐ BÍ ẨN</a:t>
            </a:r>
          </a:p>
        </p:txBody>
      </p:sp>
    </p:spTree>
    <p:extLst>
      <p:ext uri="{BB962C8B-B14F-4D97-AF65-F5344CB8AC3E}">
        <p14:creationId xmlns:p14="http://schemas.microsoft.com/office/powerpoint/2010/main" val="20409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50"/>
            <a:ext cx="91440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mp535C.tmp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7742" y="1135800"/>
            <a:ext cx="4988858" cy="4884000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944471" y="2106706"/>
            <a:ext cx="2841755" cy="5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2066168" y="1112506"/>
            <a:ext cx="2526004" cy="2465294"/>
          </a:xfrm>
          <a:prstGeom prst="rect">
            <a:avLst/>
          </a:prstGeom>
          <a:solidFill>
            <a:srgbClr val="0066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592171" y="1112506"/>
            <a:ext cx="2494429" cy="2465294"/>
          </a:xfrm>
          <a:prstGeom prst="rect">
            <a:avLst/>
          </a:prstGeom>
          <a:solidFill>
            <a:srgbClr val="0066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2057400" y="3577800"/>
            <a:ext cx="2526004" cy="2442000"/>
          </a:xfrm>
          <a:prstGeom prst="rect">
            <a:avLst/>
          </a:prstGeom>
          <a:solidFill>
            <a:srgbClr val="0066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4572000" y="3577800"/>
            <a:ext cx="2509288" cy="2442000"/>
          </a:xfrm>
          <a:prstGeom prst="rect">
            <a:avLst/>
          </a:prstGeom>
          <a:solidFill>
            <a:srgbClr val="0066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57150"/>
            <a:ext cx="5771028" cy="93345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lIns="121917" tIns="60958" rIns="121917" bIns="60958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Ô SỐ BÍ ẨN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6211669"/>
            <a:ext cx="4988866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giấu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5953125"/>
            <a:ext cx="1009650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  <p:bldP spid="6" grpId="0" animBg="1"/>
      <p:bldP spid="6" grpId="2" animBg="1"/>
      <p:bldP spid="7" grpId="0" animBg="1"/>
      <p:bldP spid="7" grpId="2" animBg="1"/>
      <p:bldP spid="8" grpId="0" animBg="1"/>
      <p:bldP spid="8" grpId="2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6" action="ppaction://hlinksldjump"/>
          </p:cNvPr>
          <p:cNvSpPr/>
          <p:nvPr/>
        </p:nvSpPr>
        <p:spPr>
          <a:xfrm>
            <a:off x="55419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31452" y="5247884"/>
            <a:ext cx="5890343" cy="1025921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59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5419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235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347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459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571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683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795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907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3019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9011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123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47200" y="1889276"/>
            <a:ext cx="812800" cy="812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75" y="3181827"/>
            <a:ext cx="1385126" cy="14663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181828"/>
            <a:ext cx="1469409" cy="146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5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46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en-US" sz="21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22215" y="5247884"/>
            <a:ext cx="5890343" cy="1025921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sz="59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46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tể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1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2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3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47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59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70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81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92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89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0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7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47200" y="1889276"/>
            <a:ext cx="812800" cy="812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75" y="3181827"/>
            <a:ext cx="1385126" cy="14663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181828"/>
            <a:ext cx="1469409" cy="146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164366"/>
  <p:tag name="VIOLETTITLE" val="Tuần 24. MRVT: Từ ngữ về loài thú. Dấu chấm, dấu phẩy"/>
  <p:tag name="VIOLETLESSON" val="24"/>
  <p:tag name="VIOLETCATID" val="7840638"/>
  <p:tag name="VIOLETSUBJECT" val="Luyện từ và câu 2"/>
  <p:tag name="VIOLETAUTHORID" val="11208055"/>
  <p:tag name="VIOLETAUTHORNAME" val="Trần Thị Loan"/>
  <p:tag name="VIOLETAUTHORAVATAR" val="no_avatarf.jpg"/>
  <p:tag name="VIOLETAUTHORADDRESS" val="tiểu học dương liễu - hà nội"/>
  <p:tag name="VIOLETDATE" val="2017-10-28 15:41:57"/>
  <p:tag name="VIOLETHIT" val="142"/>
  <p:tag name="VIOLETLIKE" val="0"/>
  <p:tag name="MMPROD_NEXTUNIQUEID" val="10010"/>
  <p:tag name="MMPROD_UIDATA" val="&lt;database version=&quot;7.0&quot;&gt;&lt;object type=&quot;1&quot; unique_id=&quot;10001&quot;&gt;&lt;object type=&quot;2&quot; unique_id=&quot;10122&quot;&gt;&lt;object type=&quot;3&quot; unique_id=&quot;10123&quot;&gt;&lt;property id=&quot;20148&quot; value=&quot;5&quot;/&gt;&lt;property id=&quot;20300&quot; value=&quot;Slide 1&quot;/&gt;&lt;property id=&quot;20307&quot; value=&quot;258&quot;/&gt;&lt;/object&gt;&lt;object type=&quot;3&quot; unique_id=&quot;10124&quot;&gt;&lt;property id=&quot;20148&quot; value=&quot;5&quot;/&gt;&lt;property id=&quot;20300&quot; value=&quot;Slide 2&quot;/&gt;&lt;property id=&quot;20307&quot; value=&quot;260&quot;/&gt;&lt;/object&gt;&lt;object type=&quot;3&quot; unique_id=&quot;10125&quot;&gt;&lt;property id=&quot;20148&quot; value=&quot;5&quot;/&gt;&lt;property id=&quot;20300&quot; value=&quot;Slide 3&quot;/&gt;&lt;property id=&quot;20307&quot; value=&quot;304&quot;/&gt;&lt;/object&gt;&lt;object type=&quot;3&quot; unique_id=&quot;10126&quot;&gt;&lt;property id=&quot;20148&quot; value=&quot;5&quot;/&gt;&lt;property id=&quot;20300&quot; value=&quot;Slide 4&quot;/&gt;&lt;property id=&quot;20307&quot; value=&quot;301&quot;/&gt;&lt;/object&gt;&lt;object type=&quot;3&quot; unique_id=&quot;10127&quot;&gt;&lt;property id=&quot;20148&quot; value=&quot;5&quot;/&gt;&lt;property id=&quot;20300&quot; value=&quot;Slide 5&quot;/&gt;&lt;property id=&quot;20307&quot; value=&quot;299&quot;/&gt;&lt;/object&gt;&lt;object type=&quot;3&quot; unique_id=&quot;10128&quot;&gt;&lt;property id=&quot;20148&quot; value=&quot;5&quot;/&gt;&lt;property id=&quot;20300&quot; value=&quot;Slide 6&quot;/&gt;&lt;property id=&quot;20307&quot; value=&quot;271&quot;/&gt;&lt;/object&gt;&lt;object type=&quot;3&quot; unique_id=&quot;10129&quot;&gt;&lt;property id=&quot;20148&quot; value=&quot;5&quot;/&gt;&lt;property id=&quot;20300&quot; value=&quot;Slide 7&quot;/&gt;&lt;property id=&quot;20307&quot; value=&quot;268&quot;/&gt;&lt;/object&gt;&lt;object type=&quot;3&quot; unique_id=&quot;10130&quot;&gt;&lt;property id=&quot;20148&quot; value=&quot;5&quot;/&gt;&lt;property id=&quot;20300&quot; value=&quot;Slide 8&quot;/&gt;&lt;property id=&quot;20307&quot; value=&quot;270&quot;/&gt;&lt;/object&gt;&lt;object type=&quot;3&quot; unique_id=&quot;10131&quot;&gt;&lt;property id=&quot;20148&quot; value=&quot;5&quot;/&gt;&lt;property id=&quot;20300&quot; value=&quot;Slide 9 - &amp;quot;Ô CHỮ&amp;quot;&quot;/&gt;&lt;property id=&quot;20307&quot; value=&quot;298&quot;/&gt;&lt;/object&gt;&lt;object type=&quot;3&quot; unique_id=&quot;10132&quot;&gt;&lt;property id=&quot;20148&quot; value=&quot;5&quot;/&gt;&lt;property id=&quot;20300&quot; value=&quot;Slide 10&quot;/&gt;&lt;property id=&quot;20307&quot; value=&quot;291&quot;/&gt;&lt;/object&gt;&lt;/object&gt;&lt;object type=&quot;8&quot; unique_id=&quot;1014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giới thiệu"/>
  <p:tag name="ISPRING_SLIDE_INDENT_LEVEL" val="0"/>
  <p:tag name="ISPRING_PRESENTER_ID" val="{10C2E839-06D5-4E6F-A6D4-AED00BF7FA7B}"/>
  <p:tag name="GENSWF_ADVANCE_TIME" val="37.997"/>
  <p:tag name="ISPRING_SLIDE_ID" val="{EE82096E-7A0F-4041-9BFE-6A9F3300EAB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488</Words>
  <Application>Microsoft Office PowerPoint</Application>
  <PresentationFormat>On-screen Show (4:3)</PresentationFormat>
  <Paragraphs>131</Paragraphs>
  <Slides>13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.VnTime</vt:lpstr>
      <vt:lpstr>Arial</vt:lpstr>
      <vt:lpstr>Arial (Body)</vt:lpstr>
      <vt:lpstr>Calibri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Nguyễn Thu Hường</cp:lastModifiedBy>
  <cp:revision>88</cp:revision>
  <dcterms:created xsi:type="dcterms:W3CDTF">2017-02-19T03:18:19Z</dcterms:created>
  <dcterms:modified xsi:type="dcterms:W3CDTF">2021-09-07T05:14:06Z</dcterms:modified>
</cp:coreProperties>
</file>