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3" r:id="rId2"/>
    <p:sldId id="324" r:id="rId3"/>
    <p:sldId id="286" r:id="rId4"/>
    <p:sldId id="330" r:id="rId5"/>
    <p:sldId id="326" r:id="rId6"/>
    <p:sldId id="331" r:id="rId7"/>
    <p:sldId id="332" r:id="rId8"/>
    <p:sldId id="333" r:id="rId9"/>
    <p:sldId id="327" r:id="rId10"/>
    <p:sldId id="334" r:id="rId11"/>
    <p:sldId id="345" r:id="rId12"/>
    <p:sldId id="336" r:id="rId13"/>
    <p:sldId id="344" r:id="rId14"/>
    <p:sldId id="285" r:id="rId15"/>
    <p:sldId id="342" r:id="rId16"/>
    <p:sldId id="328" r:id="rId17"/>
    <p:sldId id="352" r:id="rId18"/>
    <p:sldId id="347" r:id="rId19"/>
    <p:sldId id="349" r:id="rId20"/>
    <p:sldId id="329" r:id="rId21"/>
  </p:sldIdLst>
  <p:sldSz cx="12192000" cy="68580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等线" panose="020B060402020202020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79C"/>
    <a:srgbClr val="00FFFF"/>
    <a:srgbClr val="D27C15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27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93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5663B18-F6CC-4C60-BA52-DE968CC49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E613726-40C3-4A2C-B8D7-9AC3432A3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8397BEF-B701-424D-A83C-20220DB72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C416-7CEF-47F7-A3A6-0AA53CE76A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1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31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544C6E1-E503-460D-B842-B1767BABC942}"/>
              </a:ext>
            </a:extLst>
          </p:cNvPr>
          <p:cNvSpPr txBox="1"/>
          <p:nvPr/>
        </p:nvSpPr>
        <p:spPr>
          <a:xfrm>
            <a:off x="1071386" y="2759299"/>
            <a:ext cx="7866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Toán</a:t>
            </a:r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4</a:t>
            </a:r>
          </a:p>
          <a:p>
            <a:pPr algn="ctr"/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Chia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một</a:t>
            </a:r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số</a:t>
            </a:r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cho</a:t>
            </a:r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một</a:t>
            </a:r>
            <a:r>
              <a:rPr lang="en-US" altLang="zh-CN" sz="54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tích</a:t>
            </a:r>
            <a:endParaRPr lang="en-US" altLang="zh-CN" sz="54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4" y="1034579"/>
            <a:ext cx="4187822" cy="4041866"/>
          </a:xfrm>
          <a:prstGeom prst="rect">
            <a:avLst/>
          </a:prstGeom>
        </p:spPr>
      </p:pic>
      <p:pic>
        <p:nvPicPr>
          <p:cNvPr id="7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B65F9C6E-8E95-4BD8-80B6-E8AFE87AB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286" y="41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13067" y="42562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2800">
              <a:latin typeface="HP001 4 hàng" panose="020B06030503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9079738" y="4304629"/>
            <a:ext cx="2958354" cy="2083711"/>
          </a:xfrm>
          <a:prstGeom prst="rect">
            <a:avLst/>
          </a:prstGeom>
        </p:spPr>
      </p:pic>
      <p:grpSp>
        <p:nvGrpSpPr>
          <p:cNvPr id="10" name="Group 1261">
            <a:extLst>
              <a:ext uri="{FF2B5EF4-FFF2-40B4-BE49-F238E27FC236}">
                <a16:creationId xmlns:a16="http://schemas.microsoft.com/office/drawing/2014/main" xmlns="" id="{46627FEF-40B3-4CD1-BF17-3A44E26F52AB}"/>
              </a:ext>
            </a:extLst>
          </p:cNvPr>
          <p:cNvGrpSpPr/>
          <p:nvPr/>
        </p:nvGrpSpPr>
        <p:grpSpPr>
          <a:xfrm>
            <a:off x="906041" y="2278178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xmlns="" id="{05530577-D069-441F-9E4B-60031DA0C81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xmlns="" id="{903A35F4-B123-4AF7-A179-F79C96F956C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xmlns="" id="{4CA71446-0021-464E-B2AC-19B4EF6DF5C1}"/>
              </a:ext>
            </a:extLst>
          </p:cNvPr>
          <p:cNvGrpSpPr/>
          <p:nvPr/>
        </p:nvGrpSpPr>
        <p:grpSpPr>
          <a:xfrm>
            <a:off x="9187394" y="2989392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xmlns="" id="{45BB5329-7499-4B91-9A07-A60B65AFC63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xmlns="" id="{965185F1-287E-42A2-A23B-DBA85C9C710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38" name="Google Shape;329;p46" descr="ag00218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780000">
            <a:off x="10554394" y="528496"/>
            <a:ext cx="547687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808887" y="430986"/>
            <a:ext cx="3042138" cy="923151"/>
          </a:xfrm>
          <a:prstGeom prst="irregularSeal1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1: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232025" y="668338"/>
            <a:ext cx="4419600" cy="685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giá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trị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biểu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thức</a:t>
            </a: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789297" y="1261524"/>
            <a:ext cx="7467600" cy="990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a) 50 : ( 2 x 5 ) </a:t>
            </a:r>
            <a:r>
              <a:rPr lang="vi-VN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	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) 72 : (9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8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)</a:t>
            </a:r>
            <a:r>
              <a:rPr lang="vi-VN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		c) 28 : (7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2)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    </a:t>
            </a: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1773902" y="1357004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50 : (2 x 5)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1773902" y="3317487"/>
            <a:ext cx="4267200" cy="13589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 50 : (2 x 5) = 50 : 2 : 5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1835693" y="4924812"/>
            <a:ext cx="4238625" cy="132873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50 : (2 x 5) = 50 : 5 : 2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1731712" y="2038677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50 : (2 x 5)  =  50 :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83407" y="444281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3200">
              <a:latin typeface="HP001 4 hàng" panose="020B0603050302020204" pitchFamily="34" charset="0"/>
            </a:endParaRP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4CA71446-0021-464E-B2AC-19B4EF6DF5C1}"/>
              </a:ext>
            </a:extLst>
          </p:cNvPr>
          <p:cNvGrpSpPr/>
          <p:nvPr/>
        </p:nvGrpSpPr>
        <p:grpSpPr>
          <a:xfrm>
            <a:off x="10324092" y="3955907"/>
            <a:ext cx="467620" cy="422875"/>
            <a:chOff x="0" y="0"/>
            <a:chExt cx="935237" cy="845748"/>
          </a:xfrm>
          <a:noFill/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45BB5329-7499-4B91-9A07-A60B65AFC63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2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965185F1-287E-42A2-A23B-DBA85C9C710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2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266579" y="444281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b) 72 : (9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8)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70763" y="1326417"/>
            <a:ext cx="40005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72 : (9 x 8) = 72 : 9 : 8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  =  8 : 8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  =  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561979" y="1390069"/>
            <a:ext cx="36576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72 : (9 x 8) = 72 : 8 : 9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=  9 : 9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=  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385391" y="3223513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c)  28 : (7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2)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1085072" y="4108951"/>
            <a:ext cx="42672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28 </a:t>
            </a:r>
            <a:r>
              <a:rPr lang="en-US" altLang="en-US" sz="3200" dirty="0">
                <a:latin typeface="Times New Roman" panose="02020603050405020304" pitchFamily="18" charset="0"/>
              </a:rPr>
              <a:t>: (7 x  2 ) = 28 : 7 : 2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=   </a:t>
            </a:r>
            <a:r>
              <a:rPr lang="en-US" altLang="en-US" sz="3200" dirty="0">
                <a:latin typeface="Times New Roman" panose="02020603050405020304" pitchFamily="18" charset="0"/>
              </a:rPr>
              <a:t>4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</a:t>
            </a:r>
            <a:r>
              <a:rPr lang="vi-VN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=  </a:t>
            </a:r>
            <a:r>
              <a:rPr lang="en-US" altLang="en-US" sz="3200" dirty="0">
                <a:latin typeface="Times New Roman" panose="02020603050405020304" pitchFamily="18" charset="0"/>
              </a:rPr>
              <a:t>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6061360" y="4141211"/>
            <a:ext cx="4217987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28 </a:t>
            </a:r>
            <a:r>
              <a:rPr lang="en-US" altLang="en-US" sz="3200" dirty="0">
                <a:latin typeface="Times New Roman" panose="02020603050405020304" pitchFamily="18" charset="0"/>
              </a:rPr>
              <a:t>: (7 x 2) = 28 : 2 : 7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latin typeface="Times New Roman" panose="02020603050405020304" pitchFamily="18" charset="0"/>
              </a:rPr>
              <a:t>                  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200" dirty="0">
                <a:latin typeface="Times New Roman" panose="02020603050405020304" pitchFamily="18" charset="0"/>
              </a:rPr>
              <a:t>14 : 7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200" dirty="0">
                <a:latin typeface="Times New Roman" panose="02020603050405020304" pitchFamily="18" charset="0"/>
              </a:rPr>
              <a:t>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xmlns="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8640695" y="3223513"/>
            <a:ext cx="3847749" cy="3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5483DFE-2296-4290-B3A8-497E3181B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47686" r="36947" b="5048"/>
          <a:stretch/>
        </p:blipFill>
        <p:spPr>
          <a:xfrm>
            <a:off x="9336504" y="3666346"/>
            <a:ext cx="3069939" cy="3191654"/>
          </a:xfrm>
          <a:prstGeom prst="rect">
            <a:avLst/>
          </a:prstGeom>
        </p:spPr>
      </p:pic>
      <p:sp>
        <p:nvSpPr>
          <p:cNvPr id="4" name="太阳形 3">
            <a:extLst>
              <a:ext uri="{FF2B5EF4-FFF2-40B4-BE49-F238E27FC236}">
                <a16:creationId xmlns:a16="http://schemas.microsoft.com/office/drawing/2014/main" xmlns="" id="{DBD9117B-6B1D-4FAA-8F36-A65A997DD300}"/>
              </a:ext>
            </a:extLst>
          </p:cNvPr>
          <p:cNvSpPr/>
          <p:nvPr/>
        </p:nvSpPr>
        <p:spPr>
          <a:xfrm>
            <a:off x="480174" y="439838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太阳形 6">
            <a:extLst>
              <a:ext uri="{FF2B5EF4-FFF2-40B4-BE49-F238E27FC236}">
                <a16:creationId xmlns:a16="http://schemas.microsoft.com/office/drawing/2014/main" xmlns="" id="{6126A140-3A24-4BE9-9E94-6194CE86766B}"/>
              </a:ext>
            </a:extLst>
          </p:cNvPr>
          <p:cNvSpPr/>
          <p:nvPr/>
        </p:nvSpPr>
        <p:spPr>
          <a:xfrm>
            <a:off x="272356" y="3176870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太阳形 9">
            <a:extLst>
              <a:ext uri="{FF2B5EF4-FFF2-40B4-BE49-F238E27FC236}">
                <a16:creationId xmlns:a16="http://schemas.microsoft.com/office/drawing/2014/main" xmlns="" id="{19B8B292-16B7-4DD0-BB47-0E8F09AB4BA4}"/>
              </a:ext>
            </a:extLst>
          </p:cNvPr>
          <p:cNvSpPr/>
          <p:nvPr/>
        </p:nvSpPr>
        <p:spPr>
          <a:xfrm>
            <a:off x="272356" y="5576161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52600" y="642938"/>
            <a:ext cx="2057400" cy="1219200"/>
          </a:xfrm>
          <a:prstGeom prst="irregularSeal1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2: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060825" y="947738"/>
            <a:ext cx="7266538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  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Chuyển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mỗi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đây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tích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rồi</a:t>
            </a:r>
            <a:r>
              <a:rPr lang="en-US" altLang="en-US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endParaRPr lang="vi-VN" altLang="en-US" b="1" dirty="0" smtClean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(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mẫu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)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849438" y="2346325"/>
            <a:ext cx="8513762" cy="20415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  60 : 15   =   60 : (5 x 3)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60 : 5 : 3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12 : 3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  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133600" y="4770438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a)   80 : 40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841875" y="4757738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b) 150 : 50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7543800" y="4743450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c)   80 : 16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57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1031507" y="-156854"/>
            <a:ext cx="1335729" cy="1252267"/>
          </a:xfrm>
          <a:prstGeom prst="rect">
            <a:avLst/>
          </a:prstGeom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1204913" y="567009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a)   80 : 40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4841875" y="502984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b) 150 : 50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8501141" y="572450"/>
            <a:ext cx="1691672" cy="13116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c)   80 : 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r>
              <a:rPr lang="vi-VN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auto">
          <a:xfrm>
            <a:off x="508061" y="1872591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10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8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2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61" y="390940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5)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8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2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3998519" y="1830522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5)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150 : 10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15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3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8106278" y="1913023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2)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8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10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5</a:t>
            </a:r>
            <a:r>
              <a:rPr lang="en-US" alt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06278" y="394983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x 4)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2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</a:t>
            </a:r>
            <a:r>
              <a:rPr lang="vi-VN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746399" y="2296304"/>
            <a:ext cx="5710584" cy="4729827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6EA6714D-87F5-4770-A7A3-F2A84470F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-509588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A12A8DCC-A4B6-4ED8-9330-AC6DFCBB5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275" y="1065169"/>
            <a:ext cx="98575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3.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mua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vi-VN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uyển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7200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quyển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C7328771-2DD7-456D-B3DB-5D6E62E4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992311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u="sng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400393"/>
            <a:ext cx="10995949" cy="63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P001 4 hàng" panose="020B06030503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4BFC7E2-E386-4AD5-812E-D82616052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7" t="8777" r="32082" b="13079"/>
          <a:stretch/>
        </p:blipFill>
        <p:spPr>
          <a:xfrm>
            <a:off x="323520" y="1743908"/>
            <a:ext cx="3655301" cy="5097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BFC0E4-A989-40DF-A93B-F3B510B91B1F}"/>
              </a:ext>
            </a:extLst>
          </p:cNvPr>
          <p:cNvSpPr txBox="1"/>
          <p:nvPr/>
        </p:nvSpPr>
        <p:spPr>
          <a:xfrm>
            <a:off x="4931726" y="551999"/>
            <a:ext cx="65185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Cách 1: 		</a:t>
            </a:r>
            <a:r>
              <a:rPr lang="en-US" altLang="en-US" sz="2800" b="1" u="sng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2800" b="1" u="sng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sng" dirty="0" err="1">
                <a:solidFill>
                  <a:schemeClr val="tx2"/>
                </a:solidFill>
                <a:latin typeface="HP001 4 hàng" panose="020B0603050302020204" pitchFamily="34" charset="0"/>
              </a:rPr>
              <a:t>giải</a:t>
            </a:r>
            <a:r>
              <a:rPr lang="en-US" altLang="en-US" sz="2800" b="1" u="sng" dirty="0">
                <a:solidFill>
                  <a:schemeClr val="tx2"/>
                </a:solidFill>
                <a:latin typeface="HP001 4 hàng" panose="020B0603050302020204" pitchFamily="34" charset="0"/>
              </a:rPr>
              <a:t> :</a:t>
            </a: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Cả hai bạn mua hết số vở là: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   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3 x 2 = 6 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(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quyển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)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Giá tiền mua một quyển vở là: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   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7200 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: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6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1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200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(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đồng)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algn="r"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2800" b="1" dirty="0" err="1">
                <a:solidFill>
                  <a:schemeClr val="tx2"/>
                </a:solidFill>
                <a:latin typeface="HP001 4 hàng" panose="020B0603050302020204" pitchFamily="34" charset="0"/>
              </a:rPr>
              <a:t>Đáp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: 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1</a:t>
            </a:r>
            <a:r>
              <a:rPr lang="vi-VN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200 đồng</a:t>
            </a:r>
            <a:r>
              <a:rPr lang="en-US" altLang="en-US" sz="2800" b="1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55A0B322-9515-4051-84C8-E750876EC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374" y="3229655"/>
            <a:ext cx="668199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/>
            <a:r>
              <a:rPr lang="vi-VN" altLang="en-US" b="1" dirty="0" smtClean="0">
                <a:latin typeface="HP001 4 hàng" panose="020B0603050302020204" pitchFamily="34" charset="0"/>
              </a:rPr>
              <a:t>Cách 2:	 		</a:t>
            </a:r>
            <a:r>
              <a:rPr lang="en-US" altLang="en-US" b="1" u="sng" dirty="0" err="1" smtClean="0">
                <a:latin typeface="HP001 4 hàng" panose="020B0603050302020204" pitchFamily="34" charset="0"/>
              </a:rPr>
              <a:t>Bài</a:t>
            </a:r>
            <a:r>
              <a:rPr lang="en-US" altLang="en-US" b="1" u="sng" dirty="0" smtClean="0">
                <a:latin typeface="HP001 4 hàng" panose="020B0603050302020204" pitchFamily="34" charset="0"/>
              </a:rPr>
              <a:t> </a:t>
            </a:r>
            <a:r>
              <a:rPr lang="en-US" altLang="en-US" b="1" u="sng" dirty="0" err="1">
                <a:latin typeface="HP001 4 hàng" panose="020B0603050302020204" pitchFamily="34" charset="0"/>
              </a:rPr>
              <a:t>giải</a:t>
            </a:r>
            <a:r>
              <a:rPr lang="en-US" altLang="en-US" b="1" u="sng" dirty="0">
                <a:latin typeface="HP001 4 hàng" panose="020B0603050302020204" pitchFamily="34" charset="0"/>
              </a:rPr>
              <a:t> :</a:t>
            </a:r>
          </a:p>
          <a:p>
            <a:pPr eaLnBrk="1" hangingPunct="1"/>
            <a:r>
              <a:rPr lang="vi-VN" altLang="en-US" b="1" dirty="0" smtClean="0">
                <a:latin typeface="HP001 4 hàng" panose="020B0603050302020204" pitchFamily="34" charset="0"/>
              </a:rPr>
              <a:t>Một bạn phải trả số tiền là:</a:t>
            </a:r>
          </a:p>
          <a:p>
            <a:pPr eaLnBrk="1" hangingPunct="1"/>
            <a:r>
              <a:rPr lang="vi-VN" altLang="en-US" b="1" dirty="0" smtClean="0">
                <a:latin typeface="HP001 4 hàng" panose="020B0603050302020204" pitchFamily="34" charset="0"/>
              </a:rPr>
              <a:t>7200: 2 = 3600 (đồng)</a:t>
            </a:r>
          </a:p>
          <a:p>
            <a:pPr eaLnBrk="1" hangingPunct="1"/>
            <a:r>
              <a:rPr lang="vi-VN" altLang="en-US" b="1" dirty="0" smtClean="0">
                <a:latin typeface="HP001 4 hàng" panose="020B0603050302020204" pitchFamily="34" charset="0"/>
              </a:rPr>
              <a:t>Giá tiền một quyển vở là:</a:t>
            </a:r>
          </a:p>
          <a:p>
            <a:pPr eaLnBrk="1" hangingPunct="1"/>
            <a:r>
              <a:rPr lang="vi-VN" altLang="en-US" b="1" dirty="0" smtClean="0">
                <a:latin typeface="HP001 4 hàng" panose="020B0603050302020204" pitchFamily="34" charset="0"/>
              </a:rPr>
              <a:t>3600 : 3 = 1200 (đồng)</a:t>
            </a:r>
            <a:endParaRPr lang="en-US" altLang="en-US" b="1" dirty="0">
              <a:latin typeface="HP001 4 hàng" panose="020B0603050302020204" pitchFamily="34" charset="0"/>
            </a:endParaRPr>
          </a:p>
          <a:p>
            <a:pPr algn="r" eaLnBrk="1" hangingPunct="1"/>
            <a:r>
              <a:rPr lang="en-US" altLang="en-US" b="1" dirty="0"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</a:rPr>
              <a:t>Đáp</a:t>
            </a:r>
            <a:r>
              <a:rPr lang="en-US" altLang="en-US" b="1" dirty="0"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</a:rPr>
              <a:t>số</a:t>
            </a:r>
            <a:r>
              <a:rPr lang="en-US" altLang="en-US" b="1" dirty="0">
                <a:latin typeface="HP001 4 hàng" panose="020B0603050302020204" pitchFamily="34" charset="0"/>
              </a:rPr>
              <a:t> : </a:t>
            </a:r>
            <a:r>
              <a:rPr lang="en-US" altLang="en-US" b="1" dirty="0" smtClean="0">
                <a:latin typeface="HP001 4 hàng" panose="020B0603050302020204" pitchFamily="34" charset="0"/>
              </a:rPr>
              <a:t>1</a:t>
            </a:r>
            <a:r>
              <a:rPr lang="vi-VN" altLang="en-US" b="1" dirty="0" smtClean="0">
                <a:latin typeface="HP001 4 hàng" panose="020B0603050302020204" pitchFamily="34" charset="0"/>
              </a:rPr>
              <a:t>200</a:t>
            </a:r>
            <a:r>
              <a:rPr lang="en-US" altLang="en-US" b="1" dirty="0" smtClean="0">
                <a:latin typeface="HP001 4 hàng" panose="020B0603050302020204" pitchFamily="34" charset="0"/>
              </a:rPr>
              <a:t> </a:t>
            </a:r>
            <a:r>
              <a:rPr lang="vi-VN" altLang="en-US" b="1" dirty="0" smtClean="0">
                <a:latin typeface="HP001 4 hàng" panose="020B0603050302020204" pitchFamily="34" charset="0"/>
              </a:rPr>
              <a:t>đồng</a:t>
            </a:r>
            <a:endParaRPr lang="en-US" altLang="en-US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057582-29C8-4D74-9F4C-EEA0A7F43A01}"/>
              </a:ext>
            </a:extLst>
          </p:cNvPr>
          <p:cNvSpPr txBox="1"/>
          <p:nvPr/>
        </p:nvSpPr>
        <p:spPr>
          <a:xfrm>
            <a:off x="5227021" y="339104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59503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647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327114" y="3420319"/>
            <a:ext cx="2952991" cy="3190285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57400" y="1371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Đúng ghi     , sai ghi      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69434" y="137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Đ   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98573" y="1371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 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968272" y="3425888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044472" y="3203638"/>
            <a:ext cx="363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382000" y="2362200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8458200" y="4191000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8534400" y="41290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2133600" y="4114800"/>
            <a:ext cx="647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2 : 7 = 14 : 7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209800" y="3276600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7 x 28 : 2 = 4 x 14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2209800" y="2286000"/>
            <a:ext cx="548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7 : 2 =  4 : 2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8420100" y="2301875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2971800" y="762000"/>
            <a:ext cx="739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altLang="en-US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</a:t>
            </a:r>
            <a:r>
              <a:rPr lang="vi-VN" altLang="en-US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</a:t>
            </a:r>
          </a:p>
        </p:txBody>
      </p:sp>
    </p:spTree>
    <p:extLst>
      <p:ext uri="{BB962C8B-B14F-4D97-AF65-F5344CB8AC3E}">
        <p14:creationId xmlns:p14="http://schemas.microsoft.com/office/powerpoint/2010/main" val="25247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406400" y="439838"/>
            <a:ext cx="11400367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8" name="Google Shape;488;p57"/>
          <p:cNvSpPr txBox="1"/>
          <p:nvPr/>
        </p:nvSpPr>
        <p:spPr>
          <a:xfrm>
            <a:off x="406400" y="0"/>
            <a:ext cx="1148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2060"/>
              </a:buClr>
              <a:buSzPts val="2400"/>
            </a:pPr>
            <a:endParaRPr sz="2400" dirty="0"/>
          </a:p>
        </p:txBody>
      </p:sp>
      <p:sp>
        <p:nvSpPr>
          <p:cNvPr id="489" name="Google Shape;489;p57"/>
          <p:cNvSpPr txBox="1"/>
          <p:nvPr/>
        </p:nvSpPr>
        <p:spPr>
          <a:xfrm>
            <a:off x="3251200" y="914400"/>
            <a:ext cx="5791200" cy="533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7189" indent="-457189" algn="ctr">
              <a:buClr>
                <a:srgbClr val="FF0000"/>
              </a:buClr>
              <a:buSzPts val="2400"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/>
          </a:p>
          <a:p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57"/>
          <p:cNvSpPr txBox="1"/>
          <p:nvPr/>
        </p:nvSpPr>
        <p:spPr>
          <a:xfrm>
            <a:off x="385234" y="3098800"/>
            <a:ext cx="11421533" cy="1752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ta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kia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91" name="Google Shape;491;p57"/>
          <p:cNvSpPr/>
          <p:nvPr/>
        </p:nvSpPr>
        <p:spPr>
          <a:xfrm>
            <a:off x="4399623" y="1820917"/>
            <a:ext cx="2844800" cy="685800"/>
          </a:xfrm>
          <a:prstGeom prst="ellipse">
            <a:avLst/>
          </a:prstGeom>
          <a:gradFill>
            <a:gsLst>
              <a:gs pos="0">
                <a:srgbClr val="A3A3A3"/>
              </a:gs>
              <a:gs pos="100000">
                <a:srgbClr val="4A4A4A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2300"/>
            </a:pPr>
            <a:r>
              <a:rPr lang="en-US" sz="30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 chất</a:t>
            </a:r>
            <a:endParaRPr sz="3067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9042400" y="4584245"/>
            <a:ext cx="2958354" cy="20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DE458AC2-4583-44FE-9294-A07F0C88D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" y="-363081"/>
            <a:ext cx="12076023" cy="7221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0131" y="25194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4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9C5985F-3DF1-4084-8414-6954D0DF7130}"/>
              </a:ext>
            </a:extLst>
          </p:cNvPr>
          <p:cNvSpPr txBox="1"/>
          <p:nvPr/>
        </p:nvSpPr>
        <p:spPr>
          <a:xfrm>
            <a:off x="5440977" y="2782903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KHỞI </a:t>
            </a:r>
          </a:p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583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544C6E1-E503-460D-B842-B1767BABC942}"/>
              </a:ext>
            </a:extLst>
          </p:cNvPr>
          <p:cNvSpPr txBox="1"/>
          <p:nvPr/>
        </p:nvSpPr>
        <p:spPr>
          <a:xfrm>
            <a:off x="2544574" y="3218941"/>
            <a:ext cx="6618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CHÚC CÁC CON HỌC TỐT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48205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42823" y="2624830"/>
            <a:ext cx="5693996" cy="40788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32633" y="-369592"/>
            <a:ext cx="9863734" cy="3203728"/>
          </a:xfrm>
          <a:prstGeom prst="rect">
            <a:avLst/>
          </a:prstGeom>
        </p:spPr>
      </p:pic>
      <p:sp>
        <p:nvSpPr>
          <p:cNvPr id="22" name="Text Box 20">
            <a:extLst>
              <a:ext uri="{FF2B5EF4-FFF2-40B4-BE49-F238E27FC236}">
                <a16:creationId xmlns:a16="http://schemas.microsoft.com/office/drawing/2014/main" xmlns="" id="{4157E456-79A9-4745-A248-D355E4ADF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705" y="1039822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Đặt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vi-VN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		67497 : 7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950138" y="30310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670333" y="3060099"/>
            <a:ext cx="112778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67494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796630" y="354508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999104" y="354508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8357289" y="4319282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159079" y="430708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188515" y="392608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992754" y="392608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9020365" y="3476818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8783828" y="3483168"/>
            <a:ext cx="422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9241028" y="346253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9477565" y="346253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35" name="Group 22"/>
          <p:cNvGrpSpPr>
            <a:grpSpLocks/>
          </p:cNvGrpSpPr>
          <p:nvPr/>
        </p:nvGrpSpPr>
        <p:grpSpPr bwMode="auto">
          <a:xfrm>
            <a:off x="8798115" y="3087881"/>
            <a:ext cx="990600" cy="1600200"/>
            <a:chOff x="2976" y="2688"/>
            <a:chExt cx="624" cy="1008"/>
          </a:xfrm>
        </p:grpSpPr>
        <p:sp>
          <p:nvSpPr>
            <p:cNvPr id="37" name="Line 23"/>
            <p:cNvSpPr>
              <a:spLocks noChangeShapeType="1"/>
            </p:cNvSpPr>
            <p:nvPr/>
          </p:nvSpPr>
          <p:spPr bwMode="auto">
            <a:xfrm>
              <a:off x="2976" y="2688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>
              <a:off x="2976" y="297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8340915" y="466109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598025" y="-121213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" y="-9963"/>
            <a:ext cx="9213274" cy="35502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5715000" y="1339123"/>
            <a:ext cx="6996545" cy="5753144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3254747" y="2331011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2C2C98-702B-4F4F-BB3F-832A40414CDA}"/>
              </a:ext>
            </a:extLst>
          </p:cNvPr>
          <p:cNvSpPr txBox="1"/>
          <p:nvPr/>
        </p:nvSpPr>
        <p:spPr>
          <a:xfrm>
            <a:off x="1238811" y="1069576"/>
            <a:ext cx="72128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n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ăm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9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1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2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/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Toán</a:t>
            </a:r>
            <a:endParaRPr lang="en-US" sz="2800" b="1" dirty="0">
              <a:solidFill>
                <a:srgbClr val="31709C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Chia 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một số </a:t>
            </a:r>
            <a:r>
              <a:rPr lang="en-US" sz="2800" b="1" dirty="0" err="1" smtClean="0">
                <a:solidFill>
                  <a:srgbClr val="31709C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31709C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31709C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solidFill>
                  <a:srgbClr val="31709C"/>
                </a:solidFill>
                <a:latin typeface="HP001 4 hàng" panose="020B0603050302020204" pitchFamily="34" charset="0"/>
              </a:rPr>
              <a:t>tích</a:t>
            </a:r>
            <a:endParaRPr lang="en-US" sz="2800" b="1" dirty="0">
              <a:solidFill>
                <a:srgbClr val="31709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F0F2DD-55AD-4BD1-BD30-0CB2B6C2EEF9}"/>
              </a:ext>
            </a:extLst>
          </p:cNvPr>
          <p:cNvSpPr txBox="1"/>
          <p:nvPr/>
        </p:nvSpPr>
        <p:spPr>
          <a:xfrm>
            <a:off x="5227021" y="3330892"/>
            <a:ext cx="6199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22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11308" r="25903" b="14093"/>
          <a:stretch/>
        </p:blipFill>
        <p:spPr>
          <a:xfrm>
            <a:off x="8585419" y="3230396"/>
            <a:ext cx="3755108" cy="3538929"/>
          </a:xfrm>
          <a:prstGeom prst="rect">
            <a:avLst/>
          </a:prstGeom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643063" y="1116827"/>
            <a:ext cx="8797925" cy="1266825"/>
            <a:chOff x="75" y="966"/>
            <a:chExt cx="5542" cy="798"/>
          </a:xfrm>
          <a:noFill/>
        </p:grpSpPr>
        <p:grpSp>
          <p:nvGrpSpPr>
            <p:cNvPr id="25" name="Group 8"/>
            <p:cNvGrpSpPr>
              <a:grpSpLocks/>
            </p:cNvGrpSpPr>
            <p:nvPr/>
          </p:nvGrpSpPr>
          <p:grpSpPr bwMode="auto">
            <a:xfrm>
              <a:off x="75" y="1002"/>
              <a:ext cx="1728" cy="762"/>
              <a:chOff x="75" y="1002"/>
              <a:chExt cx="1728" cy="762"/>
            </a:xfrm>
            <a:grpFill/>
          </p:grpSpPr>
          <p:sp>
            <p:nvSpPr>
              <p:cNvPr id="32" name="AutoShape 9"/>
              <p:cNvSpPr>
                <a:spLocks noChangeArrowheads="1"/>
              </p:cNvSpPr>
              <p:nvPr/>
            </p:nvSpPr>
            <p:spPr bwMode="auto">
              <a:xfrm>
                <a:off x="75" y="1002"/>
                <a:ext cx="1728" cy="762"/>
              </a:xfrm>
              <a:prstGeom prst="cloudCallout">
                <a:avLst>
                  <a:gd name="adj1" fmla="val -14986"/>
                  <a:gd name="adj2" fmla="val 91731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258" y="1161"/>
                <a:ext cx="1392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</a:rPr>
                  <a:t>24 : (3 x 2)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  </a:t>
                </a: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1983" y="966"/>
              <a:ext cx="1728" cy="762"/>
              <a:chOff x="1983" y="966"/>
              <a:chExt cx="1728" cy="762"/>
            </a:xfrm>
            <a:grpFill/>
          </p:grpSpPr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>
                <a:off x="1983" y="966"/>
                <a:ext cx="1728" cy="762"/>
              </a:xfrm>
              <a:prstGeom prst="cloudCallout">
                <a:avLst>
                  <a:gd name="adj1" fmla="val -10588"/>
                  <a:gd name="adj2" fmla="val 96718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13"/>
              <p:cNvSpPr>
                <a:spLocks noChangeArrowheads="1"/>
              </p:cNvSpPr>
              <p:nvPr/>
            </p:nvSpPr>
            <p:spPr bwMode="auto">
              <a:xfrm>
                <a:off x="2309" y="1161"/>
                <a:ext cx="1126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</a:rPr>
                  <a:t>24 : 3 : 2</a:t>
                </a:r>
                <a:r>
                  <a:rPr lang="en-US" altLang="en-US" sz="1800" b="1">
                    <a:latin typeface="Times New Roman" panose="02020603050405020304" pitchFamily="18" charset="0"/>
                  </a:rPr>
                  <a:t> </a:t>
                </a:r>
                <a:endParaRPr lang="en-US" altLang="en-US" sz="1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14"/>
            <p:cNvGrpSpPr>
              <a:grpSpLocks/>
            </p:cNvGrpSpPr>
            <p:nvPr/>
          </p:nvGrpSpPr>
          <p:grpSpPr bwMode="auto">
            <a:xfrm>
              <a:off x="3889" y="966"/>
              <a:ext cx="1728" cy="762"/>
              <a:chOff x="3889" y="966"/>
              <a:chExt cx="1728" cy="762"/>
            </a:xfrm>
            <a:grpFill/>
          </p:grpSpPr>
          <p:sp>
            <p:nvSpPr>
              <p:cNvPr id="28" name="AutoShape 15"/>
              <p:cNvSpPr>
                <a:spLocks noChangeArrowheads="1"/>
              </p:cNvSpPr>
              <p:nvPr/>
            </p:nvSpPr>
            <p:spPr bwMode="auto">
              <a:xfrm>
                <a:off x="3889" y="966"/>
                <a:ext cx="1728" cy="762"/>
              </a:xfrm>
              <a:prstGeom prst="cloudCallout">
                <a:avLst>
                  <a:gd name="adj1" fmla="val -7639"/>
                  <a:gd name="adj2" fmla="val 101838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16"/>
              <p:cNvSpPr>
                <a:spLocks noChangeArrowheads="1"/>
              </p:cNvSpPr>
              <p:nvPr/>
            </p:nvSpPr>
            <p:spPr bwMode="auto">
              <a:xfrm>
                <a:off x="4208" y="1161"/>
                <a:ext cx="1126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</a:rPr>
                  <a:t>24 : 2 : 3</a:t>
                </a:r>
                <a:r>
                  <a:rPr lang="en-US" altLang="en-US" sz="1800" b="1">
                    <a:latin typeface="Times New Roman" panose="02020603050405020304" pitchFamily="18" charset="0"/>
                  </a:rPr>
                  <a:t> </a:t>
                </a:r>
                <a:endParaRPr lang="en-US" altLang="en-US" sz="1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Group 42"/>
          <p:cNvGrpSpPr>
            <a:grpSpLocks/>
          </p:cNvGrpSpPr>
          <p:nvPr/>
        </p:nvGrpSpPr>
        <p:grpSpPr bwMode="auto">
          <a:xfrm>
            <a:off x="1952625" y="2564627"/>
            <a:ext cx="2438400" cy="1371600"/>
            <a:chOff x="192" y="2160"/>
            <a:chExt cx="1536" cy="1056"/>
          </a:xfrm>
          <a:noFill/>
        </p:grpSpPr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192" y="2160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354" y="2193"/>
              <a:ext cx="1325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24 : (3 x 2)</a:t>
              </a:r>
              <a:r>
                <a:rPr lang="en-US" altLang="en-US" sz="1800">
                  <a:latin typeface="Times New Roman" panose="02020603050405020304" pitchFamily="18" charset="0"/>
                </a:rPr>
                <a:t>  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905000" y="3036114"/>
            <a:ext cx="2449513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24 : 6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1905000" y="3402827"/>
            <a:ext cx="15351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46"/>
          <p:cNvGrpSpPr>
            <a:grpSpLocks/>
          </p:cNvGrpSpPr>
          <p:nvPr/>
        </p:nvGrpSpPr>
        <p:grpSpPr bwMode="auto">
          <a:xfrm>
            <a:off x="4824413" y="2564627"/>
            <a:ext cx="2438400" cy="1371600"/>
            <a:chOff x="2081" y="2160"/>
            <a:chExt cx="1536" cy="1056"/>
          </a:xfrm>
          <a:noFill/>
        </p:grpSpPr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2081" y="2160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2320" y="2162"/>
              <a:ext cx="1126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</a:rPr>
                <a:t>24 : 3 : 2</a:t>
              </a:r>
              <a:r>
                <a:rPr lang="en-US" altLang="en-US" sz="1800" b="1" dirty="0">
                  <a:latin typeface="Times New Roman" panose="02020603050405020304" pitchFamily="18" charset="0"/>
                </a:rPr>
                <a:t> </a:t>
              </a:r>
              <a:endPara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4953000" y="2959914"/>
            <a:ext cx="19812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8 : 2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724400" y="3264714"/>
            <a:ext cx="15240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=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7772400" y="2515414"/>
            <a:ext cx="2438400" cy="1420813"/>
            <a:chOff x="3936" y="2118"/>
            <a:chExt cx="1536" cy="1094"/>
          </a:xfrm>
          <a:noFill/>
        </p:grpSpPr>
        <p:sp>
          <p:nvSpPr>
            <p:cNvPr id="45" name="Rectangle 34"/>
            <p:cNvSpPr>
              <a:spLocks noChangeArrowheads="1"/>
            </p:cNvSpPr>
            <p:nvPr/>
          </p:nvSpPr>
          <p:spPr bwMode="auto">
            <a:xfrm>
              <a:off x="3936" y="2156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4154" y="2118"/>
              <a:ext cx="1126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24 : 2 : 3</a:t>
              </a:r>
              <a:r>
                <a:rPr lang="en-US" altLang="en-US" sz="1800" b="1">
                  <a:latin typeface="Times New Roman" panose="02020603050405020304" pitchFamily="18" charset="0"/>
                </a:rPr>
                <a:t> </a:t>
              </a:r>
              <a:endPara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772400" y="2945627"/>
            <a:ext cx="188436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12 : 3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8153400" y="4006077"/>
            <a:ext cx="152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7772400" y="3250427"/>
            <a:ext cx="1958975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1752600" y="4012427"/>
            <a:ext cx="8153400" cy="600075"/>
            <a:chOff x="595" y="3339"/>
            <a:chExt cx="4301" cy="509"/>
          </a:xfrm>
          <a:noFill/>
        </p:grpSpPr>
        <p:sp>
          <p:nvSpPr>
            <p:cNvPr id="51" name="Rectangle 40"/>
            <p:cNvSpPr>
              <a:spLocks noChangeArrowheads="1"/>
            </p:cNvSpPr>
            <p:nvPr/>
          </p:nvSpPr>
          <p:spPr bwMode="auto">
            <a:xfrm>
              <a:off x="595" y="3339"/>
              <a:ext cx="4224" cy="4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1"/>
            <p:cNvSpPr>
              <a:spLocks noChangeArrowheads="1"/>
            </p:cNvSpPr>
            <p:nvPr/>
          </p:nvSpPr>
          <p:spPr bwMode="auto">
            <a:xfrm>
              <a:off x="624" y="3404"/>
              <a:ext cx="4272" cy="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Vậy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  </a:t>
              </a:r>
              <a:r>
                <a:rPr lang="en-US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24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 (3 x 2)  =    24 : 3 : 2  =   24 : 2 : 3</a:t>
              </a:r>
              <a:r>
                <a:rPr lang="en-US" altLang="en-US" b="1" dirty="0">
                  <a:latin typeface="Times New Roman" panose="02020603050405020304" pitchFamily="18" charset="0"/>
                </a:rPr>
                <a:t> </a:t>
              </a:r>
              <a:endPara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2830513" y="620438"/>
            <a:ext cx="677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so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trị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biểu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:</a:t>
            </a:r>
            <a:endParaRPr lang="en-US" altLang="en-US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332895" y="4792414"/>
            <a:ext cx="6917055" cy="1384995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kia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7" grpId="0"/>
      <p:bldP spid="49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768618" y="448519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6B5760-AE3B-44C9-833F-BC8D40EB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1" r="66395" b="14261"/>
          <a:stretch/>
        </p:blipFill>
        <p:spPr>
          <a:xfrm>
            <a:off x="118351" y="1884218"/>
            <a:ext cx="2725099" cy="4973782"/>
          </a:xfrm>
          <a:prstGeom prst="rect">
            <a:avLst/>
          </a:prstGeom>
        </p:spPr>
      </p:pic>
      <p:sp>
        <p:nvSpPr>
          <p:cNvPr id="33" name="Text Box 57"/>
          <p:cNvSpPr txBox="1">
            <a:spLocks noChangeArrowheads="1"/>
          </p:cNvSpPr>
          <p:nvPr/>
        </p:nvSpPr>
        <p:spPr bwMode="auto">
          <a:xfrm>
            <a:off x="1524000" y="748325"/>
            <a:ext cx="91440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chia một số cho một tích có tác dụng gì?</a:t>
            </a: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1524000" y="1767500"/>
            <a:ext cx="9906000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 bài toán với nhiều cách.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tính bài toán bằng cách thuận tiện nhất.</a:t>
            </a:r>
          </a:p>
        </p:txBody>
      </p:sp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2041525" y="1110275"/>
            <a:ext cx="184150" cy="519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2CC2FA-84A8-47BA-B520-AB3A65E0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8343545" y="1290520"/>
            <a:ext cx="3027117" cy="351998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24200" y="51582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30 : (2 x 3 x 5)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4661576"/>
            <a:ext cx="863404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914400" y="1290520"/>
            <a:ext cx="92202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: (2 x 3 x 5) = 30 : (6 x 5)= 30 : 30 =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2 : 3 : 5 = 15 : 3 : 5 = 5 : 5 =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3: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: 3 : 5 : 2 = 10 : 5 : 2 = 2 : 2 = </a:t>
            </a: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u="sng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26C665-1E67-454E-803E-62DF601AAEA1}"/>
              </a:ext>
            </a:extLst>
          </p:cNvPr>
          <p:cNvSpPr txBox="1"/>
          <p:nvPr/>
        </p:nvSpPr>
        <p:spPr>
          <a:xfrm>
            <a:off x="4995528" y="2962867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TRẢI </a:t>
            </a:r>
          </a:p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NGHIỆM</a:t>
            </a:r>
          </a:p>
        </p:txBody>
      </p:sp>
    </p:spTree>
    <p:extLst>
      <p:ext uri="{BB962C8B-B14F-4D97-AF65-F5344CB8AC3E}">
        <p14:creationId xmlns:p14="http://schemas.microsoft.com/office/powerpoint/2010/main" val="21029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975</Words>
  <Application>Microsoft Office PowerPoint</Application>
  <PresentationFormat>Widescreen</PresentationFormat>
  <Paragraphs>185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SimSun</vt:lpstr>
      <vt:lpstr>Arial</vt:lpstr>
      <vt:lpstr>等线</vt:lpstr>
      <vt:lpstr>Wingdings</vt:lpstr>
      <vt:lpstr>字魂17号-萌趣果冻体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Thuy Ninh</cp:lastModifiedBy>
  <cp:revision>190</cp:revision>
  <dcterms:created xsi:type="dcterms:W3CDTF">2019-03-29T12:25:33Z</dcterms:created>
  <dcterms:modified xsi:type="dcterms:W3CDTF">2021-12-11T02:21:50Z</dcterms:modified>
</cp:coreProperties>
</file>