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3" r:id="rId2"/>
    <p:sldId id="330" r:id="rId3"/>
    <p:sldId id="327" r:id="rId4"/>
    <p:sldId id="367" r:id="rId5"/>
    <p:sldId id="344" r:id="rId6"/>
    <p:sldId id="369" r:id="rId7"/>
    <p:sldId id="342" r:id="rId8"/>
    <p:sldId id="368" r:id="rId9"/>
    <p:sldId id="328" r:id="rId10"/>
    <p:sldId id="329" r:id="rId11"/>
  </p:sldIdLst>
  <p:sldSz cx="12192000" cy="6858000"/>
  <p:notesSz cx="6858000" cy="9144000"/>
  <p:embeddedFontLst>
    <p:embeddedFont>
      <p:font typeface="HP001 4 hàng" panose="020B0603050302020204" pitchFamily="34" charset="0"/>
      <p:regular r:id="rId13"/>
      <p:bold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等线" panose="020B0604020202020204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aramond" panose="02020404030301010803" pitchFamily="18" charset="0"/>
      <p:regular r:id="rId23"/>
      <p:bold r:id="rId24"/>
      <p:italic r:id="rId25"/>
    </p:embeddedFont>
  </p:embeddedFontLst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33CC33"/>
    <a:srgbClr val="FFD79C"/>
    <a:srgbClr val="00FFFF"/>
    <a:srgbClr val="D27C15"/>
    <a:srgbClr val="CDBF97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910" autoAdjust="0"/>
  </p:normalViewPr>
  <p:slideViewPr>
    <p:cSldViewPr snapToGrid="0">
      <p:cViewPr varScale="1">
        <p:scale>
          <a:sx n="69" d="100"/>
          <a:sy n="69" d="100"/>
        </p:scale>
        <p:origin x="10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41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544C6E1-E503-460D-B842-B1767BABC942}"/>
              </a:ext>
            </a:extLst>
          </p:cNvPr>
          <p:cNvSpPr txBox="1"/>
          <p:nvPr/>
        </p:nvSpPr>
        <p:spPr>
          <a:xfrm>
            <a:off x="2582449" y="3141609"/>
            <a:ext cx="61598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Luyện</a:t>
            </a:r>
            <a:r>
              <a:rPr lang="en-US" altLang="zh-CN" sz="96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</a:t>
            </a:r>
            <a:r>
              <a:rPr lang="en-US" altLang="zh-CN" sz="96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tập</a:t>
            </a:r>
            <a:endParaRPr lang="en-US" altLang="zh-CN" sz="9600" b="1" dirty="0" smtClean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  <a:p>
            <a:pPr algn="ctr"/>
            <a:r>
              <a:rPr lang="en-US" altLang="zh-CN" sz="48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(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Tr</a:t>
            </a:r>
            <a:r>
              <a:rPr lang="en-US" altLang="zh-CN" sz="4800" b="1" dirty="0" smtClean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 83)</a:t>
            </a:r>
            <a:endParaRPr lang="en-US" altLang="zh-CN" sz="48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  <p:pic>
        <p:nvPicPr>
          <p:cNvPr id="7" name="5b4f5f61a1df9">
            <a:hlinkClick r:id="" action="ppaction://media"/>
            <a:extLst>
              <a:ext uri="{FF2B5EF4-FFF2-40B4-BE49-F238E27FC236}">
                <a16:creationId xmlns="" xmlns:a16="http://schemas.microsoft.com/office/drawing/2014/main" id="{B65F9C6E-8E95-4BD8-80B6-E8AFE87AB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093286" y="418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E544C6E1-E503-460D-B842-B1767BABC942}"/>
              </a:ext>
            </a:extLst>
          </p:cNvPr>
          <p:cNvSpPr txBox="1"/>
          <p:nvPr/>
        </p:nvSpPr>
        <p:spPr>
          <a:xfrm>
            <a:off x="2544574" y="3218941"/>
            <a:ext cx="6618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CHÚC CÁC CON HỌC TỐT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598025" y="-121213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" y="-9963"/>
            <a:ext cx="9213274" cy="35502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5715000" y="1339123"/>
            <a:ext cx="6996545" cy="5753144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=""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3254747" y="2331011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=""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=""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12C2C98-702B-4F4F-BB3F-832A40414CDA}"/>
              </a:ext>
            </a:extLst>
          </p:cNvPr>
          <p:cNvSpPr txBox="1"/>
          <p:nvPr/>
        </p:nvSpPr>
        <p:spPr>
          <a:xfrm>
            <a:off x="1031133" y="1069576"/>
            <a:ext cx="74205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1</a:t>
            </a:r>
            <a:r>
              <a:rPr lang="en-US" sz="28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6 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2021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Toán</a:t>
            </a:r>
            <a:endParaRPr lang="vi-VN" sz="2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Tiết 7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HP001 4 hàng" panose="020B0603050302020204" pitchFamily="34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(Trang 8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  <a:r>
              <a:rPr lang="vi-VN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/>
            <a:endParaRPr lang="vi-VN" sz="2800" b="1" dirty="0">
              <a:solidFill>
                <a:srgbClr val="31709C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26C665-1E67-454E-803E-62DF601AAEA1}"/>
              </a:ext>
            </a:extLst>
          </p:cNvPr>
          <p:cNvSpPr txBox="1"/>
          <p:nvPr/>
        </p:nvSpPr>
        <p:spPr>
          <a:xfrm>
            <a:off x="4995528" y="2962867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TRẢI </a:t>
            </a:r>
          </a:p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NGHIỆM</a:t>
            </a:r>
          </a:p>
        </p:txBody>
      </p:sp>
    </p:spTree>
    <p:extLst>
      <p:ext uri="{BB962C8B-B14F-4D97-AF65-F5344CB8AC3E}">
        <p14:creationId xmlns:p14="http://schemas.microsoft.com/office/powerpoint/2010/main" val="21029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713067" y="42562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zh-CN" altLang="en-US" sz="2800" dirty="0">
              <a:latin typeface="HP001 4 hàng" panose="020B06030503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ACAFE13-EC6E-4930-8A7B-7E504CB7E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5" t="-1180" r="8258" b="52513"/>
          <a:stretch/>
        </p:blipFill>
        <p:spPr>
          <a:xfrm>
            <a:off x="10012703" y="4913806"/>
            <a:ext cx="2111868" cy="1487490"/>
          </a:xfrm>
          <a:prstGeom prst="rect">
            <a:avLst/>
          </a:prstGeom>
        </p:spPr>
      </p:pic>
      <p:grpSp>
        <p:nvGrpSpPr>
          <p:cNvPr id="10" name="Group 1261">
            <a:extLst>
              <a:ext uri="{FF2B5EF4-FFF2-40B4-BE49-F238E27FC236}">
                <a16:creationId xmlns="" xmlns:a16="http://schemas.microsoft.com/office/drawing/2014/main" id="{46627FEF-40B3-4CD1-BF17-3A44E26F52AB}"/>
              </a:ext>
            </a:extLst>
          </p:cNvPr>
          <p:cNvGrpSpPr/>
          <p:nvPr/>
        </p:nvGrpSpPr>
        <p:grpSpPr>
          <a:xfrm>
            <a:off x="906041" y="2278178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="" xmlns:a16="http://schemas.microsoft.com/office/drawing/2014/main" id="{05530577-D069-441F-9E4B-60031DA0C81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="" xmlns:a16="http://schemas.microsoft.com/office/drawing/2014/main" id="{903A35F4-B123-4AF7-A179-F79C96F956C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8" name="Google Shape;329;p46" descr="ag00218_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780000">
            <a:off x="10554394" y="528496"/>
            <a:ext cx="547687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2297131" y="1336425"/>
            <a:ext cx="7827819" cy="685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Bài 1/8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3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: Đặt tính rồi tính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) 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855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: 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45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					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9009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: 3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3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		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 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57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9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: 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36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					9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27</a:t>
            </a:r>
            <a:r>
              <a:rPr lang="vi-VN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6 : </a:t>
            </a:r>
            <a:r>
              <a:rPr lang="en-US" altLang="en-US" sz="36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39</a:t>
            </a:r>
            <a:endParaRPr lang="en-US" altLang="en-US" sz="4400" b="1" dirty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  <p:sp>
        <p:nvSpPr>
          <p:cNvPr id="54" name="Text Box 20486">
            <a:extLst>
              <a:ext uri="{FF2B5EF4-FFF2-40B4-BE49-F238E27FC236}">
                <a16:creationId xmlns="" xmlns:a16="http://schemas.microsoft.com/office/drawing/2014/main" id="{7A44C84E-6F22-46E0-AEF1-946D330B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11" y="2664241"/>
            <a:ext cx="2378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855    45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565A5E69-8C16-4958-A3C0-89084EE43A7D}"/>
              </a:ext>
            </a:extLst>
          </p:cNvPr>
          <p:cNvGrpSpPr>
            <a:grpSpLocks/>
          </p:cNvGrpSpPr>
          <p:nvPr/>
        </p:nvGrpSpPr>
        <p:grpSpPr bwMode="auto">
          <a:xfrm>
            <a:off x="1946265" y="2882465"/>
            <a:ext cx="990600" cy="762000"/>
            <a:chOff x="2112" y="1488"/>
            <a:chExt cx="576" cy="720"/>
          </a:xfrm>
        </p:grpSpPr>
        <p:sp>
          <p:nvSpPr>
            <p:cNvPr id="56" name="Straight Connector 20488">
              <a:extLst>
                <a:ext uri="{FF2B5EF4-FFF2-40B4-BE49-F238E27FC236}">
                  <a16:creationId xmlns="" xmlns:a16="http://schemas.microsoft.com/office/drawing/2014/main" id="{466676F2-150E-4ED7-A78B-1007F7FBD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48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Straight Connector 20489">
              <a:extLst>
                <a:ext uri="{FF2B5EF4-FFF2-40B4-BE49-F238E27FC236}">
                  <a16:creationId xmlns="" xmlns:a16="http://schemas.microsoft.com/office/drawing/2014/main" id="{0B1C1AF2-FF77-47F0-A77F-11DD205FE0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77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Text Box 20490">
            <a:extLst>
              <a:ext uri="{FF2B5EF4-FFF2-40B4-BE49-F238E27FC236}">
                <a16:creationId xmlns="" xmlns:a16="http://schemas.microsoft.com/office/drawing/2014/main" id="{87C2ABF9-AC4F-48B3-B35B-A1DD36F8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10" y="3173829"/>
            <a:ext cx="18811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45  </a:t>
            </a:r>
            <a:r>
              <a:rPr lang="vi-VN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19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Straight Connector 71">
            <a:extLst>
              <a:ext uri="{FF2B5EF4-FFF2-40B4-BE49-F238E27FC236}">
                <a16:creationId xmlns="" xmlns:a16="http://schemas.microsoft.com/office/drawing/2014/main" id="{B0910D39-28E2-49F1-BBCE-98E7B3FD3D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5683" y="3729154"/>
            <a:ext cx="693738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Straight Connector 72">
            <a:extLst>
              <a:ext uri="{FF2B5EF4-FFF2-40B4-BE49-F238E27FC236}">
                <a16:creationId xmlns="" xmlns:a16="http://schemas.microsoft.com/office/drawing/2014/main" id="{3506F7CD-D8F2-4484-9AAA-911B5A559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356" y="4608252"/>
            <a:ext cx="1090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 Box 20505">
            <a:extLst>
              <a:ext uri="{FF2B5EF4-FFF2-40B4-BE49-F238E27FC236}">
                <a16:creationId xmlns="" xmlns:a16="http://schemas.microsoft.com/office/drawing/2014/main" id="{67CC3FD4-6224-443A-B159-211400E60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4865" y="3155140"/>
            <a:ext cx="2376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vi-VN" altLang="vi-VN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 Box 20507">
            <a:extLst>
              <a:ext uri="{FF2B5EF4-FFF2-40B4-BE49-F238E27FC236}">
                <a16:creationId xmlns="" xmlns:a16="http://schemas.microsoft.com/office/drawing/2014/main" id="{811229C5-AD76-4F9A-A8E0-FA0F491FE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1728" y="3536140"/>
            <a:ext cx="2376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endParaRPr lang="vi-VN" altLang="vi-VN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20524">
            <a:extLst>
              <a:ext uri="{FF2B5EF4-FFF2-40B4-BE49-F238E27FC236}">
                <a16:creationId xmlns="" xmlns:a16="http://schemas.microsoft.com/office/drawing/2014/main" id="{938D3768-4728-4B34-92A0-64C17BC27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249" y="3678069"/>
            <a:ext cx="11697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</a:p>
        </p:txBody>
      </p:sp>
      <p:sp>
        <p:nvSpPr>
          <p:cNvPr id="52" name="Text Box 20524">
            <a:extLst>
              <a:ext uri="{FF2B5EF4-FFF2-40B4-BE49-F238E27FC236}">
                <a16:creationId xmlns="" xmlns:a16="http://schemas.microsoft.com/office/drawing/2014/main" id="{938D3768-4728-4B34-92A0-64C17BC27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97" y="4103601"/>
            <a:ext cx="11697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</a:p>
        </p:txBody>
      </p:sp>
      <p:sp>
        <p:nvSpPr>
          <p:cNvPr id="53" name="Text Box 20524">
            <a:extLst>
              <a:ext uri="{FF2B5EF4-FFF2-40B4-BE49-F238E27FC236}">
                <a16:creationId xmlns="" xmlns:a16="http://schemas.microsoft.com/office/drawing/2014/main" id="{938D3768-4728-4B34-92A0-64C17BC27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502" y="4636320"/>
            <a:ext cx="5031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vi-VN" altLang="vi-VN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vi-VN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6539892" y="2752311"/>
            <a:ext cx="723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579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7339992" y="2890423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9900"/>
              </a:solidFill>
              <a:latin typeface="Garamond" pitchFamily="18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7339992" y="3195223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9900"/>
              </a:solidFill>
              <a:latin typeface="Garamond" pitchFamily="18" charset="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7339992" y="2752311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425592" y="3119023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36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7339992" y="3195223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6501792" y="3576223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29" name="Line 42"/>
          <p:cNvSpPr>
            <a:spLocks noChangeShapeType="1"/>
          </p:cNvSpPr>
          <p:nvPr/>
        </p:nvSpPr>
        <p:spPr bwMode="auto">
          <a:xfrm>
            <a:off x="10137932" y="317788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9900"/>
              </a:solidFill>
              <a:latin typeface="Garamond" pitchFamily="18" charset="0"/>
            </a:endParaRPr>
          </a:p>
        </p:txBody>
      </p:sp>
      <p:sp>
        <p:nvSpPr>
          <p:cNvPr id="30" name="Line 43"/>
          <p:cNvSpPr>
            <a:spLocks noChangeShapeType="1"/>
          </p:cNvSpPr>
          <p:nvPr/>
        </p:nvSpPr>
        <p:spPr bwMode="auto">
          <a:xfrm>
            <a:off x="10137932" y="2720685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9900"/>
              </a:solidFill>
              <a:latin typeface="Garamond" pitchFamily="18" charset="0"/>
            </a:endParaRPr>
          </a:p>
        </p:txBody>
      </p: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9147332" y="2796885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9276</a:t>
            </a:r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10214132" y="2720685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34" name="Text Box 52"/>
          <p:cNvSpPr txBox="1">
            <a:spLocks noChangeArrowheads="1"/>
          </p:cNvSpPr>
          <p:nvPr/>
        </p:nvSpPr>
        <p:spPr bwMode="auto">
          <a:xfrm>
            <a:off x="9147332" y="3177885"/>
            <a:ext cx="1104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78</a:t>
            </a:r>
          </a:p>
        </p:txBody>
      </p:sp>
      <p:sp>
        <p:nvSpPr>
          <p:cNvPr id="35" name="Text Box 53"/>
          <p:cNvSpPr txBox="1">
            <a:spLocks noChangeArrowheads="1"/>
          </p:cNvSpPr>
          <p:nvPr/>
        </p:nvSpPr>
        <p:spPr bwMode="auto">
          <a:xfrm>
            <a:off x="9147332" y="3558885"/>
            <a:ext cx="1104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36" name="Text Box 54"/>
          <p:cNvSpPr txBox="1">
            <a:spLocks noChangeArrowheads="1"/>
          </p:cNvSpPr>
          <p:nvPr/>
        </p:nvSpPr>
        <p:spPr bwMode="auto">
          <a:xfrm>
            <a:off x="9147332" y="3971635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117</a:t>
            </a:r>
          </a:p>
        </p:txBody>
      </p:sp>
      <p:sp>
        <p:nvSpPr>
          <p:cNvPr id="37" name="Text Box 55"/>
          <p:cNvSpPr txBox="1">
            <a:spLocks noChangeArrowheads="1"/>
          </p:cNvSpPr>
          <p:nvPr/>
        </p:nvSpPr>
        <p:spPr bwMode="auto">
          <a:xfrm>
            <a:off x="10214132" y="3177885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539892" y="3576223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26"/>
          <p:cNvSpPr txBox="1">
            <a:spLocks noChangeArrowheads="1"/>
          </p:cNvSpPr>
          <p:nvPr/>
        </p:nvSpPr>
        <p:spPr bwMode="auto">
          <a:xfrm>
            <a:off x="6482742" y="3957223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216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539892" y="4414423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6882792" y="4354098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9299732" y="4371685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44" name="Text Box 54"/>
          <p:cNvSpPr txBox="1">
            <a:spLocks noChangeArrowheads="1"/>
          </p:cNvSpPr>
          <p:nvPr/>
        </p:nvSpPr>
        <p:spPr bwMode="auto">
          <a:xfrm>
            <a:off x="9299732" y="4733635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273</a:t>
            </a:r>
          </a:p>
        </p:txBody>
      </p:sp>
      <p:sp>
        <p:nvSpPr>
          <p:cNvPr id="45" name="Text Box 54"/>
          <p:cNvSpPr txBox="1">
            <a:spLocks noChangeArrowheads="1"/>
          </p:cNvSpPr>
          <p:nvPr/>
        </p:nvSpPr>
        <p:spPr bwMode="auto">
          <a:xfrm>
            <a:off x="9452132" y="5144798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9223532" y="3617623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223532" y="4397085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9375932" y="5159085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568592" y="31952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82792" y="357622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442732" y="317788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671332" y="317788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528332" y="355888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680732" y="439708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3739542" y="2757187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9009</a:t>
            </a:r>
          </a:p>
        </p:txBody>
      </p:sp>
      <p:sp>
        <p:nvSpPr>
          <p:cNvPr id="63" name="Line 40"/>
          <p:cNvSpPr>
            <a:spLocks noChangeShapeType="1"/>
          </p:cNvSpPr>
          <p:nvPr/>
        </p:nvSpPr>
        <p:spPr bwMode="auto">
          <a:xfrm>
            <a:off x="4730142" y="2757187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9900"/>
              </a:solidFill>
              <a:latin typeface="Garamond" pitchFamily="18" charset="0"/>
            </a:endParaRPr>
          </a:p>
        </p:txBody>
      </p:sp>
      <p:sp>
        <p:nvSpPr>
          <p:cNvPr id="64" name="Line 41"/>
          <p:cNvSpPr>
            <a:spLocks noChangeShapeType="1"/>
          </p:cNvSpPr>
          <p:nvPr/>
        </p:nvSpPr>
        <p:spPr bwMode="auto">
          <a:xfrm>
            <a:off x="4730142" y="3214387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9900"/>
              </a:solidFill>
              <a:latin typeface="Garamond" pitchFamily="18" charset="0"/>
            </a:endParaRPr>
          </a:p>
        </p:txBody>
      </p:sp>
      <p:sp>
        <p:nvSpPr>
          <p:cNvPr id="65" name="Text Box 46"/>
          <p:cNvSpPr txBox="1">
            <a:spLocks noChangeArrowheads="1"/>
          </p:cNvSpPr>
          <p:nvPr/>
        </p:nvSpPr>
        <p:spPr bwMode="auto">
          <a:xfrm>
            <a:off x="4806342" y="2757187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66" name="Text Box 47"/>
          <p:cNvSpPr txBox="1">
            <a:spLocks noChangeArrowheads="1"/>
          </p:cNvSpPr>
          <p:nvPr/>
        </p:nvSpPr>
        <p:spPr bwMode="auto">
          <a:xfrm>
            <a:off x="3739542" y="3200100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</a:p>
        </p:txBody>
      </p:sp>
      <p:sp>
        <p:nvSpPr>
          <p:cNvPr id="67" name="Text Box 48"/>
          <p:cNvSpPr txBox="1">
            <a:spLocks noChangeArrowheads="1"/>
          </p:cNvSpPr>
          <p:nvPr/>
        </p:nvSpPr>
        <p:spPr bwMode="auto">
          <a:xfrm>
            <a:off x="3739542" y="3569987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68" name="Text Box 49"/>
          <p:cNvSpPr txBox="1">
            <a:spLocks noChangeArrowheads="1"/>
          </p:cNvSpPr>
          <p:nvPr/>
        </p:nvSpPr>
        <p:spPr bwMode="auto">
          <a:xfrm>
            <a:off x="3739542" y="3950987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231</a:t>
            </a:r>
          </a:p>
        </p:txBody>
      </p:sp>
      <p:sp>
        <p:nvSpPr>
          <p:cNvPr id="69" name="Text Box 50"/>
          <p:cNvSpPr txBox="1">
            <a:spLocks noChangeArrowheads="1"/>
          </p:cNvSpPr>
          <p:nvPr/>
        </p:nvSpPr>
        <p:spPr bwMode="auto">
          <a:xfrm>
            <a:off x="4120542" y="4331987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4" name="Text Box 51"/>
          <p:cNvSpPr txBox="1">
            <a:spLocks noChangeArrowheads="1"/>
          </p:cNvSpPr>
          <p:nvPr/>
        </p:nvSpPr>
        <p:spPr bwMode="auto">
          <a:xfrm>
            <a:off x="4730142" y="3188987"/>
            <a:ext cx="990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3796692" y="3643012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777642" y="4408187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036405" y="5093987"/>
            <a:ext cx="647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Box 50"/>
          <p:cNvSpPr txBox="1">
            <a:spLocks noChangeArrowheads="1"/>
          </p:cNvSpPr>
          <p:nvPr/>
        </p:nvSpPr>
        <p:spPr bwMode="auto">
          <a:xfrm>
            <a:off x="4101492" y="4654250"/>
            <a:ext cx="1600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</a:p>
        </p:txBody>
      </p:sp>
      <p:sp>
        <p:nvSpPr>
          <p:cNvPr id="79" name="Text Box 50"/>
          <p:cNvSpPr txBox="1">
            <a:spLocks noChangeArrowheads="1"/>
          </p:cNvSpPr>
          <p:nvPr/>
        </p:nvSpPr>
        <p:spPr bwMode="auto">
          <a:xfrm>
            <a:off x="4272942" y="5097162"/>
            <a:ext cx="160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958742" y="318898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87342" y="318898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20542" y="356998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49142" y="4331987"/>
            <a:ext cx="291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71" grpId="0"/>
      <p:bldP spid="86" grpId="0"/>
      <p:bldP spid="51" grpId="0"/>
      <p:bldP spid="52" grpId="0"/>
      <p:bldP spid="53" grpId="0"/>
      <p:bldP spid="21" grpId="0"/>
      <p:bldP spid="22" grpId="0" animBg="1"/>
      <p:bldP spid="23" grpId="0" animBg="1"/>
      <p:bldP spid="24" grpId="0"/>
      <p:bldP spid="25" grpId="0"/>
      <p:bldP spid="26" grpId="0"/>
      <p:bldP spid="27" grpId="0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40" grpId="0"/>
      <p:bldP spid="42" grpId="0"/>
      <p:bldP spid="43" grpId="0"/>
      <p:bldP spid="44" grpId="0"/>
      <p:bldP spid="45" grpId="0"/>
      <p:bldP spid="50" grpId="0"/>
      <p:bldP spid="57" grpId="0"/>
      <p:bldP spid="58" grpId="0"/>
      <p:bldP spid="59" grpId="0"/>
      <p:bldP spid="61" grpId="0"/>
      <p:bldP spid="62" grpId="0"/>
      <p:bldP spid="63" grpId="0" animBg="1"/>
      <p:bldP spid="64" grpId="0" animBg="1"/>
      <p:bldP spid="65" grpId="0"/>
      <p:bldP spid="66" grpId="0"/>
      <p:bldP spid="67" grpId="0"/>
      <p:bldP spid="68" grpId="0"/>
      <p:bldP spid="69" grpId="0"/>
      <p:bldP spid="74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6160385" y="4777924"/>
            <a:ext cx="1780071" cy="16688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3943" y="813517"/>
            <a:ext cx="925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2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/8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trị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 Box 22534">
            <a:extLst>
              <a:ext uri="{FF2B5EF4-FFF2-40B4-BE49-F238E27FC236}">
                <a16:creationId xmlns="" xmlns:a16="http://schemas.microsoft.com/office/drawing/2014/main" id="{400F4003-0EAF-459D-A3C6-36D7D3768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99" y="1885342"/>
            <a:ext cx="10104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defRPr/>
            </a:pPr>
            <a:r>
              <a:rPr lang="vi-VN" sz="3600" b="1" dirty="0">
                <a:ln w="0"/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a) </a:t>
            </a:r>
            <a:r>
              <a:rPr lang="en-US" sz="3600" b="1" dirty="0">
                <a:ln w="0"/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4237 </a:t>
            </a:r>
            <a:r>
              <a:rPr lang="en-US" sz="3600" b="1" dirty="0">
                <a:ln w="0"/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3600" b="1" dirty="0">
                <a:ln w="0"/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 – 34578</a:t>
            </a:r>
          </a:p>
        </p:txBody>
      </p:sp>
      <p:sp>
        <p:nvSpPr>
          <p:cNvPr id="19" name="Text Box 22536">
            <a:extLst>
              <a:ext uri="{FF2B5EF4-FFF2-40B4-BE49-F238E27FC236}">
                <a16:creationId xmlns="" xmlns:a16="http://schemas.microsoft.com/office/drawing/2014/main" id="{1C0D097B-14BA-46D7-A8CD-CD0105BEC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599" y="2634138"/>
            <a:ext cx="5326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=    76266  - 34578 </a:t>
            </a:r>
          </a:p>
        </p:txBody>
      </p:sp>
      <p:sp>
        <p:nvSpPr>
          <p:cNvPr id="20" name="Text Box 22537">
            <a:extLst>
              <a:ext uri="{FF2B5EF4-FFF2-40B4-BE49-F238E27FC236}">
                <a16:creationId xmlns="" xmlns:a16="http://schemas.microsoft.com/office/drawing/2014/main" id="{484F4203-FF34-4F66-BBA0-AC2A23526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00" y="3375127"/>
            <a:ext cx="4545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=          41688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50420" y="1895677"/>
            <a:ext cx="3607496" cy="99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8064 : 64  x  37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7050420" y="2482551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126  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8585079" y="2454333"/>
            <a:ext cx="21997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  37 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231270" y="3180763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4662</a:t>
            </a:r>
          </a:p>
        </p:txBody>
      </p:sp>
    </p:spTree>
    <p:extLst>
      <p:ext uri="{BB962C8B-B14F-4D97-AF65-F5344CB8AC3E}">
        <p14:creationId xmlns:p14="http://schemas.microsoft.com/office/powerpoint/2010/main" val="5955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8" grpId="0" build="p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6160385" y="4777924"/>
            <a:ext cx="1780071" cy="16688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3943" y="813517"/>
            <a:ext cx="925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2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/8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trị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8535706" y="2494417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 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424372" y="3238647"/>
            <a:ext cx="2817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601617 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6424372" y="2455096"/>
            <a:ext cx="2208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601759 -</a:t>
            </a:r>
          </a:p>
        </p:txBody>
      </p:sp>
      <p:sp>
        <p:nvSpPr>
          <p:cNvPr id="16" name="WordArt 46"/>
          <p:cNvSpPr>
            <a:spLocks noChangeArrowheads="1" noChangeShapeType="1" noTextEdit="1"/>
          </p:cNvSpPr>
          <p:nvPr/>
        </p:nvSpPr>
        <p:spPr bwMode="auto">
          <a:xfrm>
            <a:off x="4626721" y="1607755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kern="10" smtClean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843538" y="2285042"/>
            <a:ext cx="4343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 46857  +    123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  46980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85885" y="1717562"/>
            <a:ext cx="467167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b, 46857 + 3444 : 28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5845921" y="1789742"/>
            <a:ext cx="533610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601759 – 1988 : 14</a:t>
            </a:r>
          </a:p>
        </p:txBody>
      </p:sp>
    </p:spTree>
    <p:extLst>
      <p:ext uri="{BB962C8B-B14F-4D97-AF65-F5344CB8AC3E}">
        <p14:creationId xmlns:p14="http://schemas.microsoft.com/office/powerpoint/2010/main" val="332974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598025" y="400393"/>
            <a:ext cx="10995949" cy="632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6253" y="631033"/>
            <a:ext cx="9372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3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/8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bánh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36 nan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5260 nan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lắp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chếc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2 bánh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thừa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bao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 nan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 txBox="1">
            <a:spLocks noChangeArrowheads="1"/>
          </p:cNvSpPr>
          <p:nvPr/>
        </p:nvSpPr>
        <p:spPr>
          <a:xfrm>
            <a:off x="525516" y="3565037"/>
            <a:ext cx="11140965" cy="1690135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3600" b="1" u="sng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Tóm</a:t>
            </a:r>
            <a:r>
              <a:rPr lang="en-US" sz="3600" b="1" u="sng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tắt</a:t>
            </a:r>
            <a:endParaRPr lang="en-US" sz="3600" b="1" u="sng" dirty="0">
              <a:solidFill>
                <a:srgbClr val="6600CC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2 bánh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 : 1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36 nan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1 bánh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    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5260 nan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: ...</a:t>
            </a:r>
            <a:r>
              <a:rPr lang="vi-VN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Xe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 2 bánh </a:t>
            </a:r>
            <a:r>
              <a:rPr lang="vi-VN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; thừa ... </a:t>
            </a:r>
            <a:r>
              <a:rPr lang="en-US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nan </a:t>
            </a:r>
            <a:r>
              <a:rPr lang="en-US" sz="3600" b="1" dirty="0" err="1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hoa</a:t>
            </a:r>
            <a:r>
              <a:rPr lang="vi-VN" sz="3600" b="1" dirty="0">
                <a:solidFill>
                  <a:srgbClr val="6600CC"/>
                </a:solidFill>
                <a:latin typeface="HP001 4 hàng" panose="020B0603050302020204" pitchFamily="34" charset="0"/>
                <a:cs typeface="Times New Roman" pitchFamily="18" charset="0"/>
              </a:rPr>
              <a:t>?  </a:t>
            </a:r>
            <a:endParaRPr lang="en-US" sz="3600" b="1" dirty="0">
              <a:solidFill>
                <a:srgbClr val="6600CC"/>
              </a:solidFill>
              <a:latin typeface="HP001 4 hàng" panose="020B0603050302020204" pitchFamily="34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b="1" dirty="0">
              <a:solidFill>
                <a:srgbClr val="6600CC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1FD7F7-2C92-4A61-9333-0C2710137AF6}"/>
              </a:ext>
            </a:extLst>
          </p:cNvPr>
          <p:cNvSpPr txBox="1"/>
          <p:nvPr/>
        </p:nvSpPr>
        <p:spPr>
          <a:xfrm>
            <a:off x="4352184" y="559350"/>
            <a:ext cx="1053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598025" y="400393"/>
            <a:ext cx="10995949" cy="632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572" y="557882"/>
            <a:ext cx="11067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1FD7F7-2C92-4A61-9333-0C2710137AF6}"/>
              </a:ext>
            </a:extLst>
          </p:cNvPr>
          <p:cNvSpPr txBox="1"/>
          <p:nvPr/>
        </p:nvSpPr>
        <p:spPr>
          <a:xfrm>
            <a:off x="4352184" y="559350"/>
            <a:ext cx="1053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825" y="747232"/>
            <a:ext cx="112983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</a:endParaRPr>
          </a:p>
          <a:p>
            <a:pPr marL="0" marR="0" lvl="0" indent="0" algn="ctr" defTabSz="4572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nan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lắp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xe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đạp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</a:p>
          <a:p>
            <a:pPr marL="0" marR="0" lvl="0" indent="0" algn="ctr" defTabSz="4572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36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2 = 72 (nan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)</a:t>
            </a:r>
          </a:p>
          <a:p>
            <a:pPr marL="0" marR="0" lvl="0" indent="0" algn="ctr" defTabSz="4572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: 5260 : 72 = 73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dư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4)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Vậy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5260 nan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hoa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lắp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được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nhiều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nhất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73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chiếc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xe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đạp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thừa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 4 nan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</a:rPr>
              <a:t>hoa</a:t>
            </a:r>
            <a:endParaRPr lang="en-US" altLang="en-US" sz="3600" b="1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  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73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đạp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4 nan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P001 4 hàng" panose="020B06030503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940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=""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057582-29C8-4D74-9F4C-EEA0A7F43A01}"/>
              </a:ext>
            </a:extLst>
          </p:cNvPr>
          <p:cNvSpPr txBox="1"/>
          <p:nvPr/>
        </p:nvSpPr>
        <p:spPr>
          <a:xfrm>
            <a:off x="5227021" y="3391042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9600" b="1" dirty="0">
                <a:solidFill>
                  <a:srgbClr val="59503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DẶN DÒ</a:t>
            </a:r>
            <a:endParaRPr lang="en-US" sz="9600" b="1" dirty="0">
              <a:solidFill>
                <a:srgbClr val="59503C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29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310</Words>
  <Application>Microsoft Office PowerPoint</Application>
  <PresentationFormat>Widescreen</PresentationFormat>
  <Paragraphs>85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HP001 4 hàng</vt:lpstr>
      <vt:lpstr>Arial</vt:lpstr>
      <vt:lpstr>Calibri Light</vt:lpstr>
      <vt:lpstr>字魂17号-萌趣果冻体</vt:lpstr>
      <vt:lpstr>Wingdings</vt:lpstr>
      <vt:lpstr>等线</vt:lpstr>
      <vt:lpstr>Calibri</vt:lpstr>
      <vt:lpstr>Garamond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Thuy Ninh</cp:lastModifiedBy>
  <cp:revision>214</cp:revision>
  <dcterms:created xsi:type="dcterms:W3CDTF">2019-03-29T12:25:33Z</dcterms:created>
  <dcterms:modified xsi:type="dcterms:W3CDTF">2021-12-19T08:52:09Z</dcterms:modified>
</cp:coreProperties>
</file>