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3" r:id="rId5"/>
    <p:sldId id="264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0A7C9-D088-4DE6-96A8-6329E0E448C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BCFBD-C315-4F90-91F6-FF7DFDABB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293;p8:notes">
            <a:extLst>
              <a:ext uri="{FF2B5EF4-FFF2-40B4-BE49-F238E27FC236}">
                <a16:creationId xmlns:a16="http://schemas.microsoft.com/office/drawing/2014/main" id="{673CD166-E92C-4C01-ABDB-B646DF343C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0243" name="Google Shape;294;p8:notes">
            <a:extLst>
              <a:ext uri="{FF2B5EF4-FFF2-40B4-BE49-F238E27FC236}">
                <a16:creationId xmlns:a16="http://schemas.microsoft.com/office/drawing/2014/main" id="{C8ECCCB1-2B5C-4D20-924B-4ED9A19F99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5776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293;p8:notes">
            <a:extLst>
              <a:ext uri="{FF2B5EF4-FFF2-40B4-BE49-F238E27FC236}">
                <a16:creationId xmlns:a16="http://schemas.microsoft.com/office/drawing/2014/main" id="{673CD166-E92C-4C01-ABDB-B646DF343C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0243" name="Google Shape;294;p8:notes">
            <a:extLst>
              <a:ext uri="{FF2B5EF4-FFF2-40B4-BE49-F238E27FC236}">
                <a16:creationId xmlns:a16="http://schemas.microsoft.com/office/drawing/2014/main" id="{C8ECCCB1-2B5C-4D20-924B-4ED9A19F99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7015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02BE-CE39-429C-A2A0-C88A480F432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C3D-BC2C-436E-A88A-B4BC2D29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2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02BE-CE39-429C-A2A0-C88A480F432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C3D-BC2C-436E-A88A-B4BC2D29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02BE-CE39-429C-A2A0-C88A480F432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C3D-BC2C-436E-A88A-B4BC2D29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8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462224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3" y="6218770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3839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02BE-CE39-429C-A2A0-C88A480F432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C3D-BC2C-436E-A88A-B4BC2D29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5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02BE-CE39-429C-A2A0-C88A480F432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C3D-BC2C-436E-A88A-B4BC2D29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02BE-CE39-429C-A2A0-C88A480F432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C3D-BC2C-436E-A88A-B4BC2D29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3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02BE-CE39-429C-A2A0-C88A480F432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C3D-BC2C-436E-A88A-B4BC2D29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1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02BE-CE39-429C-A2A0-C88A480F432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C3D-BC2C-436E-A88A-B4BC2D29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02BE-CE39-429C-A2A0-C88A480F432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C3D-BC2C-436E-A88A-B4BC2D29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4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02BE-CE39-429C-A2A0-C88A480F432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C3D-BC2C-436E-A88A-B4BC2D29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02BE-CE39-429C-A2A0-C88A480F432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9C3D-BC2C-436E-A88A-B4BC2D29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2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02BE-CE39-429C-A2A0-C88A480F432C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89C3D-BC2C-436E-A88A-B4BC2D29E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powerpoint.com.vn/uploads/2019/06/09/hinh-nen-cho-powerpoint-co-ba-la-don-gian_092716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6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16926" y="89553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– LỚP 4</a:t>
            </a:r>
          </a:p>
          <a:p>
            <a:pPr algn="ctr"/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4141" y="2743200"/>
            <a:ext cx="11377748" cy="209005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21B: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1371600" y="243840"/>
            <a:ext cx="8991600" cy="685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SỬA LỖI CHÍNH TẢ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3433354" y="2129244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8" name="Rectangle 32"/>
          <p:cNvSpPr>
            <a:spLocks noChangeArrowheads="1"/>
          </p:cNvSpPr>
          <p:nvPr/>
        </p:nvSpPr>
        <p:spPr bwMode="auto">
          <a:xfrm>
            <a:off x="1147355" y="1291045"/>
            <a:ext cx="8069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/>
              <a:t>1. Thoạt trong chiếc cặp rất đẹp.</a:t>
            </a:r>
          </a:p>
        </p:txBody>
      </p:sp>
      <p:sp>
        <p:nvSpPr>
          <p:cNvPr id="50209" name="Rectangle 33"/>
          <p:cNvSpPr>
            <a:spLocks noChangeArrowheads="1"/>
          </p:cNvSpPr>
          <p:nvPr/>
        </p:nvSpPr>
        <p:spPr bwMode="auto">
          <a:xfrm>
            <a:off x="1147355" y="1291045"/>
            <a:ext cx="8069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dirty="0"/>
              <a:t>1. </a:t>
            </a:r>
            <a:r>
              <a:rPr lang="en-US" altLang="en-US" sz="4800" dirty="0" err="1"/>
              <a:t>Thoạt</a:t>
            </a:r>
            <a:r>
              <a:rPr lang="en-US" altLang="en-US" sz="4800" dirty="0"/>
              <a:t> </a:t>
            </a:r>
            <a:r>
              <a:rPr lang="en-US" altLang="en-US" sz="4800" dirty="0" err="1">
                <a:solidFill>
                  <a:srgbClr val="FF0000"/>
                </a:solidFill>
              </a:rPr>
              <a:t>trông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chiếc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cặp</a:t>
            </a:r>
            <a:r>
              <a:rPr lang="en-US" altLang="en-US" sz="4800" dirty="0"/>
              <a:t> </a:t>
            </a:r>
            <a:r>
              <a:rPr lang="en-US" altLang="en-US" sz="4800" dirty="0" err="1"/>
              <a:t>rất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đẹp</a:t>
            </a:r>
            <a:r>
              <a:rPr lang="en-US" altLang="en-US" sz="4800" dirty="0"/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03959" y="2139181"/>
            <a:ext cx="8763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/>
              <a:t>2. Cặp có quai sách vừa tay em.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013959" y="2918643"/>
            <a:ext cx="990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203959" y="2139181"/>
            <a:ext cx="889363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dirty="0"/>
              <a:t>2. </a:t>
            </a:r>
            <a:r>
              <a:rPr lang="en-US" altLang="en-US" sz="4800" dirty="0" err="1"/>
              <a:t>Cặp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có</a:t>
            </a:r>
            <a:r>
              <a:rPr lang="en-US" altLang="en-US" sz="4800" dirty="0"/>
              <a:t> </a:t>
            </a:r>
            <a:r>
              <a:rPr lang="en-US" altLang="en-US" sz="4800" dirty="0" err="1"/>
              <a:t>quai</a:t>
            </a:r>
            <a:r>
              <a:rPr lang="en-US" altLang="en-US" sz="4800" dirty="0"/>
              <a:t> </a:t>
            </a:r>
            <a:r>
              <a:rPr lang="en-US" altLang="en-US" sz="4800" dirty="0" err="1">
                <a:solidFill>
                  <a:srgbClr val="FF0000"/>
                </a:solidFill>
              </a:rPr>
              <a:t>xách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vừa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tay</a:t>
            </a:r>
            <a:r>
              <a:rPr lang="en-US" altLang="en-US" sz="4800" dirty="0"/>
              <a:t> </a:t>
            </a:r>
            <a:r>
              <a:rPr lang="en-US" altLang="en-US" sz="4800" dirty="0" err="1"/>
              <a:t>em</a:t>
            </a:r>
            <a:r>
              <a:rPr lang="en-US" altLang="en-US" sz="4800" dirty="0"/>
              <a:t>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7355" y="2973029"/>
            <a:ext cx="8763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dirty="0"/>
              <a:t>3</a:t>
            </a:r>
            <a:r>
              <a:rPr lang="en-US" altLang="en-US" sz="4800" dirty="0" smtClean="0"/>
              <a:t>. </a:t>
            </a:r>
            <a:r>
              <a:rPr lang="en-US" altLang="en-US" sz="4800" dirty="0" err="1" smtClean="0"/>
              <a:t>Nước</a:t>
            </a:r>
            <a:r>
              <a:rPr lang="en-US" altLang="en-US" sz="4800" dirty="0" smtClean="0"/>
              <a:t> </a:t>
            </a:r>
            <a:r>
              <a:rPr lang="en-US" altLang="en-US" sz="4800" dirty="0" err="1"/>
              <a:t>mưa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không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làm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ước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cặp</a:t>
            </a:r>
            <a:r>
              <a:rPr lang="en-US" altLang="en-US" sz="4800" dirty="0"/>
              <a:t>.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7254243" y="3668488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147355" y="2997251"/>
            <a:ext cx="876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dirty="0" smtClean="0"/>
              <a:t>3. </a:t>
            </a:r>
            <a:r>
              <a:rPr lang="en-US" altLang="en-US" sz="4800" dirty="0" err="1" smtClean="0"/>
              <a:t>Nước</a:t>
            </a:r>
            <a:r>
              <a:rPr lang="en-US" altLang="en-US" sz="4800" dirty="0" smtClean="0"/>
              <a:t> </a:t>
            </a:r>
            <a:r>
              <a:rPr lang="en-US" altLang="en-US" sz="4800" dirty="0" err="1"/>
              <a:t>mưa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không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làm</a:t>
            </a:r>
            <a:r>
              <a:rPr lang="en-US" altLang="en-US" sz="4800" dirty="0"/>
              <a:t> </a:t>
            </a:r>
            <a:r>
              <a:rPr lang="en-US" altLang="en-US" sz="4800" dirty="0" err="1">
                <a:solidFill>
                  <a:srgbClr val="FF0000"/>
                </a:solidFill>
              </a:rPr>
              <a:t>ướt</a:t>
            </a:r>
            <a:r>
              <a:rPr lang="en-US" altLang="en-US" sz="4800" dirty="0">
                <a:solidFill>
                  <a:srgbClr val="FF0000"/>
                </a:solidFill>
              </a:rPr>
              <a:t> </a:t>
            </a:r>
            <a:r>
              <a:rPr lang="en-US" altLang="en-US" sz="4800" dirty="0" err="1"/>
              <a:t>cặp</a:t>
            </a:r>
            <a:r>
              <a:rPr lang="en-US" alt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9247217"/>
      </p:ext>
    </p:extLst>
  </p:cSld>
  <p:clrMapOvr>
    <a:masterClrMapping/>
  </p:clrMapOvr>
  <p:transition spd="med">
    <p:cover dir="ru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" decel="50000" autoRev="1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" fill="hold">
                                          <p:stCondLst>
                                            <p:cond delay="173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208" grpId="0"/>
      <p:bldP spid="50208" grpId="1"/>
      <p:bldP spid="50209" grpId="0"/>
      <p:bldP spid="6" grpId="0"/>
      <p:bldP spid="6" grpId="1"/>
      <p:bldP spid="8" grpId="0"/>
      <p:bldP spid="9" grpId="0"/>
      <p:bldP spid="9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127" y="124869"/>
            <a:ext cx="9144000" cy="685800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SỬA LỖI DÙNG TỪ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714101" y="898526"/>
            <a:ext cx="11477899" cy="797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/>
              <a:t>1. </a:t>
            </a:r>
            <a:r>
              <a:rPr lang="en-US" altLang="en-US" sz="3200" b="1" dirty="0" err="1"/>
              <a:t>Chiếc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cặp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đẹp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tuyệt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trần</a:t>
            </a:r>
            <a:r>
              <a:rPr lang="en-US" altLang="en-US" sz="3200" b="1" dirty="0"/>
              <a:t>.</a:t>
            </a:r>
          </a:p>
          <a:p>
            <a:pPr eaLnBrk="1" hangingPunct="1"/>
            <a:r>
              <a:rPr lang="en-US" altLang="en-US" sz="3200" b="1" dirty="0"/>
              <a:t> </a:t>
            </a:r>
          </a:p>
          <a:p>
            <a:pPr eaLnBrk="1" hangingPunct="1"/>
            <a:r>
              <a:rPr lang="en-US" altLang="en-US" sz="3200" b="1" dirty="0"/>
              <a:t>2. </a:t>
            </a:r>
            <a:r>
              <a:rPr lang="en-US" altLang="en-US" sz="3200" b="1" dirty="0" err="1"/>
              <a:t>Chiếc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cặp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màu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nâu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lợt</a:t>
            </a:r>
            <a:r>
              <a:rPr lang="en-US" altLang="en-US" sz="3200" b="1" dirty="0"/>
              <a:t>. Ở </a:t>
            </a:r>
            <a:r>
              <a:rPr lang="en-US" altLang="en-US" sz="3200" b="1" dirty="0" err="1"/>
              <a:t>ngoài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có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ngăn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để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đựng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sách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vở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dụng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cụ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học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tập</a:t>
            </a:r>
            <a:r>
              <a:rPr lang="en-US" altLang="en-US" sz="3200" b="1" dirty="0"/>
              <a:t>.</a:t>
            </a:r>
          </a:p>
          <a:p>
            <a:pPr eaLnBrk="1" hangingPunct="1"/>
            <a:r>
              <a:rPr lang="en-US" altLang="en-US" sz="3200" b="1" dirty="0"/>
              <a:t> </a:t>
            </a:r>
          </a:p>
          <a:p>
            <a:pPr eaLnBrk="1" hangingPunct="1"/>
            <a:r>
              <a:rPr lang="en-US" altLang="en-US" sz="3200" b="1" dirty="0"/>
              <a:t>3. </a:t>
            </a:r>
            <a:r>
              <a:rPr lang="en-US" altLang="en-US" sz="3200" b="1" dirty="0" err="1"/>
              <a:t>Em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xin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hứa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sẽ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bảo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vệ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cặp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để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cặp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không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bị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hư</a:t>
            </a:r>
            <a:r>
              <a:rPr lang="en-US" altLang="en-US" sz="3200" b="1" dirty="0"/>
              <a:t>.</a:t>
            </a:r>
          </a:p>
          <a:p>
            <a:pPr eaLnBrk="1" hangingPunct="1"/>
            <a:r>
              <a:rPr lang="en-US" altLang="en-US" sz="3200" b="1" dirty="0"/>
              <a:t> </a:t>
            </a:r>
          </a:p>
          <a:p>
            <a:pPr eaLnBrk="1" hangingPunct="1"/>
            <a:r>
              <a:rPr lang="en-US" altLang="en-US" sz="3200" b="1" dirty="0"/>
              <a:t>4. </a:t>
            </a:r>
            <a:r>
              <a:rPr lang="en-US" altLang="en-US" sz="3200" b="1" dirty="0" err="1"/>
              <a:t>Ngăn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thứ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nhất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bự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sâu</a:t>
            </a:r>
            <a:r>
              <a:rPr lang="en-US" altLang="en-US" sz="3200" b="1" dirty="0"/>
              <a:t>.</a:t>
            </a:r>
          </a:p>
          <a:p>
            <a:pPr eaLnBrk="1" hangingPunct="1"/>
            <a:r>
              <a:rPr lang="en-US" altLang="en-US" sz="3200" b="1" dirty="0"/>
              <a:t> </a:t>
            </a:r>
          </a:p>
          <a:p>
            <a:pPr eaLnBrk="1" hangingPunct="1"/>
            <a:r>
              <a:rPr lang="en-US" altLang="en-US" sz="3200" b="1" dirty="0"/>
              <a:t>5. </a:t>
            </a:r>
            <a:r>
              <a:rPr lang="en-US" altLang="en-US" sz="3200" b="1" dirty="0" err="1"/>
              <a:t>Để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ủng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hộ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học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tốt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bố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mẹ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mua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cho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một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chiếc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cặp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rất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đẹp</a:t>
            </a:r>
            <a:r>
              <a:rPr lang="en-US" altLang="en-US" sz="3200" b="1" dirty="0"/>
              <a:t>.</a:t>
            </a:r>
          </a:p>
          <a:p>
            <a:pPr eaLnBrk="1" hangingPunct="1"/>
            <a:endParaRPr lang="en-US" altLang="en-US" sz="3200" b="1" dirty="0"/>
          </a:p>
          <a:p>
            <a:pPr eaLnBrk="1" hangingPunct="1"/>
            <a:endParaRPr lang="en-US" altLang="en-US" sz="3200" b="1" dirty="0"/>
          </a:p>
          <a:p>
            <a:pPr eaLnBrk="1" hangingPunct="1"/>
            <a:endParaRPr lang="en-US" altLang="en-US" sz="3200" b="1" dirty="0"/>
          </a:p>
          <a:p>
            <a:pPr eaLnBrk="1" hangingPunct="1"/>
            <a:endParaRPr lang="en-US" altLang="en-US" sz="3200" b="1" dirty="0"/>
          </a:p>
          <a:p>
            <a:pPr eaLnBrk="1" hangingPunct="1"/>
            <a:endParaRPr lang="en-US" altLang="en-US" sz="3200" b="1" dirty="0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3533502" y="1447800"/>
            <a:ext cx="1752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5397137" y="2380888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4600302" y="2392227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1974668" y="3864429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>
            <a:off x="1807255" y="5805170"/>
            <a:ext cx="1143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3805645" y="484768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>
            <a:off x="4979125" y="480128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>
            <a:off x="3805645" y="3864429"/>
            <a:ext cx="990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551077294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1524000" y="76200"/>
            <a:ext cx="9144000" cy="7000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GIAO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33125" y="2025908"/>
            <a:ext cx="1180632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cố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gắng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gìn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dirty="0">
                <a:cs typeface="Times New Roman" panose="02020603050405020304" pitchFamily="18" charset="0"/>
              </a:rPr>
              <a:t>....................................................................................................................</a:t>
            </a:r>
          </a:p>
          <a:p>
            <a:pPr eaLnBrk="1" hangingPunct="1"/>
            <a:r>
              <a:rPr lang="en-US" altLang="en-US" sz="2800" dirty="0">
                <a:cs typeface="Times New Roman" panose="02020603050405020304" pitchFamily="18" charset="0"/>
              </a:rPr>
              <a:t>....................................................................................................................</a:t>
            </a:r>
          </a:p>
          <a:p>
            <a:pPr eaLnBrk="1" hangingPunct="1"/>
            <a:r>
              <a:rPr lang="en-US" altLang="en-US" sz="2800" b="1" dirty="0"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đựng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đựng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đựng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sách</a:t>
            </a:r>
            <a:r>
              <a:rPr lang="en-US" altLang="en-US" sz="2800" b="1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dirty="0">
                <a:cs typeface="Times New Roman" panose="02020603050405020304" pitchFamily="18" charset="0"/>
              </a:rPr>
              <a:t>....................................................................................................................</a:t>
            </a:r>
          </a:p>
          <a:p>
            <a:pPr eaLnBrk="1" hangingPunct="1"/>
            <a:r>
              <a:rPr lang="en-US" altLang="en-US" sz="2800" dirty="0" smtClean="0">
                <a:cs typeface="Times New Roman" panose="02020603050405020304" pitchFamily="18" charset="0"/>
              </a:rPr>
              <a:t>.....................................................................................................................</a:t>
            </a:r>
          </a:p>
          <a:p>
            <a:pPr eaLnBrk="1" hangingPunct="1"/>
            <a:r>
              <a:rPr lang="en-US" altLang="en-US" sz="2800" dirty="0" smtClean="0"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Lúc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sắp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khai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giảng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mua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dirty="0">
                <a:cs typeface="Times New Roman" panose="02020603050405020304" pitchFamily="18" charset="0"/>
              </a:rPr>
              <a:t>....................................................................................................................</a:t>
            </a:r>
          </a:p>
          <a:p>
            <a:pPr eaLnBrk="1" hangingPunct="1"/>
            <a:r>
              <a:rPr lang="en-US" altLang="en-US" sz="2800" dirty="0" smtClean="0">
                <a:cs typeface="Times New Roman" panose="02020603050405020304" pitchFamily="18" charset="0"/>
              </a:rPr>
              <a:t>...................................................................................................................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92836" y="776288"/>
            <a:ext cx="1180632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ĐỌC </a:t>
            </a:r>
            <a: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ĐOẠN VĂN SAU, </a:t>
            </a:r>
            <a:r>
              <a:rPr lang="en-US" altLang="en-US" sz="2800" b="1" dirty="0" err="1">
                <a:solidFill>
                  <a:schemeClr val="tx2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 LẠI THEO Ý EM ĐỂ ĐOẠN VĂN MẠCH LẠC, SINH ĐỘNG:</a:t>
            </a:r>
          </a:p>
        </p:txBody>
      </p:sp>
    </p:spTree>
    <p:extLst>
      <p:ext uri="{BB962C8B-B14F-4D97-AF65-F5344CB8AC3E}">
        <p14:creationId xmlns:p14="http://schemas.microsoft.com/office/powerpoint/2010/main" val="3284924113"/>
      </p:ext>
    </p:extLst>
  </p:cSld>
  <p:clrMapOvr>
    <a:masterClrMapping/>
  </p:clrMapOvr>
  <p:transition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>
            <p:ph type="title" idx="4294967295"/>
          </p:nvPr>
        </p:nvSpPr>
        <p:spPr bwMode="auto">
          <a:xfrm>
            <a:off x="1524000" y="76200"/>
            <a:ext cx="9144000" cy="7000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GIAO ViỆC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4381" y="1806576"/>
            <a:ext cx="1162344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cố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gắng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gìn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dirty="0">
                <a:cs typeface="Times New Roman" panose="02020603050405020304" pitchFamily="18" charset="0"/>
              </a:rPr>
              <a:t>....................................................................................................................</a:t>
            </a:r>
          </a:p>
          <a:p>
            <a:pPr eaLnBrk="1" hangingPunct="1"/>
            <a:r>
              <a:rPr lang="en-US" altLang="en-US" sz="2800" dirty="0">
                <a:cs typeface="Times New Roman" panose="02020603050405020304" pitchFamily="18" charset="0"/>
              </a:rPr>
              <a:t>....................................................................................................................</a:t>
            </a:r>
          </a:p>
          <a:p>
            <a:pPr eaLnBrk="1" hangingPunct="1"/>
            <a:r>
              <a:rPr lang="en-US" altLang="en-US" sz="2800" b="1" dirty="0"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đựng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đựng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ngăn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đựng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sách</a:t>
            </a:r>
            <a:r>
              <a:rPr lang="en-US" altLang="en-US" sz="2800" b="1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dirty="0">
                <a:cs typeface="Times New Roman" panose="02020603050405020304" pitchFamily="18" charset="0"/>
              </a:rPr>
              <a:t>....................................................................................................................</a:t>
            </a:r>
          </a:p>
          <a:p>
            <a:pPr eaLnBrk="1" hangingPunct="1"/>
            <a:r>
              <a:rPr lang="en-US" altLang="en-US" sz="2800" dirty="0" smtClean="0">
                <a:cs typeface="Times New Roman" panose="02020603050405020304" pitchFamily="18" charset="0"/>
              </a:rPr>
              <a:t>....................................................................................................................</a:t>
            </a:r>
          </a:p>
          <a:p>
            <a:pPr eaLnBrk="1" hangingPunct="1"/>
            <a:r>
              <a:rPr lang="en-US" altLang="en-US" sz="2800" b="1" dirty="0" smtClean="0">
                <a:cs typeface="Times New Roman" panose="02020603050405020304" pitchFamily="18" charset="0"/>
              </a:rPr>
              <a:t>3</a:t>
            </a:r>
            <a:r>
              <a:rPr lang="en-US" altLang="en-US" sz="2800" b="1" dirty="0"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Lúc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sắp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khai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giảng</a:t>
            </a:r>
            <a:r>
              <a:rPr lang="en-US" altLang="en-US" sz="2800" b="1" dirty="0"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mua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cặp</a:t>
            </a:r>
            <a:r>
              <a:rPr lang="en-US" altLang="en-US" sz="2800" b="1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dirty="0">
                <a:cs typeface="Times New Roman" panose="02020603050405020304" pitchFamily="18" charset="0"/>
              </a:rPr>
              <a:t>....................................................................................................................</a:t>
            </a:r>
          </a:p>
          <a:p>
            <a:pPr eaLnBrk="1" hangingPunct="1"/>
            <a:r>
              <a:rPr lang="en-US" altLang="en-US" sz="2800" dirty="0" smtClean="0">
                <a:cs typeface="Times New Roman" panose="02020603050405020304" pitchFamily="18" charset="0"/>
              </a:rPr>
              <a:t>...................................................................................................................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94381" y="725488"/>
            <a:ext cx="11495314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             ĐỌC ĐOẠN VĂN SAU, </a:t>
            </a:r>
            <a:r>
              <a:rPr lang="en-US" altLang="en-US" sz="2800" b="1" dirty="0" err="1">
                <a:solidFill>
                  <a:schemeClr val="tx2"/>
                </a:solidFill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 LẠI THEO Ý EM ĐỂ ĐOẠN VĂN MẠCH LẠC, SINH ĐỘNG:</a:t>
            </a:r>
          </a:p>
        </p:txBody>
      </p:sp>
    </p:spTree>
    <p:extLst>
      <p:ext uri="{BB962C8B-B14F-4D97-AF65-F5344CB8AC3E}">
        <p14:creationId xmlns:p14="http://schemas.microsoft.com/office/powerpoint/2010/main" val="22094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75" y="197844"/>
            <a:ext cx="11713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32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 những bài được đánh giá cao và chọn bài viết hay nhất.</a:t>
            </a:r>
            <a:endParaRPr lang="vi-VN" sz="3200" b="0" i="0" dirty="0" smtClean="0"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04800" y="1650274"/>
            <a:ext cx="11887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chemeClr val="tx2"/>
                </a:solidFill>
              </a:rPr>
              <a:t>   </a:t>
            </a:r>
            <a:r>
              <a:rPr lang="en-US" altLang="en-US" sz="4400" b="1" dirty="0" err="1">
                <a:solidFill>
                  <a:schemeClr val="tx2"/>
                </a:solidFill>
              </a:rPr>
              <a:t>Muốn</a:t>
            </a:r>
            <a:r>
              <a:rPr lang="en-US" altLang="en-US" sz="4400" b="1" dirty="0">
                <a:solidFill>
                  <a:schemeClr val="tx2"/>
                </a:solidFill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</a:rPr>
              <a:t>viết</a:t>
            </a:r>
            <a:r>
              <a:rPr lang="en-US" altLang="en-US" sz="4400" b="1" dirty="0">
                <a:solidFill>
                  <a:schemeClr val="tx2"/>
                </a:solidFill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</a:rPr>
              <a:t>bài</a:t>
            </a:r>
            <a:r>
              <a:rPr lang="en-US" altLang="en-US" sz="4400" b="1" dirty="0">
                <a:solidFill>
                  <a:schemeClr val="tx2"/>
                </a:solidFill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</a:rPr>
              <a:t>văn</a:t>
            </a:r>
            <a:r>
              <a:rPr lang="en-US" altLang="en-US" sz="4400" b="1" dirty="0">
                <a:solidFill>
                  <a:schemeClr val="tx2"/>
                </a:solidFill>
              </a:rPr>
              <a:t> hay, </a:t>
            </a:r>
            <a:r>
              <a:rPr lang="en-US" altLang="en-US" sz="4400" b="1" dirty="0" err="1">
                <a:solidFill>
                  <a:schemeClr val="tx2"/>
                </a:solidFill>
              </a:rPr>
              <a:t>các</a:t>
            </a:r>
            <a:r>
              <a:rPr lang="en-US" altLang="en-US" sz="4400" b="1" dirty="0">
                <a:solidFill>
                  <a:schemeClr val="tx2"/>
                </a:solidFill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</a:rPr>
              <a:t>em</a:t>
            </a:r>
            <a:r>
              <a:rPr lang="en-US" altLang="en-US" sz="4400" b="1" dirty="0">
                <a:solidFill>
                  <a:schemeClr val="tx2"/>
                </a:solidFill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</a:rPr>
              <a:t>cần</a:t>
            </a:r>
            <a:r>
              <a:rPr lang="en-US" altLang="en-US" sz="4400" b="1" dirty="0">
                <a:solidFill>
                  <a:schemeClr val="tx2"/>
                </a:solidFill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</a:rPr>
              <a:t>chú</a:t>
            </a:r>
            <a:r>
              <a:rPr lang="en-US" altLang="en-US" sz="4400" b="1" dirty="0">
                <a:solidFill>
                  <a:schemeClr val="tx2"/>
                </a:solidFill>
              </a:rPr>
              <a:t> ý </a:t>
            </a:r>
            <a:r>
              <a:rPr lang="en-US" altLang="en-US" sz="4400" b="1" dirty="0" err="1">
                <a:solidFill>
                  <a:schemeClr val="tx2"/>
                </a:solidFill>
              </a:rPr>
              <a:t>những</a:t>
            </a:r>
            <a:r>
              <a:rPr lang="en-US" altLang="en-US" sz="4400" b="1" dirty="0">
                <a:solidFill>
                  <a:schemeClr val="tx2"/>
                </a:solidFill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</a:rPr>
              <a:t>điểm</a:t>
            </a:r>
            <a:r>
              <a:rPr lang="en-US" altLang="en-US" sz="4400" b="1" dirty="0">
                <a:solidFill>
                  <a:schemeClr val="tx2"/>
                </a:solidFill>
              </a:rPr>
              <a:t> </a:t>
            </a:r>
            <a:r>
              <a:rPr lang="en-US" altLang="en-US" sz="4400" b="1" dirty="0" err="1">
                <a:solidFill>
                  <a:schemeClr val="tx2"/>
                </a:solidFill>
              </a:rPr>
              <a:t>nào</a:t>
            </a:r>
            <a:r>
              <a:rPr lang="en-US" altLang="en-US" sz="4400" b="1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77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ctor] Trọn bộ tranh ảnh trường Mầm Non, Tiểu Học | Diễn đàn si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8243" y="1006507"/>
            <a:ext cx="6192252" cy="280076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4354"/>
            <a:r>
              <a:rPr lang="en-US" sz="8800" dirty="0">
                <a:solidFill>
                  <a:srgbClr val="FF0000"/>
                </a:solidFill>
                <a:latin typeface="Jokerman" panose="04090605060D06020702" pitchFamily="82" charset="0"/>
              </a:rPr>
              <a:t>CẢM ƠN CÁC EM!</a:t>
            </a:r>
          </a:p>
        </p:txBody>
      </p:sp>
    </p:spTree>
    <p:extLst>
      <p:ext uri="{BB962C8B-B14F-4D97-AF65-F5344CB8AC3E}">
        <p14:creationId xmlns:p14="http://schemas.microsoft.com/office/powerpoint/2010/main" val="11508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̉nh 4">
            <a:extLst>
              <a:ext uri="{FF2B5EF4-FFF2-40B4-BE49-F238E27FC236}">
                <a16:creationId xmlns:a16="http://schemas.microsoft.com/office/drawing/2014/main" id="{19A8CA68-4D26-49BA-BDEE-76FFE2949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4378" r="7140" b="5405"/>
          <a:stretch>
            <a:fillRect/>
          </a:stretch>
        </p:blipFill>
        <p:spPr bwMode="auto">
          <a:xfrm>
            <a:off x="13854" y="-109108"/>
            <a:ext cx="12178145" cy="71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Hộp_Văn_Bản 5">
            <a:extLst>
              <a:ext uri="{FF2B5EF4-FFF2-40B4-BE49-F238E27FC236}">
                <a16:creationId xmlns:a16="http://schemas.microsoft.com/office/drawing/2014/main" id="{D9A41749-C183-4B1A-9D1B-6D852353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56" y="34636"/>
            <a:ext cx="1052474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…., </a:t>
            </a:r>
            <a:r>
              <a:rPr lang="en-US" altLang="vi-VN" sz="4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vi-VN" sz="40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…..  </a:t>
            </a:r>
            <a:r>
              <a:rPr lang="en-US" altLang="vi-VN" sz="4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…. </a:t>
            </a:r>
            <a:r>
              <a:rPr lang="en-US" altLang="vi-VN" sz="4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endParaRPr lang="vi-VN" altLang="vi-VN" sz="40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6" name="Hộp_Văn_Bản 6">
            <a:extLst>
              <a:ext uri="{FF2B5EF4-FFF2-40B4-BE49-F238E27FC236}">
                <a16:creationId xmlns:a16="http://schemas.microsoft.com/office/drawing/2014/main" id="{5EED65D9-8C63-4EB5-8AB7-8D358504E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89331"/>
            <a:ext cx="88392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u="sng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vi-VN" sz="3600" b="1" u="sng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vi-VN" altLang="vi-VN" sz="3600" b="1" u="sng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8103" y="1566435"/>
            <a:ext cx="8291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21B: </a:t>
            </a:r>
            <a:r>
              <a:rPr lang="en-US" sz="4000" b="1" kern="1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4000" b="1" kern="1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b="1" kern="1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4000" b="1" kern="1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thay</a:t>
            </a:r>
            <a:r>
              <a:rPr lang="en-US" sz="4000" b="1" kern="1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4000" b="1" kern="1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 kern="1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</a:t>
            </a:r>
            <a:endParaRPr lang="en-US" sz="40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930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>
            <a:extLst>
              <a:ext uri="{FF2B5EF4-FFF2-40B4-BE49-F238E27FC236}">
                <a16:creationId xmlns:a16="http://schemas.microsoft.com/office/drawing/2014/main" id="{4577587E-A872-4934-B92C-AD1068A47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72" y="2144100"/>
            <a:ext cx="11534038" cy="344680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60950" rIns="121900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6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219" name="Google Shape;299;p8" descr="E:\QUYNH\anh tai ve poiwer oint\5e43c1f10bb5d163599e9eba_tải hình ảnh hoa đồng tiền.png">
            <a:extLst>
              <a:ext uri="{FF2B5EF4-FFF2-40B4-BE49-F238E27FC236}">
                <a16:creationId xmlns:a16="http://schemas.microsoft.com/office/drawing/2014/main" id="{9385AA73-9F7C-4FC6-835D-D29BB5BE2C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4"/>
          <a:stretch>
            <a:fillRect/>
          </a:stretch>
        </p:blipFill>
        <p:spPr bwMode="auto">
          <a:xfrm>
            <a:off x="58451" y="0"/>
            <a:ext cx="20637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Google Shape;300;p8" descr="E:\QUYNH\anh tai ve poiwer oint\chim 6.jpg">
            <a:extLst>
              <a:ext uri="{FF2B5EF4-FFF2-40B4-BE49-F238E27FC236}">
                <a16:creationId xmlns:a16="http://schemas.microsoft.com/office/drawing/2014/main" id="{6E339CB8-FAEF-4B73-8F0C-D2CB19C4A74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279" y="154962"/>
            <a:ext cx="17478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Google Shape;301;p8">
            <a:extLst>
              <a:ext uri="{FF2B5EF4-FFF2-40B4-BE49-F238E27FC236}">
                <a16:creationId xmlns:a16="http://schemas.microsoft.com/office/drawing/2014/main" id="{FB5D2B2F-7A27-47D7-A568-4CD55176C3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2308" y="76200"/>
            <a:ext cx="3902075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Google Shape;302;p8">
            <a:extLst>
              <a:ext uri="{FF2B5EF4-FFF2-40B4-BE49-F238E27FC236}">
                <a16:creationId xmlns:a16="http://schemas.microsoft.com/office/drawing/2014/main" id="{FA40632A-1DA8-4871-B6B5-18C6817CE2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63400" y="962174"/>
            <a:ext cx="0" cy="1901825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Google Shape;303;p8">
            <a:extLst>
              <a:ext uri="{FF2B5EF4-FFF2-40B4-BE49-F238E27FC236}">
                <a16:creationId xmlns:a16="http://schemas.microsoft.com/office/drawing/2014/main" id="{5744EEF2-B410-4C41-BA8E-0EB000FBA9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81302" y="6629400"/>
            <a:ext cx="6327775" cy="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Google Shape;304;p8">
            <a:extLst>
              <a:ext uri="{FF2B5EF4-FFF2-40B4-BE49-F238E27FC236}">
                <a16:creationId xmlns:a16="http://schemas.microsoft.com/office/drawing/2014/main" id="{197D0EF3-1E1F-46F9-9979-E681B3A206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3048000"/>
            <a:ext cx="0" cy="314325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D683B5D-6453-4F07-815A-08839841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49" y="2400469"/>
            <a:ext cx="1109878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vi-VN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vi-VN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CV 3969 </a:t>
            </a:r>
            <a:r>
              <a:rPr lang="en-US" altLang="vi-VN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altLang="vi-VN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32561-ADA3-4874-BCC7-DDF126B9E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866237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799" y="122311"/>
            <a:ext cx="4520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2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799" y="707086"/>
            <a:ext cx="117300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Kể chuyện đã chứng kiến hoặc tham gia về người có khả năng hoặc sức khỏe đặc biệt.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799" y="1595021"/>
            <a:ext cx="118912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200" b="1" i="0" dirty="0" smtClean="0">
                <a:solidFill>
                  <a:srgbClr val="008000"/>
                </a:solidFill>
                <a:effectLst/>
                <a:latin typeface="+mj-lt"/>
                <a:cs typeface="Times New Roman" panose="02020603050405020304" pitchFamily="18" charset="0"/>
              </a:rPr>
              <a:t>Gợi ý:</a:t>
            </a:r>
            <a:endParaRPr lang="vi-VN" sz="2200" b="0" i="0" dirty="0" smtClean="0">
              <a:solidFill>
                <a:srgbClr val="00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vi-VN" sz="2200" b="0" i="0" dirty="0" smtClean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a) Em kể về ai?</a:t>
            </a:r>
          </a:p>
          <a:p>
            <a:pPr algn="just"/>
            <a:r>
              <a:rPr lang="vi-VN" sz="2200" b="0" i="0" dirty="0" smtClean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Người đó có thể là:</a:t>
            </a:r>
          </a:p>
          <a:p>
            <a:pPr algn="just"/>
            <a:r>
              <a:rPr lang="vi-VN" sz="2200" b="0" i="0" dirty="0" smtClean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- Một bạn cùng lớp hoặc cùng trường em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; </a:t>
            </a:r>
            <a:r>
              <a:rPr lang="vi-VN" sz="2200" b="0" i="0" dirty="0" smtClean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- Một người ở địa phương em.</a:t>
            </a:r>
          </a:p>
          <a:p>
            <a:pPr algn="just"/>
            <a:r>
              <a:rPr lang="vi-VN" sz="2200" b="0" i="0" dirty="0" smtClean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- Một người em biết qua sách, báo, phim ảnh,...</a:t>
            </a:r>
          </a:p>
          <a:p>
            <a:pPr algn="just"/>
            <a:r>
              <a:rPr lang="vi-VN" sz="2200" b="0" i="0" dirty="0" smtClean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b) Người đó có gì đặc biệt?</a:t>
            </a:r>
          </a:p>
          <a:p>
            <a:pPr algn="just"/>
            <a:r>
              <a:rPr lang="vi-VN" sz="2200" b="0" i="0" dirty="0" smtClean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- Học giỏi.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200" b="0" i="0" dirty="0" smtClean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- Múa dẻo, hát hay.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200" b="0" i="0" dirty="0" smtClean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- Giỏi thể thao.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200" b="0" i="0" dirty="0" smtClean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- Có sức khỏe hơn người.</a:t>
            </a:r>
          </a:p>
          <a:p>
            <a:r>
              <a:rPr lang="vi-VN" sz="2200" dirty="0">
                <a:latin typeface="+mj-lt"/>
              </a:rPr>
              <a:t>c) Sự kiện nào cho biết người đó có khả năng hoặc sức khỏe đặc biệt?</a:t>
            </a:r>
          </a:p>
          <a:p>
            <a:r>
              <a:rPr lang="vi-VN" sz="2200" dirty="0">
                <a:latin typeface="+mj-lt"/>
              </a:rPr>
              <a:t>- Em có thể kể câu chuyện cụ thể:</a:t>
            </a:r>
          </a:p>
          <a:p>
            <a:r>
              <a:rPr lang="vi-VN" sz="2200" dirty="0">
                <a:latin typeface="+mj-lt"/>
              </a:rPr>
              <a:t>+ Câu chuyện bắt đầu như thế nào?</a:t>
            </a:r>
          </a:p>
          <a:p>
            <a:r>
              <a:rPr lang="vi-VN" sz="2200" dirty="0">
                <a:latin typeface="+mj-lt"/>
              </a:rPr>
              <a:t>+ Câu chuyện diễn ra như thế nào?</a:t>
            </a:r>
          </a:p>
          <a:p>
            <a:r>
              <a:rPr lang="vi-VN" sz="2200" dirty="0">
                <a:latin typeface="+mj-lt"/>
              </a:rPr>
              <a:t>+ Câu chuyện kết thúc như thế nào?</a:t>
            </a:r>
          </a:p>
          <a:p>
            <a:r>
              <a:rPr lang="vi-VN" sz="2200" dirty="0">
                <a:latin typeface="+mj-lt"/>
              </a:rPr>
              <a:t>- Em cũng có thể kể những điểu em biết về người có khả năng hoặc sức khỏe đặc biệt:</a:t>
            </a:r>
          </a:p>
          <a:p>
            <a:r>
              <a:rPr lang="vi-VN" sz="2200" dirty="0">
                <a:latin typeface="+mj-lt"/>
              </a:rPr>
              <a:t>+ Người đó có khả năng gì đặc biệt?</a:t>
            </a:r>
          </a:p>
          <a:p>
            <a:r>
              <a:rPr lang="vi-VN" sz="2200" dirty="0">
                <a:latin typeface="+mj-lt"/>
              </a:rPr>
              <a:t>+ Sự kiện nào cho biết người đó có khả năng hoặc sức khỏe đặc biệt</a:t>
            </a:r>
            <a:r>
              <a:rPr lang="vi-VN" sz="2200" dirty="0" smtClean="0">
                <a:latin typeface="+mj-lt"/>
              </a:rPr>
              <a:t>?</a:t>
            </a:r>
            <a:endParaRPr lang="vi-VN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986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2429692" y="246016"/>
            <a:ext cx="6008914" cy="181791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THI KỂ.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799" y="2940495"/>
            <a:ext cx="118912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i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3200" b="1" i="0" dirty="0" smtClean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7"/>
          <p:cNvSpPr txBox="1"/>
          <p:nvPr/>
        </p:nvSpPr>
        <p:spPr>
          <a:xfrm>
            <a:off x="7008661" y="1157374"/>
            <a:ext cx="4773371" cy="553998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23000">
                <a:schemeClr val="accent2">
                  <a:tint val="37000"/>
                  <a:satMod val="300000"/>
                </a:schemeClr>
              </a:gs>
              <a:gs pos="68000">
                <a:schemeClr val="accent2">
                  <a:tint val="15000"/>
                  <a:satMod val="350000"/>
                  <a:alpha val="9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just">
              <a:spcBef>
                <a:spcPct val="50000"/>
              </a:spcBef>
            </a:pP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78"/>
          <p:cNvSpPr txBox="1"/>
          <p:nvPr/>
        </p:nvSpPr>
        <p:spPr>
          <a:xfrm>
            <a:off x="6237565" y="2879970"/>
            <a:ext cx="4240524" cy="6155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>
            <a:fillRect/>
          </a:stretch>
        </p:blipFill>
        <p:spPr>
          <a:xfrm>
            <a:off x="-234348" y="0"/>
            <a:ext cx="4710251" cy="2036806"/>
          </a:xfrm>
          <a:prstGeom prst="rect">
            <a:avLst/>
          </a:prstGeom>
        </p:spPr>
      </p:pic>
      <p:pic>
        <p:nvPicPr>
          <p:cNvPr id="7" name="图片 5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46442" y="2688015"/>
            <a:ext cx="1544191" cy="999464"/>
          </a:xfrm>
          <a:prstGeom prst="rect">
            <a:avLst/>
          </a:prstGeom>
        </p:spPr>
      </p:pic>
      <p:pic>
        <p:nvPicPr>
          <p:cNvPr id="8" name="图片 3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756018" y="942355"/>
            <a:ext cx="1434179" cy="984037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08">
            <a:off x="1230506" y="981144"/>
            <a:ext cx="1222345" cy="1244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422"/>
            <a:ext cx="5079857" cy="5066412"/>
          </a:xfrm>
          <a:prstGeom prst="rect">
            <a:avLst/>
          </a:prstGeom>
        </p:spPr>
      </p:pic>
      <p:sp>
        <p:nvSpPr>
          <p:cNvPr id="12" name="矩形 91"/>
          <p:cNvSpPr/>
          <p:nvPr/>
        </p:nvSpPr>
        <p:spPr>
          <a:xfrm>
            <a:off x="991474" y="2631252"/>
            <a:ext cx="3484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alt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̉nh 4">
            <a:extLst>
              <a:ext uri="{FF2B5EF4-FFF2-40B4-BE49-F238E27FC236}">
                <a16:creationId xmlns:a16="http://schemas.microsoft.com/office/drawing/2014/main" id="{19A8CA68-4D26-49BA-BDEE-76FFE2949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4378" r="7140" b="5405"/>
          <a:stretch>
            <a:fillRect/>
          </a:stretch>
        </p:blipFill>
        <p:spPr bwMode="auto">
          <a:xfrm>
            <a:off x="13854" y="-109108"/>
            <a:ext cx="12178145" cy="71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Hộp_Văn_Bản 5">
            <a:extLst>
              <a:ext uri="{FF2B5EF4-FFF2-40B4-BE49-F238E27FC236}">
                <a16:creationId xmlns:a16="http://schemas.microsoft.com/office/drawing/2014/main" id="{D9A41749-C183-4B1A-9D1B-6D852353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56" y="34636"/>
            <a:ext cx="1052474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…., </a:t>
            </a:r>
            <a:r>
              <a:rPr lang="en-US" altLang="vi-VN" sz="4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vi-VN" sz="40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…..  </a:t>
            </a:r>
            <a:r>
              <a:rPr lang="en-US" altLang="vi-VN" sz="4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…. </a:t>
            </a:r>
            <a:r>
              <a:rPr lang="en-US" altLang="vi-VN" sz="4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endParaRPr lang="vi-VN" altLang="vi-VN" sz="40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6" name="Hộp_Văn_Bản 6">
            <a:extLst>
              <a:ext uri="{FF2B5EF4-FFF2-40B4-BE49-F238E27FC236}">
                <a16:creationId xmlns:a16="http://schemas.microsoft.com/office/drawing/2014/main" id="{5EED65D9-8C63-4EB5-8AB7-8D358504E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89331"/>
            <a:ext cx="88392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u="sng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vi-VN" sz="3600" b="1" u="sng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vi-VN" altLang="vi-VN" sz="3600" b="1" u="sng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8103" y="1566435"/>
            <a:ext cx="8291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21B: </a:t>
            </a:r>
            <a:r>
              <a:rPr lang="en-US" sz="4000" b="1" kern="1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4000" b="1" kern="1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b="1" kern="1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4000" b="1" kern="1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thay</a:t>
            </a:r>
            <a:r>
              <a:rPr lang="en-US" sz="4000" b="1" kern="1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4000" b="1" kern="10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 kern="10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</a:t>
            </a:r>
            <a:endParaRPr lang="en-US" sz="40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46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>
            <a:extLst>
              <a:ext uri="{FF2B5EF4-FFF2-40B4-BE49-F238E27FC236}">
                <a16:creationId xmlns:a16="http://schemas.microsoft.com/office/drawing/2014/main" id="{4577587E-A872-4934-B92C-AD1068A47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72" y="2144100"/>
            <a:ext cx="11534038" cy="133003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60950" rIns="121900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6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219" name="Google Shape;299;p8" descr="E:\QUYNH\anh tai ve poiwer oint\5e43c1f10bb5d163599e9eba_tải hình ảnh hoa đồng tiền.png">
            <a:extLst>
              <a:ext uri="{FF2B5EF4-FFF2-40B4-BE49-F238E27FC236}">
                <a16:creationId xmlns:a16="http://schemas.microsoft.com/office/drawing/2014/main" id="{9385AA73-9F7C-4FC6-835D-D29BB5BE2C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4"/>
          <a:stretch>
            <a:fillRect/>
          </a:stretch>
        </p:blipFill>
        <p:spPr bwMode="auto">
          <a:xfrm>
            <a:off x="58451" y="0"/>
            <a:ext cx="20637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Google Shape;300;p8" descr="E:\QUYNH\anh tai ve poiwer oint\chim 6.jpg">
            <a:extLst>
              <a:ext uri="{FF2B5EF4-FFF2-40B4-BE49-F238E27FC236}">
                <a16:creationId xmlns:a16="http://schemas.microsoft.com/office/drawing/2014/main" id="{6E339CB8-FAEF-4B73-8F0C-D2CB19C4A74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279" y="154962"/>
            <a:ext cx="17478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Google Shape;301;p8">
            <a:extLst>
              <a:ext uri="{FF2B5EF4-FFF2-40B4-BE49-F238E27FC236}">
                <a16:creationId xmlns:a16="http://schemas.microsoft.com/office/drawing/2014/main" id="{FB5D2B2F-7A27-47D7-A568-4CD55176C3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2308" y="76200"/>
            <a:ext cx="3902075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Google Shape;302;p8">
            <a:extLst>
              <a:ext uri="{FF2B5EF4-FFF2-40B4-BE49-F238E27FC236}">
                <a16:creationId xmlns:a16="http://schemas.microsoft.com/office/drawing/2014/main" id="{FA40632A-1DA8-4871-B6B5-18C6817CE2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63400" y="962174"/>
            <a:ext cx="0" cy="1901825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Google Shape;303;p8">
            <a:extLst>
              <a:ext uri="{FF2B5EF4-FFF2-40B4-BE49-F238E27FC236}">
                <a16:creationId xmlns:a16="http://schemas.microsoft.com/office/drawing/2014/main" id="{5744EEF2-B410-4C41-BA8E-0EB000FBA9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81302" y="6629400"/>
            <a:ext cx="6327775" cy="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Google Shape;304;p8">
            <a:extLst>
              <a:ext uri="{FF2B5EF4-FFF2-40B4-BE49-F238E27FC236}">
                <a16:creationId xmlns:a16="http://schemas.microsoft.com/office/drawing/2014/main" id="{197D0EF3-1E1F-46F9-9979-E681B3A206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3048000"/>
            <a:ext cx="0" cy="314325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D683B5D-6453-4F07-815A-08839841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49" y="2400469"/>
            <a:ext cx="110987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vi-VN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32561-ADA3-4874-BCC7-DDF126B9E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866237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5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485" y="153464"/>
            <a:ext cx="116085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dirty="0" smtClean="0"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i="0" dirty="0" smtClean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2211" y="687316"/>
            <a:ext cx="10450286" cy="121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2211" y="1644906"/>
            <a:ext cx="5932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cs typeface="Times New Roman" panose="02020603050405020304" pitchFamily="18" charset="0"/>
              </a:rPr>
              <a:t>Bố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cục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đủ</a:t>
            </a:r>
            <a:r>
              <a:rPr lang="en-US" altLang="en-US" sz="2800" dirty="0"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cs typeface="Times New Roman" panose="02020603050405020304" pitchFamily="18" charset="0"/>
              </a:rPr>
              <a:t>phần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2211" y="2195956"/>
            <a:ext cx="7085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lý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15925" y="2719176"/>
            <a:ext cx="8154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cs typeface="Times New Roman" panose="02020603050405020304" pitchFamily="18" charset="0"/>
              </a:rPr>
              <a:t>4. </a:t>
            </a:r>
            <a:r>
              <a:rPr lang="en-US" altLang="en-US" sz="2800" dirty="0" err="1"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ảnh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9256" y="3270226"/>
            <a:ext cx="8650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cs typeface="Times New Roman" panose="02020603050405020304" pitchFamily="18" charset="0"/>
              </a:rPr>
              <a:t>5. </a:t>
            </a:r>
            <a:r>
              <a:rPr lang="en-US" altLang="en-US" sz="2800" dirty="0" err="1"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xúc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thật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2211" y="3791859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cs typeface="Times New Roman" panose="02020603050405020304" pitchFamily="18" charset="0"/>
              </a:rPr>
              <a:t>6. </a:t>
            </a:r>
            <a:r>
              <a:rPr lang="en-US" altLang="en-US" sz="2800" dirty="0" err="1"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rõ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ràng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chú</a:t>
            </a:r>
            <a:r>
              <a:rPr lang="en-US" altLang="en-US" sz="2800" dirty="0"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cs typeface="Times New Roman" panose="02020603050405020304" pitchFamily="18" charset="0"/>
              </a:rPr>
              <a:t>chấm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cs typeface="Times New Roman" panose="02020603050405020304" pitchFamily="18" charset="0"/>
              </a:rPr>
              <a:t>ngắt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99256" y="4345830"/>
            <a:ext cx="8382000" cy="190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15925" y="5298330"/>
            <a:ext cx="36022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chưa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lý</a:t>
            </a:r>
            <a:r>
              <a:rPr lang="en-US" altLang="en-US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6333" y="5735783"/>
            <a:ext cx="5264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cs typeface="Times New Roman" panose="02020603050405020304" pitchFamily="18" charset="0"/>
              </a:rPr>
              <a:t>Diễn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đạt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lủng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củng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96333" y="6231173"/>
            <a:ext cx="53479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cs typeface="Times New Roman" panose="02020603050405020304" pitchFamily="18" charset="0"/>
              </a:rPr>
              <a:t>4. </a:t>
            </a:r>
            <a:r>
              <a:rPr lang="en-US" altLang="en-US" sz="2800" dirty="0" err="1"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đoạn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đủ</a:t>
            </a:r>
            <a:r>
              <a:rPr lang="en-US" altLang="en-US" sz="2800" dirty="0">
                <a:cs typeface="Times New Roman" panose="02020603050405020304" pitchFamily="18" charset="0"/>
              </a:rPr>
              <a:t> ý.</a:t>
            </a:r>
          </a:p>
        </p:txBody>
      </p:sp>
    </p:spTree>
    <p:extLst>
      <p:ext uri="{BB962C8B-B14F-4D97-AF65-F5344CB8AC3E}">
        <p14:creationId xmlns:p14="http://schemas.microsoft.com/office/powerpoint/2010/main" val="9283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 build="p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860</Words>
  <Application>Microsoft Office PowerPoint</Application>
  <PresentationFormat>Widescreen</PresentationFormat>
  <Paragraphs>99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HP001 4 hàng</vt:lpstr>
      <vt:lpstr>Jokerman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SỬA LỖI CHÍNH TẢ</vt:lpstr>
      <vt:lpstr>HƯỚNG DẪN SỬA LỖI DÙNG TỪ</vt:lpstr>
      <vt:lpstr>PHIẾU GIAO ViỆC</vt:lpstr>
      <vt:lpstr>PHIẾU GIAO ViỆC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2022-01-11T15:26:55Z</dcterms:created>
  <dcterms:modified xsi:type="dcterms:W3CDTF">2022-01-11T15:55:41Z</dcterms:modified>
</cp:coreProperties>
</file>