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sldIdLst>
    <p:sldId id="278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81" r:id="rId17"/>
    <p:sldId id="271" r:id="rId18"/>
    <p:sldId id="272" r:id="rId19"/>
    <p:sldId id="273" r:id="rId20"/>
    <p:sldId id="280" r:id="rId21"/>
    <p:sldId id="274" r:id="rId22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160" y="4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731E6F-E0A4-4EFA-89C4-C109487DD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616ED-8B55-4C8D-98C6-96CD40DEE80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415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D2C-235B-483E-9DB6-0E2EEEB1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F39C-8660-4ED9-86E9-7F37A21AC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AE09-52C0-4338-9E1E-DF108E716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10635-C4AF-41B8-9F4E-875960499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DCCF-A3BD-4D3C-9679-6B7834483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FEEB-DA62-4C01-8717-001DAE288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0AAC-DE3C-4899-A4F5-3636A36CD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AAF7C-A457-4C42-AC8F-747C8DA16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3A78-FFE2-40D1-A396-30C6E24FE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8A60-9ADB-48F2-A59F-3C2CC135C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9BB47-5B0B-4048-8AA2-05FD7078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DEBDDA-4196-47CD-BF92-E465984E8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969605" y="1066800"/>
            <a:ext cx="9965126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 </a:t>
            </a:r>
            <a:r>
              <a:rPr lang="en-US" sz="4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 4 - </a:t>
            </a:r>
            <a:r>
              <a:rPr lang="en-US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TUẦN 1- TIẾT 1 </a:t>
            </a:r>
          </a:p>
        </p:txBody>
      </p:sp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1371600" y="3124201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6000" b="1">
                <a:solidFill>
                  <a:srgbClr val="FF0000"/>
                </a:solidFill>
              </a:rPr>
              <a:t>Con người </a:t>
            </a:r>
            <a:endParaRPr lang="en-US" sz="6000" b="1">
              <a:solidFill>
                <a:srgbClr val="FF0000"/>
              </a:solidFill>
            </a:endParaRPr>
          </a:p>
          <a:p>
            <a:pPr algn="ctr"/>
            <a:r>
              <a:rPr lang="vi-VN" sz="6000" b="1">
                <a:solidFill>
                  <a:srgbClr val="FF0000"/>
                </a:solidFill>
              </a:rPr>
              <a:t>cần gì để sống?</a:t>
            </a:r>
          </a:p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4727575"/>
            <a:ext cx="8229600" cy="1398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</a:t>
            </a:r>
            <a:r>
              <a:rPr lang="en-US" sz="4000"/>
              <a:t>Con người cần được vui chơi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334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5138739"/>
            <a:ext cx="8458200" cy="987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</a:t>
            </a:r>
            <a:r>
              <a:rPr lang="en-US" sz="4000"/>
              <a:t>Con người cần có xe cộ để đi lại</a:t>
            </a:r>
          </a:p>
        </p:txBody>
      </p:sp>
      <p:pic>
        <p:nvPicPr>
          <p:cNvPr id="94211" name="Picture 3" descr="Hình0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ình0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33450"/>
            <a:ext cx="1069848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/>
              <a:t>       </a:t>
            </a:r>
          </a:p>
          <a:p>
            <a:pPr eaLnBrk="1" hangingPunct="1">
              <a:buFontTx/>
              <a:buNone/>
            </a:pPr>
            <a:r>
              <a:rPr lang="en-US" sz="4000" smtClean="0"/>
              <a:t>        </a:t>
            </a:r>
            <a:r>
              <a:rPr lang="en-US" sz="4800"/>
              <a:t>Kết luận:</a:t>
            </a:r>
          </a:p>
          <a:p>
            <a:pPr eaLnBrk="1" hangingPunct="1">
              <a:buFontTx/>
              <a:buNone/>
            </a:pPr>
            <a:r>
              <a:rPr lang="en-US" sz="4800"/>
              <a:t>        Con người không thể sống thiếu ô-xi quá 3 - 4 phút, không thể nhịn uống nước 3 - 4 ngày, cũng không thể nhịn ăn 28 - 30 ngày.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041" y="285750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6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353800" cy="4876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/>
              <a:t>         </a:t>
            </a:r>
            <a:r>
              <a:rPr lang="en-US" sz="4800" b="1"/>
              <a:t>Kết luận:</a:t>
            </a:r>
          </a:p>
          <a:p>
            <a:pPr eaLnBrk="1" hangingPunct="1">
              <a:buFontTx/>
              <a:buNone/>
            </a:pPr>
            <a:r>
              <a:rPr lang="en-US" sz="4800" b="1"/>
              <a:t>         Để sống và phát triển con người cần:</a:t>
            </a:r>
          </a:p>
          <a:p>
            <a:pPr eaLnBrk="1" hangingPunct="1">
              <a:buFontTx/>
              <a:buNone/>
            </a:pPr>
            <a:r>
              <a:rPr lang="en-US" sz="4800" b="1"/>
              <a:t>         Những điều kiện vật chất như: Không khí, thức ăn, nước uống, quần áo, các đồ dùng trong gia đình, các phương tiện đi lại….</a:t>
            </a:r>
          </a:p>
          <a:p>
            <a:pPr eaLnBrk="1" hangingPunct="1">
              <a:buFontTx/>
              <a:buNone/>
            </a:pPr>
            <a:r>
              <a:rPr lang="en-US" sz="4800">
                <a:solidFill>
                  <a:schemeClr val="folHlink"/>
                </a:solidFill>
              </a:rPr>
              <a:t>         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381000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990600"/>
            <a:ext cx="9677400" cy="4191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800" b="1"/>
              <a:t>         Những điều kiện tinh thần, văn hóa, xã hội như: Tình cảm gia đình, bạn bè, làng xóm, các phương tiện học tập, vui chơi, giải trí…. 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1" y="609600"/>
            <a:ext cx="6958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ộp_Văn_Bản 4"/>
          <p:cNvSpPr txBox="1">
            <a:spLocks noChangeArrowheads="1"/>
          </p:cNvSpPr>
          <p:nvPr/>
        </p:nvSpPr>
        <p:spPr bwMode="auto">
          <a:xfrm>
            <a:off x="533400" y="2985373"/>
            <a:ext cx="10744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5400" b="1"/>
              <a:t>2. Môi tr</a:t>
            </a:r>
            <a:r>
              <a:rPr lang="vi-VN" sz="5400" b="1"/>
              <a:t>ường</a:t>
            </a:r>
            <a:r>
              <a:rPr lang="en-US" sz="5400" b="1"/>
              <a:t> xã hội:</a:t>
            </a:r>
          </a:p>
          <a:p>
            <a:pPr marL="342900" indent="-342900"/>
            <a:r>
              <a:rPr lang="en-US" sz="5400" b="1"/>
              <a:t>- Gia </a:t>
            </a:r>
            <a:r>
              <a:rPr lang="vi-VN" sz="5400" b="1"/>
              <a:t>đình</a:t>
            </a:r>
            <a:r>
              <a:rPr lang="en-US" sz="5400" b="1"/>
              <a:t>, bạn bè.</a:t>
            </a:r>
          </a:p>
          <a:p>
            <a:pPr marL="342900" indent="-342900"/>
            <a:r>
              <a:rPr lang="en-US" sz="5400" b="1"/>
              <a:t>- Các ph</a:t>
            </a:r>
            <a:r>
              <a:rPr lang="vi-VN" sz="5400" b="1"/>
              <a:t>ươ</a:t>
            </a:r>
            <a:r>
              <a:rPr lang="en-US" sz="5400" b="1"/>
              <a:t>ng tiện phục vụ cho sinh hoạt.</a:t>
            </a:r>
          </a:p>
        </p:txBody>
      </p:sp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533400" y="381000"/>
            <a:ext cx="115894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5400" b="1"/>
              <a:t> Môi tr</a:t>
            </a:r>
            <a:r>
              <a:rPr lang="vi-VN" sz="5400" b="1"/>
              <a:t>ường</a:t>
            </a:r>
            <a:r>
              <a:rPr lang="en-US" sz="5400" b="1"/>
              <a:t> tự nhiên:</a:t>
            </a:r>
          </a:p>
          <a:p>
            <a:pPr marL="342900" indent="-342900"/>
            <a:r>
              <a:rPr lang="en-US" sz="5400" b="1"/>
              <a:t>- Khí ô – xi, ánh sáng, nhiệt </a:t>
            </a:r>
            <a:r>
              <a:rPr lang="vi-VN" sz="5400" b="1"/>
              <a:t>độ</a:t>
            </a:r>
            <a:r>
              <a:rPr lang="en-US" sz="5400" b="1"/>
              <a:t>.</a:t>
            </a:r>
          </a:p>
          <a:p>
            <a:pPr marL="342900" indent="-342900"/>
            <a:r>
              <a:rPr lang="en-US" sz="5400" b="1"/>
              <a:t>- Thức </a:t>
            </a:r>
            <a:r>
              <a:rPr lang="vi-VN" sz="5400" b="1"/>
              <a:t>ă</a:t>
            </a:r>
            <a:r>
              <a:rPr lang="en-US" sz="5400" b="1"/>
              <a:t>n và n</a:t>
            </a:r>
            <a:r>
              <a:rPr lang="vi-VN" sz="5400" b="1"/>
              <a:t>ước</a:t>
            </a:r>
            <a:r>
              <a:rPr lang="en-US" sz="5400" b="1"/>
              <a:t> uống.</a:t>
            </a:r>
          </a:p>
        </p:txBody>
      </p:sp>
    </p:spTree>
    <p:extLst>
      <p:ext uri="{BB962C8B-B14F-4D97-AF65-F5344CB8AC3E}">
        <p14:creationId xmlns:p14="http://schemas.microsoft.com/office/powerpoint/2010/main" val="258329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5388518"/>
              </p:ext>
            </p:extLst>
          </p:nvPr>
        </p:nvGraphicFramePr>
        <p:xfrm>
          <a:off x="533400" y="304801"/>
          <a:ext cx="10820400" cy="6327775"/>
        </p:xfrm>
        <a:graphic>
          <a:graphicData uri="http://schemas.openxmlformats.org/drawingml/2006/table">
            <a:tbl>
              <a:tblPr/>
              <a:tblGrid>
                <a:gridCol w="5129407"/>
                <a:gridCol w="2052553"/>
                <a:gridCol w="1866678"/>
                <a:gridCol w="1771762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Con ng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</a:rPr>
                        <a:t>ười</a:t>
                      </a: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2. N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</a:rPr>
                        <a:t>ướ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4.Nhiệt 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</a:rPr>
                        <a:t>độ</a:t>
                      </a: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5. Thức 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</a:rPr>
                        <a:t>ă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7. Tình cảm gia 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</a:rPr>
                        <a:t>đình</a:t>
                      </a: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8. Ph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</a:rPr>
                        <a:t>ươ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11. Tr</a:t>
                      </a:r>
                      <a:r>
                        <a:rPr lang="vi-VN" sz="2400" b="1" smtClean="0">
                          <a:solidFill>
                            <a:schemeClr val="tx1"/>
                          </a:solidFill>
                        </a:rPr>
                        <a:t>ường</a:t>
                      </a: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>
                          <a:solidFill>
                            <a:schemeClr val="tx1"/>
                          </a:solidFill>
                        </a:rPr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1876760"/>
              </p:ext>
            </p:extLst>
          </p:nvPr>
        </p:nvGraphicFramePr>
        <p:xfrm>
          <a:off x="304801" y="304800"/>
          <a:ext cx="11277598" cy="6375400"/>
        </p:xfrm>
        <a:graphic>
          <a:graphicData uri="http://schemas.openxmlformats.org/drawingml/2006/table">
            <a:tbl>
              <a:tblPr/>
              <a:tblGrid>
                <a:gridCol w="5386769"/>
                <a:gridCol w="2124628"/>
                <a:gridCol w="1932225"/>
                <a:gridCol w="1833976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Những yếu tố cần cho sự sống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Con ng</a:t>
                      </a:r>
                      <a:r>
                        <a:rPr lang="vi-VN" sz="2400" b="1" smtClean="0"/>
                        <a:t>ười</a:t>
                      </a: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Động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Thực vật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1.Không khí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2. N</a:t>
                      </a:r>
                      <a:r>
                        <a:rPr lang="vi-VN" sz="2400" b="1" smtClean="0"/>
                        <a:t>ướ</a:t>
                      </a:r>
                      <a:r>
                        <a:rPr lang="en-US" sz="2400" b="1" smtClean="0"/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3.Ánh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4.Nhiệt </a:t>
                      </a:r>
                      <a:r>
                        <a:rPr lang="vi-VN" sz="2400" b="1" smtClean="0"/>
                        <a:t>độ</a:t>
                      </a: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5. Thức </a:t>
                      </a:r>
                      <a:r>
                        <a:rPr lang="vi-VN" sz="2400" b="1" smtClean="0"/>
                        <a:t>ă</a:t>
                      </a:r>
                      <a:r>
                        <a:rPr lang="en-US" sz="2400" b="1" smtClean="0"/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6. Nhà 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7. Tình cảm gia </a:t>
                      </a:r>
                      <a:r>
                        <a:rPr lang="vi-VN" sz="2400" b="1" smtClean="0"/>
                        <a:t>đình</a:t>
                      </a: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8. Ph</a:t>
                      </a:r>
                      <a:r>
                        <a:rPr lang="vi-VN" sz="2400" b="1" smtClean="0"/>
                        <a:t>ươ</a:t>
                      </a:r>
                      <a:r>
                        <a:rPr lang="en-US" sz="2400" b="1" smtClean="0"/>
                        <a:t>ng tiện giao thông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9.Tình cảm bạn bè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10. Quần áo.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11. Tr</a:t>
                      </a:r>
                      <a:r>
                        <a:rPr lang="vi-VN" sz="2400" b="1" smtClean="0"/>
                        <a:t>ường</a:t>
                      </a:r>
                      <a:r>
                        <a:rPr lang="en-US" sz="2400" b="1" smtClean="0"/>
                        <a:t> học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12. Sách báo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smtClean="0"/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400" b="1" smtClean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j02837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8550" y="914401"/>
            <a:ext cx="558165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676400" y="136526"/>
            <a:ext cx="8534400" cy="769441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rgbClr val="660033"/>
                </a:solidFill>
                <a:latin typeface="VNI-Times" pitchFamily="2" charset="0"/>
              </a:rPr>
              <a:t> </a:t>
            </a:r>
            <a:r>
              <a:rPr lang="en-US" sz="4400">
                <a:solidFill>
                  <a:srgbClr val="CC3300"/>
                </a:solidFill>
                <a:latin typeface="VNI-Times" pitchFamily="2" charset="0"/>
              </a:rPr>
              <a:t>Haønh trình ñeán haønh tinh khaùc.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47687" y="5303400"/>
            <a:ext cx="27336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8000"/>
                </a:solidFill>
                <a:latin typeface="VNI-Times" pitchFamily="2" charset="0"/>
              </a:rPr>
              <a:t>Quaàn aùo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28625" y="3810000"/>
            <a:ext cx="3248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FF"/>
                </a:solidFill>
                <a:latin typeface="VNI-Times" pitchFamily="2" charset="0"/>
              </a:rPr>
              <a:t>Thöùc aên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0524" y="4427962"/>
            <a:ext cx="3067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Nöôùc uoáng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572000" y="1600200"/>
            <a:ext cx="137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CC00"/>
                </a:solidFill>
                <a:latin typeface="VNI-Times" pitchFamily="2" charset="0"/>
              </a:rPr>
              <a:t>Baûn ñoà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81000" y="2996625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66FF"/>
                </a:solidFill>
                <a:latin typeface="VNI-Times" pitchFamily="2" charset="0"/>
              </a:rPr>
              <a:t>Chaên maøn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8305800" y="35814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  <a:latin typeface="VNI-Times" pitchFamily="2" charset="0"/>
              </a:rPr>
              <a:t>Leàu 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8382000" y="4130676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  <a:latin typeface="VNI-Times" pitchFamily="2" charset="0"/>
              </a:rPr>
              <a:t>Thuoác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43000" y="914400"/>
            <a:ext cx="3352800" cy="2286000"/>
            <a:chOff x="240" y="816"/>
            <a:chExt cx="1728" cy="1440"/>
          </a:xfrm>
        </p:grpSpPr>
        <p:sp>
          <p:nvSpPr>
            <p:cNvPr id="19472" name="AutoShape 12"/>
            <p:cNvSpPr>
              <a:spLocks noChangeArrowheads="1"/>
            </p:cNvSpPr>
            <p:nvPr/>
          </p:nvSpPr>
          <p:spPr bwMode="auto">
            <a:xfrm>
              <a:off x="240" y="816"/>
              <a:ext cx="1728" cy="1440"/>
            </a:xfrm>
            <a:prstGeom prst="flowChartMagneticTap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solidFill>
                  <a:srgbClr val="333300"/>
                </a:solidFill>
                <a:latin typeface="VNI-Times" pitchFamily="2" charset="0"/>
              </a:endParaRPr>
            </a:p>
          </p:txBody>
        </p:sp>
        <p:sp>
          <p:nvSpPr>
            <p:cNvPr id="19473" name="Text Box 13"/>
            <p:cNvSpPr txBox="1">
              <a:spLocks noChangeArrowheads="1"/>
            </p:cNvSpPr>
            <p:nvPr/>
          </p:nvSpPr>
          <p:spPr bwMode="auto">
            <a:xfrm>
              <a:off x="528" y="1056"/>
              <a:ext cx="1440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CC3300"/>
                  </a:solidFill>
                  <a:latin typeface="VNI-Times" pitchFamily="2" charset="0"/>
                </a:rPr>
                <a:t>Ñoá caùc baïn mình mang theo nhöõng gì ?</a:t>
              </a:r>
            </a:p>
          </p:txBody>
        </p:sp>
      </p:grp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7924800" y="3113088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FF00"/>
                </a:solidFill>
                <a:latin typeface="VNI-Times" pitchFamily="2" charset="0"/>
              </a:rPr>
              <a:t>Ñoà duøng caù nhaân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848600" y="1371600"/>
            <a:ext cx="3810000" cy="1828800"/>
            <a:chOff x="4176" y="864"/>
            <a:chExt cx="2400" cy="1152"/>
          </a:xfrm>
        </p:grpSpPr>
        <p:sp>
          <p:nvSpPr>
            <p:cNvPr id="19470" name="AutoShape 16"/>
            <p:cNvSpPr>
              <a:spLocks noChangeArrowheads="1"/>
            </p:cNvSpPr>
            <p:nvPr/>
          </p:nvSpPr>
          <p:spPr bwMode="auto">
            <a:xfrm>
              <a:off x="4176" y="864"/>
              <a:ext cx="2400" cy="1152"/>
            </a:xfrm>
            <a:prstGeom prst="wedgeEllipseCallout">
              <a:avLst>
                <a:gd name="adj1" fmla="val -51454"/>
                <a:gd name="adj2" fmla="val -35935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000" b="1">
                <a:latin typeface="VNI-Times" pitchFamily="2" charset="0"/>
              </a:endParaRPr>
            </a:p>
          </p:txBody>
        </p:sp>
        <p:sp>
          <p:nvSpPr>
            <p:cNvPr id="19471" name="Text Box 17"/>
            <p:cNvSpPr txBox="1">
              <a:spLocks noChangeArrowheads="1"/>
            </p:cNvSpPr>
            <p:nvPr/>
          </p:nvSpPr>
          <p:spPr bwMode="auto">
            <a:xfrm>
              <a:off x="4464" y="1056"/>
              <a:ext cx="19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  <a:latin typeface="VNI-Times" pitchFamily="2" charset="0"/>
                </a:rPr>
                <a:t>Coøn raát nhieàu thöù nöõa caùc baïn a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1.27138E-6 C 0.01459 0.04785 0.02934 0.0957 5.55556E-7 0.09478 C -0.02934 0.09385 -0.11823 0.00185 -0.17569 -0.00601 C -0.23316 -0.01387 -0.28889 0.01665 -0.34444 0.04739 " pathEditMode="relative" ptsTypes="aaaA"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plus(in)">
                                      <p:cBhvr>
                                        <p:cTn id="1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/>
      <p:bldP spid="100356" grpId="1"/>
      <p:bldP spid="100357" grpId="0"/>
      <p:bldP spid="100357" grpId="1"/>
      <p:bldP spid="100358" grpId="0"/>
      <p:bldP spid="100358" grpId="1"/>
      <p:bldP spid="100359" grpId="0"/>
      <p:bldP spid="100359" grpId="1"/>
      <p:bldP spid="100360" grpId="0"/>
      <p:bldP spid="100360" grpId="1"/>
      <p:bldP spid="100361" grpId="0"/>
      <p:bldP spid="100361" grpId="1"/>
      <p:bldP spid="100362" grpId="0"/>
      <p:bldP spid="100362" grpId="1"/>
      <p:bldP spid="100366" grpId="0"/>
      <p:bldP spid="10036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09600" y="1752602"/>
            <a:ext cx="11756571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latin typeface=".VnTifani Heavy" pitchFamily="34" charset="0"/>
              </a:rPr>
              <a:t>  </a:t>
            </a:r>
            <a:r>
              <a:rPr lang="vi-VN" sz="4800" b="1">
                <a:solidFill>
                  <a:srgbClr val="FF0000"/>
                </a:solidFill>
              </a:rPr>
              <a:t>Con người cần gì để sống?</a:t>
            </a:r>
          </a:p>
        </p:txBody>
      </p:sp>
      <p:sp>
        <p:nvSpPr>
          <p:cNvPr id="2052" name="Hộp_Văn_Bản 3"/>
          <p:cNvSpPr txBox="1">
            <a:spLocks noChangeArrowheads="1"/>
          </p:cNvSpPr>
          <p:nvPr/>
        </p:nvSpPr>
        <p:spPr bwMode="auto">
          <a:xfrm>
            <a:off x="328332" y="3378062"/>
            <a:ext cx="11589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4000" b="1"/>
              <a:t> Môi tr</a:t>
            </a:r>
            <a:r>
              <a:rPr lang="vi-VN" sz="4000" b="1"/>
              <a:t>ường</a:t>
            </a:r>
            <a:r>
              <a:rPr lang="en-US" sz="4000" b="1"/>
              <a:t> tự </a:t>
            </a:r>
            <a:r>
              <a:rPr lang="en-US" sz="4000" b="1" smtClean="0"/>
              <a:t>nhiên.</a:t>
            </a:r>
            <a:endParaRPr lang="en-US" sz="4000" b="1"/>
          </a:p>
        </p:txBody>
      </p:sp>
      <p:sp>
        <p:nvSpPr>
          <p:cNvPr id="2053" name="Hình Chữ nhật 5"/>
          <p:cNvSpPr>
            <a:spLocks noChangeArrowheads="1"/>
          </p:cNvSpPr>
          <p:nvPr/>
        </p:nvSpPr>
        <p:spPr bwMode="auto">
          <a:xfrm>
            <a:off x="838200" y="2628901"/>
            <a:ext cx="649468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/>
              <a:t>Con ng</a:t>
            </a:r>
            <a:r>
              <a:rPr lang="vi-VN" sz="4000" b="1"/>
              <a:t>ười</a:t>
            </a:r>
            <a:r>
              <a:rPr lang="en-US" sz="4000" b="1"/>
              <a:t> cần có:  </a:t>
            </a:r>
            <a:endParaRPr lang="en-US" sz="4000"/>
          </a:p>
        </p:txBody>
      </p:sp>
      <p:sp>
        <p:nvSpPr>
          <p:cNvPr id="2054" name="Hộp_Văn_Bản 6"/>
          <p:cNvSpPr txBox="1">
            <a:spLocks noChangeArrowheads="1"/>
          </p:cNvSpPr>
          <p:nvPr/>
        </p:nvSpPr>
        <p:spPr bwMode="auto">
          <a:xfrm>
            <a:off x="309282" y="4302128"/>
            <a:ext cx="115779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000" b="1"/>
              <a:t>2. Môi tr</a:t>
            </a:r>
            <a:r>
              <a:rPr lang="vi-VN" sz="4000" b="1"/>
              <a:t>ường</a:t>
            </a:r>
            <a:r>
              <a:rPr lang="en-US" sz="4000" b="1"/>
              <a:t> xã </a:t>
            </a:r>
            <a:r>
              <a:rPr lang="en-US" sz="4000" b="1" smtClean="0"/>
              <a:t>hội.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345536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42155" y="1066801"/>
            <a:ext cx="11756571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FF3300"/>
                </a:solidFill>
                <a:latin typeface=".VnTifani Heavy" pitchFamily="34" charset="0"/>
              </a:rPr>
              <a:t>  </a:t>
            </a:r>
            <a:r>
              <a:rPr lang="vi-VN" sz="4800" b="1">
                <a:solidFill>
                  <a:srgbClr val="FF0000"/>
                </a:solidFill>
              </a:rPr>
              <a:t>Con người cần gì để sống?</a:t>
            </a:r>
          </a:p>
        </p:txBody>
      </p:sp>
      <p:sp>
        <p:nvSpPr>
          <p:cNvPr id="2052" name="Hộp_Văn_Bản 3"/>
          <p:cNvSpPr txBox="1">
            <a:spLocks noChangeArrowheads="1"/>
          </p:cNvSpPr>
          <p:nvPr/>
        </p:nvSpPr>
        <p:spPr bwMode="auto">
          <a:xfrm>
            <a:off x="228600" y="2438400"/>
            <a:ext cx="11589444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4000" b="1"/>
              <a:t> Môi tr</a:t>
            </a:r>
            <a:r>
              <a:rPr lang="vi-VN" sz="4000" b="1"/>
              <a:t>ường</a:t>
            </a:r>
            <a:r>
              <a:rPr lang="en-US" sz="4000" b="1"/>
              <a:t> tự nhiên:</a:t>
            </a:r>
          </a:p>
          <a:p>
            <a:pPr marL="342900" indent="-342900"/>
            <a:r>
              <a:rPr lang="en-US" sz="4000" b="1"/>
              <a:t>- Khí ô – xi, ánh sáng, nhiệt </a:t>
            </a:r>
            <a:r>
              <a:rPr lang="vi-VN" sz="4000" b="1"/>
              <a:t>độ</a:t>
            </a:r>
            <a:r>
              <a:rPr lang="en-US" sz="4000" b="1"/>
              <a:t>.</a:t>
            </a:r>
          </a:p>
          <a:p>
            <a:pPr marL="342900" indent="-342900"/>
            <a:r>
              <a:rPr lang="en-US" sz="4000" b="1"/>
              <a:t>- Thức </a:t>
            </a:r>
            <a:r>
              <a:rPr lang="vi-VN" sz="4000" b="1"/>
              <a:t>ă</a:t>
            </a:r>
            <a:r>
              <a:rPr lang="en-US" sz="4000" b="1"/>
              <a:t>n và n</a:t>
            </a:r>
            <a:r>
              <a:rPr lang="vi-VN" sz="4000" b="1"/>
              <a:t>ước</a:t>
            </a:r>
            <a:r>
              <a:rPr lang="en-US" sz="4000" b="1"/>
              <a:t> uống.</a:t>
            </a:r>
          </a:p>
        </p:txBody>
      </p:sp>
      <p:sp>
        <p:nvSpPr>
          <p:cNvPr id="2053" name="Hình Chữ nhật 5"/>
          <p:cNvSpPr>
            <a:spLocks noChangeArrowheads="1"/>
          </p:cNvSpPr>
          <p:nvPr/>
        </p:nvSpPr>
        <p:spPr bwMode="auto">
          <a:xfrm>
            <a:off x="1225818" y="1828801"/>
            <a:ext cx="649468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/>
              <a:t>Con ng</a:t>
            </a:r>
            <a:r>
              <a:rPr lang="vi-VN" sz="4000" b="1"/>
              <a:t>ười</a:t>
            </a:r>
            <a:r>
              <a:rPr lang="en-US" sz="4000" b="1"/>
              <a:t> cần có:  </a:t>
            </a:r>
            <a:endParaRPr lang="en-US" sz="4000"/>
          </a:p>
        </p:txBody>
      </p:sp>
      <p:sp>
        <p:nvSpPr>
          <p:cNvPr id="2054" name="Hộp_Văn_Bản 6"/>
          <p:cNvSpPr txBox="1">
            <a:spLocks noChangeArrowheads="1"/>
          </p:cNvSpPr>
          <p:nvPr/>
        </p:nvSpPr>
        <p:spPr bwMode="auto">
          <a:xfrm>
            <a:off x="228600" y="4303714"/>
            <a:ext cx="115779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000" b="1"/>
              <a:t>2. Môi tr</a:t>
            </a:r>
            <a:r>
              <a:rPr lang="vi-VN" sz="4000" b="1"/>
              <a:t>ường</a:t>
            </a:r>
            <a:r>
              <a:rPr lang="en-US" sz="4000" b="1"/>
              <a:t> xã hội:</a:t>
            </a:r>
          </a:p>
          <a:p>
            <a:pPr marL="342900" indent="-342900"/>
            <a:r>
              <a:rPr lang="en-US" sz="4000" b="1"/>
              <a:t>- Gia </a:t>
            </a:r>
            <a:r>
              <a:rPr lang="vi-VN" sz="4000" b="1"/>
              <a:t>đình</a:t>
            </a:r>
            <a:r>
              <a:rPr lang="en-US" sz="4000" b="1"/>
              <a:t>, bạn bè.</a:t>
            </a:r>
          </a:p>
          <a:p>
            <a:pPr marL="342900" indent="-342900"/>
            <a:r>
              <a:rPr lang="en-US" sz="4000" b="1"/>
              <a:t>- Các ph</a:t>
            </a:r>
            <a:r>
              <a:rPr lang="vi-VN" sz="4000" b="1"/>
              <a:t>ươ</a:t>
            </a:r>
            <a:r>
              <a:rPr lang="en-US" sz="4000" b="1"/>
              <a:t>ng tiện phục vụ cho sinh hoạt.</a:t>
            </a:r>
          </a:p>
        </p:txBody>
      </p:sp>
    </p:spTree>
    <p:extLst>
      <p:ext uri="{BB962C8B-B14F-4D97-AF65-F5344CB8AC3E}">
        <p14:creationId xmlns:p14="http://schemas.microsoft.com/office/powerpoint/2010/main" val="3328106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T_0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81200" y="2971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4400" b="1" i="1">
                <a:solidFill>
                  <a:srgbClr val="FF0066"/>
                </a:solidFill>
                <a:latin typeface=".VnArial" pitchFamily="34" charset="0"/>
              </a:rPr>
              <a:t>Xin ch©n thµnh c¶m ¬n!</a:t>
            </a:r>
          </a:p>
        </p:txBody>
      </p:sp>
      <p:pic>
        <p:nvPicPr>
          <p:cNvPr id="20484" name="Picture 4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733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981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04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3810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21336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37338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00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410200"/>
            <a:ext cx="76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7" name="Picture 15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57150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56388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6800" y="57150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1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638800"/>
            <a:ext cx="15049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90800" y="533400"/>
            <a:ext cx="7467600" cy="5791200"/>
            <a:chOff x="768" y="336"/>
            <a:chExt cx="4704" cy="3648"/>
          </a:xfrm>
        </p:grpSpPr>
        <p:pic>
          <p:nvPicPr>
            <p:cNvPr id="20501" name="Picture 20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33" name="AutoShape 21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4" name="AutoShape 22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5" name="AutoShape 23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6" name="AutoShape 24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sp>
          <p:nvSpPr>
            <p:cNvPr id="166937" name="AutoShape 25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4800">
                <a:latin typeface=".VnAristote" pitchFamily="34" charset="0"/>
              </a:endParaRPr>
            </a:p>
          </p:txBody>
        </p:sp>
        <p:pic>
          <p:nvPicPr>
            <p:cNvPr id="20507" name="Picture 26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27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28" descr="BALLOO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6941" name="Mua xuan tren thanh pho Ho Chi Minh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257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96012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</a:t>
            </a:r>
            <a:r>
              <a:rPr lang="en-US" sz="4000"/>
              <a:t>Con người cần có không khí để thở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F3F2"/>
              </a:clrFrom>
              <a:clrTo>
                <a:srgbClr val="E5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28600"/>
            <a:ext cx="86868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1900" y="4886326"/>
            <a:ext cx="861695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</a:t>
            </a:r>
            <a:r>
              <a:rPr lang="en-US" sz="4000"/>
              <a:t>Con người cần phải ăn uống</a:t>
            </a:r>
          </a:p>
        </p:txBody>
      </p:sp>
      <p:pic>
        <p:nvPicPr>
          <p:cNvPr id="7" name="Picture 6" descr="http://upanh.com/uploads/17-Feb-2009/16zpxlrpu9aydo5e0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09601"/>
            <a:ext cx="7620000" cy="42767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5257800"/>
            <a:ext cx="869315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000"/>
              <a:t>             Con người cần có gia đình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1"/>
            <a:ext cx="7848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5219701"/>
            <a:ext cx="8229600" cy="9064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</a:t>
            </a:r>
            <a:r>
              <a:rPr lang="en-US" sz="4000"/>
              <a:t>Con người cần được đi học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7848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056189"/>
            <a:ext cx="10744200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/>
              <a:t>Con người cần được chữa bệnh khi bị ốm</a:t>
            </a:r>
          </a:p>
        </p:txBody>
      </p:sp>
      <p:pic>
        <p:nvPicPr>
          <p:cNvPr id="90115" name="Picture 3" descr="Hình0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7620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image.tin247.com/dantri/091018110045-83-4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62000"/>
            <a:ext cx="4267200" cy="3810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4810125"/>
            <a:ext cx="8229600" cy="1316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          </a:t>
            </a:r>
            <a:r>
              <a:rPr lang="en-US" sz="4000"/>
              <a:t>Con người cần có bạn bè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4800600"/>
            <a:ext cx="9220200" cy="1316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en-US" sz="4000"/>
              <a:t>Con người cần có quần áo để mặc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7162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568</Words>
  <Application>Microsoft Office PowerPoint</Application>
  <PresentationFormat>Custom</PresentationFormat>
  <Paragraphs>105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.VnArial</vt:lpstr>
      <vt:lpstr>.VnAristote</vt:lpstr>
      <vt:lpstr>.VnTifani Heavy</vt:lpstr>
      <vt:lpstr>Arial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HT81</cp:lastModifiedBy>
  <cp:revision>49</cp:revision>
  <cp:lastPrinted>1601-01-01T00:00:00Z</cp:lastPrinted>
  <dcterms:created xsi:type="dcterms:W3CDTF">2012-08-16T14:48:14Z</dcterms:created>
  <dcterms:modified xsi:type="dcterms:W3CDTF">2021-09-06T01:43:28Z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