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5" r:id="rId3"/>
    <p:sldMasterId id="2147483689" r:id="rId4"/>
    <p:sldMasterId id="2147483701" r:id="rId5"/>
    <p:sldMasterId id="2147483713" r:id="rId6"/>
    <p:sldMasterId id="2147483725" r:id="rId7"/>
  </p:sldMasterIdLst>
  <p:sldIdLst>
    <p:sldId id="341" r:id="rId8"/>
    <p:sldId id="344" r:id="rId9"/>
    <p:sldId id="345" r:id="rId10"/>
    <p:sldId id="348" r:id="rId11"/>
    <p:sldId id="349" r:id="rId12"/>
    <p:sldId id="351" r:id="rId13"/>
    <p:sldId id="353" r:id="rId14"/>
    <p:sldId id="332" r:id="rId15"/>
    <p:sldId id="337" r:id="rId16"/>
    <p:sldId id="329" r:id="rId17"/>
    <p:sldId id="300" r:id="rId18"/>
    <p:sldId id="340" r:id="rId19"/>
    <p:sldId id="321" r:id="rId20"/>
    <p:sldId id="342" r:id="rId21"/>
    <p:sldId id="34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9900FF"/>
    <a:srgbClr val="FF0000"/>
    <a:srgbClr val="00CC00"/>
    <a:srgbClr val="FFFF99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1264" autoAdjust="0"/>
  </p:normalViewPr>
  <p:slideViewPr>
    <p:cSldViewPr>
      <p:cViewPr>
        <p:scale>
          <a:sx n="85" d="100"/>
          <a:sy n="85" d="100"/>
        </p:scale>
        <p:origin x="-7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CC3557-275C-4F5A-996C-44AF44530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E76B27-FFAD-419A-A678-76B2A9C00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1DE9C8C-05D6-4653-945A-0428B58F0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3624-800A-4861-82CF-C974F7593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57689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2730AED-17AB-4D50-84C9-3A2B60E17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E1908B-8ED4-4BBD-9C0C-05B08931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03AAA48-45DF-4AB3-AC05-737B423CA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039AC-5B8F-406A-8068-2C3DD268B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542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B82B55F-5306-48FF-992F-6B879215C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D52D397-5FEB-40A0-A450-0A88FB1B6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995F49E-2E5C-41D7-8E3B-BFE7E20AA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BDA57-CE4A-42D5-89D7-C8F3A6802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71764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9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3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6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E93B35-DABF-4538-9D5D-1A4DFB91C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455B245-284F-4AAC-87BC-34FC216ED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33B37F3-DC24-4475-B8FC-73554AA35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11550-10A7-4DEF-B48F-62E97CEDD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51874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8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1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7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61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8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43B665-D7DC-4A61-BF17-4F4667172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77E4DCB-1BE9-419E-8152-A437E5F98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EA86BC0-8019-48F5-8499-23D90DFBF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A1E26-87F2-4675-B6E2-6FCEC3A8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57070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9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4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70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6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C175-82E5-422D-908B-414E935CCB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1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9BED-6DFE-4720-9E24-2354B0BF1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FC0282-E712-4D66-B6F2-A598D6E1E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D6CDF4-D94E-4828-AAF4-7CD3B2A4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5113B0-EBD9-4B41-82C7-C03E1F896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F2C1-516C-4F93-82B3-09EAF3194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943562"/>
      </p:ext>
    </p:extLst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F14A-207C-4123-8F74-021188114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1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02F2-9C3F-4AA9-BC81-40DD1BA3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2D12-9504-4AB1-8D8D-94E821A56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5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F79B-9A2E-4D5E-A7D8-EE089DD81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87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853D-4D7A-4B11-955F-13527509D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6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3318-B373-4AE8-BE6E-2AE452DAA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29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EC35-8EB7-4904-8D25-4C8534CE2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2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F022-875B-4EC7-A203-FAB797846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02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7F6B-780C-4E6C-A0A8-4CB681219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C175-82E5-422D-908B-414E935CCB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7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6A965-C757-40AA-B417-03E477471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E6C2173-B033-4CF0-B2F1-E22FDA342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B7122A9-C409-4717-9F08-914065A45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FB90-3AD9-495A-8511-83DCF10EF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37280"/>
      </p:ext>
    </p:extLst>
  </p:cSld>
  <p:clrMapOvr>
    <a:masterClrMapping/>
  </p:clrMapOvr>
  <p:transition spd="slow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9BED-6DFE-4720-9E24-2354B0BF1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F14A-207C-4123-8F74-021188114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2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02F2-9C3F-4AA9-BC81-40DD1BA3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07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2D12-9504-4AB1-8D8D-94E821A56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8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F79B-9A2E-4D5E-A7D8-EE089DD81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2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853D-4D7A-4B11-955F-13527509D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2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3318-B373-4AE8-BE6E-2AE452DAA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EC35-8EB7-4904-8D25-4C8534CE2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3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F022-875B-4EC7-A203-FAB797846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18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7F6B-780C-4E6C-A0A8-4CB681219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5922EA7-7FBB-445D-9FE7-0EE44E5F2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9341A2B-0252-444A-A230-436532936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D95EA44-3CA8-46CB-8E71-E9327A59B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8CC4B-0801-4727-9D2D-AB277D9AE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48775"/>
      </p:ext>
    </p:extLst>
  </p:cSld>
  <p:clrMapOvr>
    <a:masterClrMapping/>
  </p:clrMapOvr>
  <p:transition spd="slow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C175-82E5-422D-908B-414E935CCB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31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9BED-6DFE-4720-9E24-2354B0BF1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F14A-207C-4123-8F74-021188114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87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02F2-9C3F-4AA9-BC81-40DD1BA3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40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2D12-9504-4AB1-8D8D-94E821A56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F79B-9A2E-4D5E-A7D8-EE089DD81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64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853D-4D7A-4B11-955F-13527509D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19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3318-B373-4AE8-BE6E-2AE452DAA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0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EC35-8EB7-4904-8D25-4C8534CE2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F022-875B-4EC7-A203-FAB797846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934BA47-61F1-4DE1-98F8-F198B6154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6FD6C1E-53BE-49EE-9C7C-CE8B2D4BE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171FE16-B14C-4D87-AF82-522A67C29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8737-04D0-485E-AF88-2C40FA3FF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9422"/>
      </p:ext>
    </p:extLst>
  </p:cSld>
  <p:clrMapOvr>
    <a:masterClrMapping/>
  </p:clrMapOvr>
  <p:transition spd="slow"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7F6B-780C-4E6C-A0A8-4CB681219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66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D204-41BE-4F58-83B9-CCC244BCD6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5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5A9F-A03A-422F-B0D9-AF595AB98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40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74F7-6F69-4B40-9C68-D70B6BA03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00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C9BD-55B5-4287-8942-F3D768C77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85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F5D4-0AB1-4879-A4BD-77FB6C376F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5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AFC3-458B-47C7-9836-5AC8E42B9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26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6A1A-99B5-4D99-9724-70B1AE26B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35E5-C1CE-44EA-8456-EC45A2401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5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4764-E0D1-4CF6-ACD6-3388FBABD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2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2622CD-6E53-4361-B8C8-F2CC5834E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75D9BC-7E96-4B21-B964-038CFBFB1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D72686-3265-454C-99D2-9FFC5F28D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F4594-E85F-4A6C-8F05-17FCFFEC5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93437"/>
      </p:ext>
    </p:extLst>
  </p:cSld>
  <p:clrMapOvr>
    <a:masterClrMapping/>
  </p:clrMapOvr>
  <p:transition spd="slow"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E498-F812-4053-BF02-45918D38E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0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8F92-7006-4F4A-86CC-A7B4A33C3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871B66-060E-4B0D-BCEA-3238874E7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7488A2-0915-4672-8F8A-7CAA02A79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E59553-271E-4059-A4F7-1650F3D8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438-E4BD-4EF7-ACD1-45FA3B122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52437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1CAF402-76C2-49B8-A7DB-A23AE456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1A63350-4B19-4327-B2EA-6D337E167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="" xmlns:a16="http://schemas.microsoft.com/office/drawing/2014/main" id="{8A792586-2A50-40A9-AE41-5299B05BD3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="" xmlns:a16="http://schemas.microsoft.com/office/drawing/2014/main" id="{2DD4E802-0DFB-44A7-94F8-9DEB2F4EE3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="" xmlns:a16="http://schemas.microsoft.com/office/drawing/2014/main" id="{7C5758B5-8498-45CC-BF7A-A61DB64F4D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61E8A3-EA02-45F7-9EBE-5B33828C6D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C198D1-A56B-49F6-B982-582DEE538570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52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C198D1-A56B-49F6-B982-582DEE538570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1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C198D1-A56B-49F6-B982-582DEE538570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3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44D2B1-5D9E-478D-ADD1-A3F35C72D7CB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4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5.wav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4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5.wav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6" Type="http://schemas.openxmlformats.org/officeDocument/2006/relationships/audio" Target="../media/audio5.wav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800">
              <a:solidFill>
                <a:srgbClr val="1F497D"/>
              </a:solidFill>
            </a:endParaRPr>
          </a:p>
        </p:txBody>
      </p:sp>
      <p:sp>
        <p:nvSpPr>
          <p:cNvPr id="17412" name="WordArt 121"/>
          <p:cNvSpPr>
            <a:spLocks noChangeArrowheads="1" noChangeShapeType="1" noTextEdit="1"/>
          </p:cNvSpPr>
          <p:nvPr/>
        </p:nvSpPr>
        <p:spPr bwMode="auto">
          <a:xfrm>
            <a:off x="2000250" y="1524000"/>
            <a:ext cx="52959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5C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400" b="1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3" name="WordArt 122"/>
          <p:cNvSpPr>
            <a:spLocks noChangeArrowheads="1" noChangeShapeType="1" noTextEdit="1"/>
          </p:cNvSpPr>
          <p:nvPr/>
        </p:nvSpPr>
        <p:spPr bwMode="auto">
          <a:xfrm>
            <a:off x="152400" y="3133725"/>
            <a:ext cx="8763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GVGD: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Dương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Chuyên</a:t>
            </a:r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84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=""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>
                <a:solidFill>
                  <a:srgbClr val="002060"/>
                </a:solidFill>
              </a:rPr>
              <a:t>Nam</a:t>
            </a:r>
            <a:r>
              <a:rPr lang="en-US" altLang="en-US" sz="2200">
                <a:solidFill>
                  <a:srgbClr val="002060"/>
                </a:solidFill>
              </a:rPr>
              <a:t> : - </a:t>
            </a:r>
            <a:r>
              <a:rPr lang="en-US" altLang="en-US" sz="2200">
                <a:solidFill>
                  <a:srgbClr val="FF0000"/>
                </a:solidFill>
              </a:rPr>
              <a:t>(1)</a:t>
            </a:r>
            <a:r>
              <a:rPr lang="en-US" altLang="en-US" sz="2200">
                <a:solidFill>
                  <a:srgbClr val="002060"/>
                </a:solidFill>
              </a:rPr>
              <a:t>Tớ vừa bị mẹ mắng vì toàn để chị phải giặt giúp quần 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</a:rPr>
              <a:t> </a:t>
            </a:r>
            <a:r>
              <a:rPr lang="en-US" altLang="en-US" sz="2200" i="1">
                <a:solidFill>
                  <a:srgbClr val="002060"/>
                </a:solidFill>
              </a:rPr>
              <a:t>Hùng:</a:t>
            </a:r>
            <a:r>
              <a:rPr lang="en-US" altLang="en-US" sz="2200">
                <a:solidFill>
                  <a:srgbClr val="002060"/>
                </a:solidFill>
              </a:rPr>
              <a:t>  -</a:t>
            </a:r>
            <a:r>
              <a:rPr lang="en-US" altLang="en-US" sz="2200">
                <a:solidFill>
                  <a:srgbClr val="FF0000"/>
                </a:solidFill>
              </a:rPr>
              <a:t>(2)</a:t>
            </a:r>
            <a:r>
              <a:rPr lang="en-US" altLang="en-US" sz="2200">
                <a:solidFill>
                  <a:srgbClr val="002060"/>
                </a:solidFill>
              </a:rPr>
              <a:t> Thế à? </a:t>
            </a:r>
            <a:r>
              <a:rPr lang="en-US" altLang="en-US" sz="2200">
                <a:solidFill>
                  <a:srgbClr val="FF0000"/>
                </a:solidFill>
              </a:rPr>
              <a:t>(3)</a:t>
            </a:r>
            <a:r>
              <a:rPr lang="en-US" altLang="en-US" sz="2200">
                <a:solidFill>
                  <a:srgbClr val="002060"/>
                </a:solidFill>
              </a:rPr>
              <a:t> Tớ thì chẳng bao giờ nhờ chị giặt quần áo.</a:t>
            </a:r>
            <a:r>
              <a:rPr lang="en-US" altLang="en-US" sz="22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Nam:</a:t>
            </a:r>
            <a:r>
              <a:rPr lang="en-US" altLang="en-US" sz="2200">
                <a:solidFill>
                  <a:srgbClr val="002060"/>
                </a:solidFill>
              </a:rPr>
              <a:t>   -</a:t>
            </a:r>
            <a:r>
              <a:rPr lang="en-US" altLang="en-US" sz="2200">
                <a:solidFill>
                  <a:srgbClr val="FF0000"/>
                </a:solidFill>
              </a:rPr>
              <a:t>(4) </a:t>
            </a:r>
            <a:r>
              <a:rPr lang="en-US" altLang="en-US" sz="2200">
                <a:solidFill>
                  <a:srgbClr val="002060"/>
                </a:solidFill>
              </a:rPr>
              <a:t>Chà.</a:t>
            </a:r>
            <a:r>
              <a:rPr lang="en-US" altLang="en-US" sz="2200">
                <a:solidFill>
                  <a:srgbClr val="FF0000"/>
                </a:solidFill>
              </a:rPr>
              <a:t> (5) </a:t>
            </a:r>
            <a:r>
              <a:rPr lang="en-US" altLang="en-US" sz="2200">
                <a:solidFill>
                  <a:srgbClr val="002060"/>
                </a:solidFill>
              </a:rPr>
              <a:t>Cậu tự giặt lấy cơ à!</a:t>
            </a:r>
            <a:r>
              <a:rPr lang="en-US" altLang="en-US" sz="2200">
                <a:solidFill>
                  <a:srgbClr val="FF0000"/>
                </a:solidFill>
              </a:rPr>
              <a:t> (6) </a:t>
            </a:r>
            <a:r>
              <a:rPr lang="en-US" altLang="en-US" sz="2200">
                <a:solidFill>
                  <a:srgbClr val="002060"/>
                </a:solidFill>
              </a:rPr>
              <a:t>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Hùng:</a:t>
            </a:r>
            <a:r>
              <a:rPr lang="en-US" altLang="en-US" sz="2200">
                <a:solidFill>
                  <a:srgbClr val="002060"/>
                </a:solidFill>
              </a:rPr>
              <a:t> -</a:t>
            </a:r>
            <a:r>
              <a:rPr lang="en-US" altLang="en-US" sz="2200">
                <a:solidFill>
                  <a:srgbClr val="FF0000"/>
                </a:solidFill>
              </a:rPr>
              <a:t>(7) </a:t>
            </a:r>
            <a:r>
              <a:rPr lang="en-US" altLang="en-US" sz="2200">
                <a:solidFill>
                  <a:srgbClr val="002060"/>
                </a:solidFill>
              </a:rPr>
              <a:t>Không?  </a:t>
            </a:r>
            <a:r>
              <a:rPr lang="en-US" altLang="en-US" sz="2200">
                <a:solidFill>
                  <a:srgbClr val="FF0000"/>
                </a:solidFill>
              </a:rPr>
              <a:t>(8) </a:t>
            </a:r>
            <a:r>
              <a:rPr lang="en-US" altLang="en-US" sz="2200">
                <a:solidFill>
                  <a:srgbClr val="002060"/>
                </a:solidFill>
              </a:rPr>
              <a:t>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02060"/>
                </a:solidFill>
              </a:rPr>
              <a:t>  </a:t>
            </a:r>
            <a:r>
              <a:rPr lang="en-US" altLang="en-US" sz="2200" i="1">
                <a:solidFill>
                  <a:srgbClr val="002060"/>
                </a:solidFill>
              </a:rPr>
              <a:t>Nam:   !!!</a:t>
            </a:r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="" xmlns:a16="http://schemas.microsoft.com/office/drawing/2014/main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958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Lười</a:t>
            </a:r>
          </a:p>
        </p:txBody>
      </p:sp>
      <p:sp>
        <p:nvSpPr>
          <p:cNvPr id="6149" name="Line 9">
            <a:extLst>
              <a:ext uri="{FF2B5EF4-FFF2-40B4-BE49-F238E27FC236}">
                <a16:creationId xmlns="" xmlns:a16="http://schemas.microsoft.com/office/drawing/2014/main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="" xmlns:a16="http://schemas.microsoft.com/office/drawing/2014/main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(5)</a:t>
            </a:r>
            <a:r>
              <a:rPr lang="en-US" altLang="en-US" sz="2400">
                <a:solidFill>
                  <a:srgbClr val="002060"/>
                </a:solidFill>
              </a:rPr>
              <a:t> Cậu tự giặt lấy cơ à?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="" xmlns:a16="http://schemas.microsoft.com/office/drawing/2014/main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(4)</a:t>
            </a:r>
            <a:r>
              <a:rPr lang="en-US" altLang="en-US" sz="2400">
                <a:solidFill>
                  <a:srgbClr val="002060"/>
                </a:solidFill>
              </a:rPr>
              <a:t> Chà!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="" xmlns:a16="http://schemas.microsoft.com/office/drawing/2014/main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(6) </a:t>
            </a:r>
            <a:r>
              <a:rPr lang="en-US" altLang="en-US" sz="2400">
                <a:solidFill>
                  <a:srgbClr val="002060"/>
                </a:solidFill>
              </a:rPr>
              <a:t>Giỏi thật đấy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="" xmlns:a16="http://schemas.microsoft.com/office/drawing/2014/main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(7)</a:t>
            </a:r>
            <a:r>
              <a:rPr lang="en-US" altLang="en-US" sz="2400">
                <a:solidFill>
                  <a:srgbClr val="002060"/>
                </a:solidFill>
              </a:rPr>
              <a:t> Không !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="" xmlns:a16="http://schemas.microsoft.com/office/drawing/2014/main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(8</a:t>
            </a:r>
            <a:r>
              <a:rPr lang="en-US" altLang="en-US" sz="2400">
                <a:solidFill>
                  <a:srgbClr val="002060"/>
                </a:solidFill>
              </a:rPr>
              <a:t>)Tớ không có chị, đành nhờ… anh tớ giặt giúp.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="" xmlns:a16="http://schemas.microsoft.com/office/drawing/2014/main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797049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Sửa lỗi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="" xmlns:a16="http://schemas.microsoft.com/office/drawing/2014/main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- Câu </a:t>
            </a:r>
            <a:r>
              <a:rPr lang="en-US" altLang="en-US" sz="2400">
                <a:solidFill>
                  <a:srgbClr val="FF0000"/>
                </a:solidFill>
              </a:rPr>
              <a:t>(1), (2), (3</a:t>
            </a:r>
            <a:r>
              <a:rPr lang="en-US" altLang="en-US" sz="2400">
                <a:solidFill>
                  <a:srgbClr val="002060"/>
                </a:solidFill>
              </a:rPr>
              <a:t>) dùng đúng các dấu câu.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</a:rPr>
              <a:t> 2: </a:t>
            </a:r>
            <a:r>
              <a:rPr lang="en-US" altLang="en-US" sz="2400" b="1" dirty="0" err="1">
                <a:solidFill>
                  <a:srgbClr val="002060"/>
                </a:solidFill>
              </a:rPr>
              <a:t>Hãy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chữa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chữa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="" xmlns:a16="http://schemas.microsoft.com/office/drawing/2014/main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98488"/>
            <a:ext cx="1066800" cy="63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="" xmlns:a16="http://schemas.microsoft.com/office/drawing/2014/main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98487"/>
            <a:ext cx="2552700" cy="63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="" xmlns:a16="http://schemas.microsoft.com/office/drawing/2014/main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400" y="979488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80" grpId="0"/>
      <p:bldP spid="10548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=""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   </a:t>
            </a:r>
            <a:r>
              <a:rPr lang="en-US" altLang="en-US" b="1">
                <a:solidFill>
                  <a:srgbClr val="002060"/>
                </a:solidFill>
              </a:rPr>
              <a:t>* </a:t>
            </a:r>
            <a:r>
              <a:rPr lang="en-US" altLang="en-US" b="1" u="sng">
                <a:solidFill>
                  <a:srgbClr val="002060"/>
                </a:solidFill>
              </a:rPr>
              <a:t>Bài 3</a:t>
            </a:r>
            <a:r>
              <a:rPr lang="en-US" altLang="en-US" b="1">
                <a:solidFill>
                  <a:srgbClr val="002060"/>
                </a:solidFill>
              </a:rPr>
              <a:t> : Với mỗi nội dung sau đây, em hãy đặt một câu và  dùng  những dấu câu thích hợp: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a)  Nhờ em(hoặc anh, chị) mở hộ cửa sổ.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d) Thể hiện sự ngạc nhiên, vui mừng khi được mẹ tặng cho một món quà mà em ao ước từ lâu.</a:t>
            </a:r>
            <a:endParaRPr lang="en-US" altLang="en-US" b="1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=""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=""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Theo nội dung được nêu trong các ý a, b, c, d em cần đặt kiểu câu với những dấu câu nào?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=""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1838"/>
            <a:ext cx="7924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a, cần đặt </a:t>
            </a:r>
            <a:r>
              <a:rPr lang="en-US" altLang="en-US" sz="2800">
                <a:solidFill>
                  <a:srgbClr val="CC0066"/>
                </a:solidFill>
              </a:rPr>
              <a:t>câu khiến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b, cần đặt </a:t>
            </a:r>
            <a:r>
              <a:rPr lang="en-US" altLang="en-US" sz="2800">
                <a:solidFill>
                  <a:srgbClr val="CC0066"/>
                </a:solidFill>
              </a:rPr>
              <a:t>câu hỏi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hỏi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c,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d,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=""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   </a:t>
            </a:r>
            <a:r>
              <a:rPr lang="en-US" altLang="en-US" sz="2800" b="1">
                <a:solidFill>
                  <a:srgbClr val="002060"/>
                </a:solidFill>
              </a:rPr>
              <a:t>* </a:t>
            </a:r>
            <a:r>
              <a:rPr lang="en-US" altLang="en-US" sz="2800" b="1" u="sng">
                <a:solidFill>
                  <a:srgbClr val="002060"/>
                </a:solidFill>
              </a:rPr>
              <a:t>Bài 3</a:t>
            </a:r>
            <a:r>
              <a:rPr lang="en-US" altLang="en-US" sz="2800" b="1">
                <a:solidFill>
                  <a:srgbClr val="002060"/>
                </a:solidFill>
              </a:rPr>
              <a:t> : Với mỗi nội dung sau đây, em hãy đặt một câu và dùng những dấu câu thích hợp: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a)  Nhờ em (hoặc anh, chị) mở hộ cửa sổ.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 </a:t>
            </a:r>
            <a:r>
              <a:rPr lang="en-US" altLang="en-US" sz="2800">
                <a:solidFill>
                  <a:srgbClr val="FF0000"/>
                </a:solidFill>
              </a:rPr>
              <a:t>- Chị mở cửa sổ giúp em với ạ!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	        - Lan ơi, mở cửa sổ giúp chị với!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</a:t>
            </a:r>
            <a:r>
              <a:rPr lang="en-US" altLang="en-US" sz="2800">
                <a:solidFill>
                  <a:srgbClr val="FF00FF"/>
                </a:solidFill>
              </a:rPr>
              <a:t>- </a:t>
            </a:r>
            <a:r>
              <a:rPr lang="en-US" altLang="en-US" sz="2800">
                <a:solidFill>
                  <a:srgbClr val="FF0000"/>
                </a:solidFill>
              </a:rPr>
              <a:t>Bố ơi, mấy giờ hai bố con mình đi thăm ông bà ạ?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</a:t>
            </a:r>
            <a:r>
              <a:rPr lang="en-US" altLang="en-US" sz="280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       </a:t>
            </a:r>
            <a:r>
              <a:rPr lang="en-US" altLang="en-US" sz="2800">
                <a:solidFill>
                  <a:srgbClr val="FF0000"/>
                </a:solidFill>
              </a:rPr>
              <a:t>- Cậu đã đạt thành tích thật tuyệt vời!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</a:t>
            </a:r>
            <a:r>
              <a:rPr lang="en-US" altLang="en-US" sz="280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>
                <a:solidFill>
                  <a:srgbClr val="003300"/>
                </a:solidFill>
              </a:rPr>
              <a:t>c </a:t>
            </a:r>
            <a:r>
              <a:rPr lang="en-US" altLang="en-US" sz="2800">
                <a:solidFill>
                  <a:srgbClr val="002060"/>
                </a:solidFill>
              </a:rPr>
              <a:t>m</a:t>
            </a:r>
            <a:r>
              <a:rPr lang="en-US" altLang="en-US" sz="280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</a:rPr>
              <a:t>   	</a:t>
            </a:r>
            <a:r>
              <a:rPr lang="en-US" altLang="en-US" sz="2800">
                <a:solidFill>
                  <a:srgbClr val="002060"/>
                </a:solidFill>
              </a:rPr>
              <a:t>tặng cho một món quà mà em ao ước từ lâu.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00"/>
                </a:solidFill>
              </a:rPr>
              <a:t>	       </a:t>
            </a:r>
            <a:r>
              <a:rPr lang="en-US" altLang="en-US" sz="2800">
                <a:solidFill>
                  <a:srgbClr val="FF0000"/>
                </a:solidFill>
              </a:rPr>
              <a:t>- Ôi, búp bê đẹp quá!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	       - Chà, chiếc áo mới đẹp làm sao!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wall03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 rot="363502">
            <a:off x="533400" y="762000"/>
            <a:ext cx="7467600" cy="44942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 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TỐT!</a:t>
            </a:r>
          </a:p>
        </p:txBody>
      </p:sp>
    </p:spTree>
    <p:extLst>
      <p:ext uri="{BB962C8B-B14F-4D97-AF65-F5344CB8AC3E}">
        <p14:creationId xmlns:p14="http://schemas.microsoft.com/office/powerpoint/2010/main" val="13321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min\Desktop\ẢNH ĐẸP\98341030_1652460961575535_85770747813109432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95300"/>
            <a:ext cx="8883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2400" smtClean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282825" y="752475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ea typeface="+mj-lt"/>
                <a:cs typeface="Arial"/>
              </a:rPr>
              <a:t>Trò chơi:ai nhanh, ai đúng? 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ea typeface="+mj-lt"/>
              <a:cs typeface="Arial"/>
            </a:endParaRPr>
          </a:p>
        </p:txBody>
      </p:sp>
      <p:pic>
        <p:nvPicPr>
          <p:cNvPr id="4102" name="Picture 6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7391400" y="76200"/>
            <a:ext cx="13716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37" name="Picture 1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35" name="Picture 1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33" name="Picture 1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4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31" name="Picture 2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2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29" name="Picture 2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0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27" name="Picture 2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8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25" name="Picture 2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23" name="Picture 3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21" name="Picture 3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4119" name="Picture 3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10s </a:t>
              </a:r>
            </a:p>
          </p:txBody>
        </p:sp>
      </p:grp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7432675" y="-80963"/>
            <a:ext cx="1295400" cy="2362201"/>
          </a:xfrm>
          <a:prstGeom prst="cloudCallout">
            <a:avLst>
              <a:gd name="adj1" fmla="val 136398"/>
              <a:gd name="adj2" fmla="val -98051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Đã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hết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10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116" name="Text Box 42"/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mtClean="0">
              <a:cs typeface="Arial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97050" y="2097088"/>
            <a:ext cx="6858000" cy="784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1.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dùng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làm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gì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? 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Dùng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để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kết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thúc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kể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Dùng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để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kết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thúc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hỏi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Dùng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để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kết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thúc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cảm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khiến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                            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         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15088" y="5078413"/>
            <a:ext cx="332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cs typeface="Arial"/>
              </a:rPr>
              <a:t>Đáp án:  </a:t>
            </a:r>
            <a:r>
              <a:rPr lang="en-US" altLang="en-US" smtClean="0">
                <a:solidFill>
                  <a:srgbClr val="FF0000"/>
                </a:solidFill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55195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7" grpId="1" animBg="1"/>
      <p:bldP spid="43048" grpId="0" animBg="1"/>
      <p:bldP spid="44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-76200" y="0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2400" smtClean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49488" y="70485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ea typeface="+mj-lt"/>
                <a:cs typeface="Arial"/>
              </a:rPr>
              <a:t>Trò chơi:ai nhanh, ai đúng? 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ea typeface="+mj-lt"/>
              <a:cs typeface="Arial"/>
            </a:endParaRPr>
          </a:p>
        </p:txBody>
      </p:sp>
      <p:pic>
        <p:nvPicPr>
          <p:cNvPr id="5126" name="Picture 6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7391400" y="76200"/>
            <a:ext cx="13716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63" name="Picture 1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61" name="Picture 1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2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59" name="Picture 1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57" name="Picture 2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55" name="Picture 2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53" name="Picture 2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51" name="Picture 2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49" name="Picture 3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47" name="Picture 3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5145" name="Picture 3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10s </a:t>
              </a:r>
            </a:p>
          </p:txBody>
        </p:sp>
      </p:grp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7543800" y="-85725"/>
            <a:ext cx="1295400" cy="2362200"/>
          </a:xfrm>
          <a:prstGeom prst="cloudCallout">
            <a:avLst>
              <a:gd name="adj1" fmla="val 136398"/>
              <a:gd name="adj2" fmla="val -98051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Đã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hết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10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5140" name="Text Box 42"/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mtClean="0">
              <a:cs typeface="Arial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97050" y="2097088"/>
            <a:ext cx="6858000" cy="8402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2. Cho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: “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Bạn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đang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học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môn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gì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đấy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”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thích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hợp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điền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vào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là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:  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hỏi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than.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                            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         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15088" y="5078413"/>
            <a:ext cx="332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cs typeface="Arial"/>
              </a:rPr>
              <a:t>Đáp án:  </a:t>
            </a:r>
            <a:r>
              <a:rPr lang="en-US" altLang="en-US" smtClean="0">
                <a:solidFill>
                  <a:srgbClr val="FF0000"/>
                </a:solidFill>
                <a:cs typeface="Arial"/>
              </a:rPr>
              <a:t>B</a:t>
            </a:r>
          </a:p>
        </p:txBody>
      </p:sp>
      <p:sp>
        <p:nvSpPr>
          <p:cNvPr id="5143" name="Rectangle 44"/>
          <p:cNvSpPr>
            <a:spLocks noChangeArrowheads="1"/>
          </p:cNvSpPr>
          <p:nvPr/>
        </p:nvSpPr>
        <p:spPr bwMode="auto">
          <a:xfrm>
            <a:off x="7848600" y="22860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 smtClean="0">
              <a:solidFill>
                <a:srgbClr val="0000FF"/>
              </a:solidFill>
              <a:cs typeface="Arial"/>
            </a:endParaRPr>
          </a:p>
        </p:txBody>
      </p:sp>
      <p:sp>
        <p:nvSpPr>
          <p:cNvPr id="5144" name="Rectangle 45"/>
          <p:cNvSpPr>
            <a:spLocks noChangeArrowheads="1"/>
          </p:cNvSpPr>
          <p:nvPr/>
        </p:nvSpPr>
        <p:spPr bwMode="auto">
          <a:xfrm>
            <a:off x="5791200" y="28194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 smtClean="0">
              <a:solidFill>
                <a:srgbClr val="0000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87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7" grpId="1" animBg="1"/>
      <p:bldP spid="4304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4763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240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6147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325688" y="919163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ea typeface="+mj-lt"/>
                <a:cs typeface="Arial"/>
              </a:rPr>
              <a:t>Trò chơi:ai nhanh, ai đúng? 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ea typeface="+mj-lt"/>
              <a:cs typeface="Arial"/>
            </a:endParaRPr>
          </a:p>
        </p:txBody>
      </p:sp>
      <p:pic>
        <p:nvPicPr>
          <p:cNvPr id="6150" name="Picture 6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7391400" y="76200"/>
            <a:ext cx="13716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85" name="Picture 1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6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83" name="Picture 1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4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81" name="Picture 1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2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79" name="Picture 2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0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77" name="Picture 2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75" name="Picture 2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6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73" name="Picture 2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71" name="Picture 3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69" name="Picture 3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0" y="1600200"/>
            <a:ext cx="1774825" cy="1371600"/>
            <a:chOff x="4450" y="0"/>
            <a:chExt cx="1118" cy="1104"/>
          </a:xfrm>
        </p:grpSpPr>
        <p:pic>
          <p:nvPicPr>
            <p:cNvPr id="6167" name="Picture 3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en-US" sz="6600" b="1" smtClean="0">
                  <a:solidFill>
                    <a:srgbClr val="FF3300"/>
                  </a:solidFill>
                  <a:cs typeface="Arial"/>
                </a:rPr>
                <a:t>10s </a:t>
              </a:r>
            </a:p>
          </p:txBody>
        </p:sp>
      </p:grp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7467600" y="-76200"/>
            <a:ext cx="1295400" cy="2362200"/>
          </a:xfrm>
          <a:prstGeom prst="cloudCallout">
            <a:avLst>
              <a:gd name="adj1" fmla="val 136398"/>
              <a:gd name="adj2" fmla="val -98051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Đã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hết</a:t>
            </a:r>
            <a:r>
              <a:rPr lang="en-US" sz="2400" b="1" dirty="0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10 </a:t>
            </a:r>
            <a:r>
              <a:rPr lang="en-US" sz="2400" b="1" dirty="0" err="1">
                <a:solidFill>
                  <a:srgbClr val="8DC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6164" name="Text Box 42"/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mtClean="0">
              <a:cs typeface="Arial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97050" y="2097088"/>
            <a:ext cx="6858000" cy="3970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3.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kết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thúc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khiến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cần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dùng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câu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Arial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? 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hỏi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cs typeface="Arial"/>
              </a:rPr>
              <a:t> than.</a:t>
            </a:r>
          </a:p>
          <a:p>
            <a:pPr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/>
              </a:rPr>
              <a:t>                                                                           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15088" y="5078413"/>
            <a:ext cx="332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cs typeface="Arial"/>
              </a:rPr>
              <a:t>Đáp án:  </a:t>
            </a:r>
            <a:r>
              <a:rPr lang="en-US" altLang="en-US" smtClean="0">
                <a:solidFill>
                  <a:srgbClr val="FF0000"/>
                </a:solidFill>
                <a:cs typeface="Aria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2329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7" grpId="1" animBg="1"/>
      <p:bldP spid="43048" grpId="0" animBg="1"/>
      <p:bldP spid="44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fld id="{47CE9D46-60DD-4CDE-B4F6-A77E621FC557}" type="slidenum">
              <a:rPr lang="en-US" sz="140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95400" y="12065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smtClean="0">
                <a:cs typeface="+mn-cs"/>
              </a:rPr>
              <a:t>    </a:t>
            </a:r>
            <a:endParaRPr lang="en-US" sz="2800" b="1" smtClean="0">
              <a:cs typeface="+mn-cs"/>
            </a:endParaRPr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0262" name="Picture 13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4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4" name="Group 15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265" name="Picture 16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17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7" name="Picture 18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8" name="Picture 1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14400" y="1219200"/>
          <a:ext cx="7239000" cy="371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38"/>
                <a:gridCol w="4614862"/>
              </a:tblGrid>
              <a:tr h="899425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F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F539"/>
                    </a:solidFill>
                  </a:tcPr>
                </a:tc>
              </a:tr>
              <a:tr h="929771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5159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F5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F539"/>
                    </a:solidFill>
                  </a:tcPr>
                </a:tc>
              </a:tr>
              <a:tr h="945159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than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khiến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9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fld id="{47CE9D46-60DD-4CDE-B4F6-A77E621FC557}" type="slidenum">
              <a:rPr lang="en-US" sz="14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02494" y="410369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lvl="0" algn="ctr" eaLnBrk="1" hangingPunct="1"/>
            <a:r>
              <a:rPr lang="en-US" altLang="en-US" dirty="0" err="1" smtClean="0">
                <a:solidFill>
                  <a:srgbClr val="002060"/>
                </a:solidFill>
              </a:rPr>
              <a:t>Thứ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sáu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ngày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12 </a:t>
            </a:r>
            <a:r>
              <a:rPr lang="en-US" altLang="en-US" dirty="0" err="1" smtClean="0">
                <a:solidFill>
                  <a:srgbClr val="002060"/>
                </a:solidFill>
              </a:rPr>
              <a:t>tháng</a:t>
            </a:r>
            <a:r>
              <a:rPr lang="en-US" altLang="en-US" dirty="0" smtClean="0">
                <a:solidFill>
                  <a:srgbClr val="002060"/>
                </a:solidFill>
              </a:rPr>
              <a:t> 6 </a:t>
            </a:r>
            <a:r>
              <a:rPr lang="en-US" altLang="en-US" dirty="0" err="1" smtClean="0">
                <a:solidFill>
                  <a:srgbClr val="002060"/>
                </a:solidFill>
              </a:rPr>
              <a:t>năm</a:t>
            </a:r>
            <a:r>
              <a:rPr lang="en-US" altLang="en-US" dirty="0" smtClean="0">
                <a:solidFill>
                  <a:srgbClr val="002060"/>
                </a:solidFill>
              </a:rPr>
              <a:t> 2020 </a:t>
            </a:r>
          </a:p>
          <a:p>
            <a:pPr lvl="0" algn="ctr" eaLnBrk="1" hangingPunct="1"/>
            <a:r>
              <a:rPr lang="en-US" altLang="en-US" u="sng" dirty="0" err="1" smtClean="0">
                <a:solidFill>
                  <a:srgbClr val="002060"/>
                </a:solidFill>
              </a:rPr>
              <a:t>Luyện</a:t>
            </a:r>
            <a:r>
              <a:rPr lang="en-US" altLang="en-US" u="sng" dirty="0" smtClean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từ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và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câu</a:t>
            </a:r>
            <a:endParaRPr lang="en-US" altLang="en-US" u="sng" dirty="0">
              <a:solidFill>
                <a:srgbClr val="002060"/>
              </a:solidFill>
            </a:endParaRPr>
          </a:p>
          <a:p>
            <a:pPr lvl="0" algn="ctr" eaLnBrk="1" hangingPunct="1"/>
            <a:r>
              <a:rPr lang="en-US" altLang="en-US" dirty="0" err="1">
                <a:solidFill>
                  <a:srgbClr val="FF0000"/>
                </a:solidFill>
              </a:rPr>
              <a:t>Ôn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về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dấu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câu</a:t>
            </a:r>
            <a:endParaRPr lang="en-US" altLang="en-US" dirty="0">
              <a:solidFill>
                <a:srgbClr val="FF0000"/>
              </a:solidFill>
            </a:endParaRPr>
          </a:p>
          <a:p>
            <a:pPr lvl="0" algn="ctr" eaLnBrk="1" hangingPunct="1"/>
            <a:r>
              <a:rPr lang="en-US" altLang="en-US" dirty="0" err="1">
                <a:solidFill>
                  <a:srgbClr val="FF0000"/>
                </a:solidFill>
              </a:rPr>
              <a:t>Dấu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chấm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chấm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hỏi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chấm</a:t>
            </a:r>
            <a:r>
              <a:rPr lang="en-US" altLang="en-US" dirty="0">
                <a:solidFill>
                  <a:srgbClr val="FF0000"/>
                </a:solidFill>
              </a:rPr>
              <a:t> than</a:t>
            </a:r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0262" name="Picture 13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4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4" name="Group 15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265" name="Picture 16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17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7" name="Picture 18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8" name="Picture 1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75847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=""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=""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=""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=""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=""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Vừa nói, Tùng vừa mở tủ lấy quyển ảnh lưu niệm gia đình đưa cho Vinh xem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=""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=""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=""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=""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2" name="AutoShape 2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3" name="AutoShape 2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694" name="AutoShape 3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5" name="AutoShape 3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4B7DA83-FE62-4511-8128-FD5303FB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6" name="AutoShape 3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7" name="AutoShape 3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8" name="AutoShape 3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9" name="AutoShape 3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185EC36-CF17-4D05-A03F-FAC7BD1A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0" name="AutoShape 3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1" name="AutoShape 3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DBECC41-3DE8-4725-BC73-E197F616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2" name="AutoShape 3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B0160DF-F650-4CBE-BD1C-D450138E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3" name="AutoShape 3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4" name="AutoShape 4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5" name="AutoShape 4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706" name="AutoShape 4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4138" name="Rectangle 43">
            <a:extLst>
              <a:ext uri="{FF2B5EF4-FFF2-40B4-BE49-F238E27FC236}">
                <a16:creationId xmlns=""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=""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400" u="sng" dirty="0">
                <a:solidFill>
                  <a:srgbClr val="002060"/>
                </a:solidFill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</a:rPr>
              <a:t>từ</a:t>
            </a:r>
            <a:r>
              <a:rPr lang="en-US" altLang="en-US" sz="2400" u="sng" dirty="0">
                <a:solidFill>
                  <a:srgbClr val="002060"/>
                </a:solidFill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</a:rPr>
              <a:t>và</a:t>
            </a:r>
            <a:r>
              <a:rPr lang="en-US" altLang="en-US" sz="2400" u="sng" dirty="0">
                <a:solidFill>
                  <a:srgbClr val="002060"/>
                </a:solidFill>
              </a:rPr>
              <a:t> </a:t>
            </a:r>
            <a:r>
              <a:rPr lang="en-US" altLang="en-US" sz="2400" u="sng" dirty="0" err="1">
                <a:solidFill>
                  <a:srgbClr val="002060"/>
                </a:solidFill>
              </a:rPr>
              <a:t>câu</a:t>
            </a:r>
            <a:endParaRPr lang="en-US" altLang="en-US" sz="2400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2400" dirty="0" err="1">
                <a:solidFill>
                  <a:srgbClr val="FF0000"/>
                </a:solidFill>
              </a:rPr>
              <a:t>Ôn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câu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4" grpId="0"/>
      <p:bldP spid="113675" grpId="0"/>
      <p:bldP spid="113676" grpId="0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5" grpId="0" animBg="1"/>
      <p:bldP spid="113686" grpId="0" animBg="1"/>
      <p:bldP spid="113687" grpId="0" animBg="1"/>
      <p:bldP spid="113688" grpId="0" animBg="1"/>
      <p:bldP spid="113689" grpId="0" animBg="1"/>
      <p:bldP spid="113690" grpId="0" animBg="1"/>
      <p:bldP spid="113691" grpId="0" animBg="1"/>
      <p:bldP spid="113692" grpId="0" animBg="1"/>
      <p:bldP spid="113693" grpId="0" animBg="1"/>
      <p:bldP spid="113694" grpId="0" animBg="1"/>
      <p:bldP spid="113695" grpId="0" animBg="1"/>
      <p:bldP spid="113696" grpId="0" animBg="1"/>
      <p:bldP spid="113697" grpId="0" animBg="1"/>
      <p:bldP spid="113698" grpId="0" animBg="1"/>
      <p:bldP spid="113699" grpId="0" animBg="1"/>
      <p:bldP spid="113700" grpId="0" animBg="1"/>
      <p:bldP spid="113701" grpId="0" animBg="1"/>
      <p:bldP spid="113702" grpId="0" animBg="1"/>
      <p:bldP spid="113703" grpId="0" animBg="1"/>
      <p:bldP spid="113704" grpId="0" animBg="1"/>
      <p:bldP spid="113705" grpId="0" animBg="1"/>
      <p:bldP spid="1137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=""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32019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Nam</a:t>
            </a:r>
            <a:r>
              <a:rPr lang="en-US" altLang="en-US" sz="2400">
                <a:solidFill>
                  <a:srgbClr val="002060"/>
                </a:solidFill>
              </a:rPr>
              <a:t> : - (1)Tớ vừa bị mẹ mắng vì toàn để chị phải giặt giúp quần      	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 -(2)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</a:t>
            </a:r>
            <a:r>
              <a:rPr lang="en-US" altLang="en-US" sz="2400">
                <a:solidFill>
                  <a:srgbClr val="002060"/>
                </a:solidFill>
              </a:rPr>
              <a:t>   -(4)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-(7) Không?  (8)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=""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954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</a:rPr>
              <a:t> 2: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chữa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lại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đây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chữa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=""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39988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Lười</a:t>
            </a:r>
          </a:p>
        </p:txBody>
      </p:sp>
      <p:sp>
        <p:nvSpPr>
          <p:cNvPr id="122897" name="Line 17">
            <a:extLst>
              <a:ext uri="{FF2B5EF4-FFF2-40B4-BE49-F238E27FC236}">
                <a16:creationId xmlns="" xmlns:a16="http://schemas.microsoft.com/office/drawing/2014/main" id="{4BA09A1D-0C5B-4A4D-9DE2-B2FA511C7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677988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>
            <a:extLst>
              <a:ext uri="{FF2B5EF4-FFF2-40B4-BE49-F238E27FC236}">
                <a16:creationId xmlns="" xmlns:a16="http://schemas.microsoft.com/office/drawing/2014/main" id="{E52B89A7-6168-43B4-8847-B2729C9DF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7988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9" name="Line 19">
            <a:extLst>
              <a:ext uri="{FF2B5EF4-FFF2-40B4-BE49-F238E27FC236}">
                <a16:creationId xmlns="" xmlns:a16="http://schemas.microsoft.com/office/drawing/2014/main" id="{6E76F178-B504-44F8-A87D-3E8960AA0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015" y="2049333"/>
            <a:ext cx="206718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1C925A33-9616-45DD-A29C-AE684D26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</a:rPr>
              <a:t>Luyện từ và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Ôn tập về dấu câu</a:t>
            </a:r>
          </a:p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Dấu chấm, chấm hỏi, chấm than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6897</TotalTime>
  <Words>907</Words>
  <Application>Microsoft Office PowerPoint</Application>
  <PresentationFormat>On-screen Show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1_Default Design</vt:lpstr>
      <vt:lpstr>Chủ đề của Office</vt:lpstr>
      <vt:lpstr>1_Chủ đề của Office</vt:lpstr>
      <vt:lpstr>2_Default Design</vt:lpstr>
      <vt:lpstr>3_Default Design</vt:lpstr>
      <vt:lpstr>4_Default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Asussss</cp:lastModifiedBy>
  <cp:revision>84</cp:revision>
  <dcterms:created xsi:type="dcterms:W3CDTF">2008-10-12T01:54:22Z</dcterms:created>
  <dcterms:modified xsi:type="dcterms:W3CDTF">2020-06-10T15:43:48Z</dcterms:modified>
</cp:coreProperties>
</file>