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5" r:id="rId6"/>
    <p:sldId id="269" r:id="rId7"/>
    <p:sldId id="261" r:id="rId8"/>
    <p:sldId id="263" r:id="rId9"/>
    <p:sldId id="268" r:id="rId10"/>
    <p:sldId id="267" r:id="rId11"/>
  </p:sldIdLst>
  <p:sldSz cx="9144000" cy="6858000" type="screen4x3"/>
  <p:notesSz cx="6858000" cy="9144000"/>
  <p:embeddedFontLst>
    <p:embeddedFont>
      <p:font typeface=".VnAvant" pitchFamily="34" charset="0"/>
      <p:regular r:id="rId12"/>
      <p:bold r:id="rId13"/>
      <p:italic r:id="rId14"/>
      <p:boldItalic r:id="rId15"/>
    </p:embeddedFont>
    <p:embeddedFont>
      <p:font typeface="VNI-Helve"/>
      <p:regular r:id="rId16"/>
      <p:bold r:id="rId17"/>
      <p:italic r:id="rId18"/>
      <p:boldItalic r:id="rId19"/>
    </p:embeddedFont>
    <p:embeddedFont>
      <p:font typeface="VNI-Dur"/>
      <p:bold r:id="rId20"/>
    </p:embeddedFont>
    <p:embeddedFont>
      <p:font typeface="HP001 5 hàng" charset="0"/>
      <p:regular r:id="rId21"/>
      <p:bold r:id="rId22"/>
    </p:embeddedFont>
    <p:embeddedFont>
      <p:font typeface="VNI-Avo"/>
      <p:regular r:id="rId23"/>
      <p:bold r:id="rId24"/>
      <p:italic r:id="rId25"/>
      <p:boldItalic r:id="rId26"/>
    </p:embeddedFont>
    <p:embeddedFont>
      <p:font typeface="Verdana" pitchFamily="34" charset="0"/>
      <p:regular r:id="rId27"/>
      <p:bold r:id="rId28"/>
      <p:italic r:id="rId29"/>
      <p:boldItalic r:id="rId30"/>
    </p:embeddedFont>
    <p:embeddedFont>
      <p:font typeface=".VnTimeH" pitchFamily="34" charset="0"/>
      <p:regular r:id="rId31"/>
      <p:bold r:id="rId32"/>
      <p:italic r:id="rId33"/>
      <p:boldItalic r:id="rId34"/>
    </p:embeddedFont>
  </p:embeddedFontLst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Avo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Avo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Avo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Avo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000099"/>
    <a:srgbClr val="F8F571"/>
    <a:srgbClr val="CC0099"/>
    <a:srgbClr val="000066"/>
    <a:srgbClr val="FF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6" d="100"/>
          <a:sy n="76" d="100"/>
        </p:scale>
        <p:origin x="-264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font" Target="fonts/font15.fntdata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34" Type="http://schemas.openxmlformats.org/officeDocument/2006/relationships/font" Target="fonts/font23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33" Type="http://schemas.openxmlformats.org/officeDocument/2006/relationships/font" Target="fonts/font22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font" Target="fonts/font1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3.fntdata"/><Relationship Id="rId32" Type="http://schemas.openxmlformats.org/officeDocument/2006/relationships/font" Target="fonts/font21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font" Target="fonts/font17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31" Type="http://schemas.openxmlformats.org/officeDocument/2006/relationships/font" Target="fonts/font2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font" Target="fonts/font16.fntdata"/><Relationship Id="rId30" Type="http://schemas.openxmlformats.org/officeDocument/2006/relationships/font" Target="fonts/font19.fntdata"/><Relationship Id="rId35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25523-C47D-4806-849E-8BE0CD48B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3B5A-145B-47A5-84CE-9721C0DA4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6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61A9-5084-4D3D-A2C2-CE79EC067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F98FB-B682-43D0-B196-D3A917DC9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9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CD4D2-34E9-4D7C-9D5B-FCBBDA19F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5747-4733-4443-ABA5-0ADD984C0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0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F698F-1C8A-4379-8D64-0389E78A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2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9C5B-0E20-4F78-AA98-07EDC7CB2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0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4E5B2-9FDC-4BDA-BE0D-CE2C37362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7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2495-BF18-4C3A-8946-156BB70D1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4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73825-B196-4A30-B655-0CBF0BEBB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3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55D06-BCC3-495B-BF39-D814DD42D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1E74919-5C8C-4457-9883-0482E0BAF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09.%20Em%20yeu%20truong%20em%20(Hoang%20Van).mp3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USIC\THIEU%20NHI\nh&#7841;c%20thieu%20nhi\Bau%20troi%20xanh%20co%20loi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3"/>
            <a:ext cx="9142413" cy="691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657600" y="11430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VNI-Avo" pitchFamily="2" charset="0"/>
              </a:rPr>
              <a:t>Toaùn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2316163"/>
            <a:ext cx="533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Kiểm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tra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bài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cũ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P001 5 hàng" pitchFamily="34" charset="0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00200" y="3200400"/>
            <a:ext cx="12192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latin typeface="VN-aVO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 altLang="en-US" sz="4400">
                <a:latin typeface="VN-aVO"/>
              </a:rPr>
              <a:t> </a:t>
            </a:r>
            <a:r>
              <a:rPr lang="en-US" altLang="en-US" sz="4400" b="1">
                <a:latin typeface="VN-aVO"/>
              </a:rPr>
              <a:t>4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1371600" y="37338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VN-aVO"/>
              </a:rPr>
              <a:t>+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1676400" y="4953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029200" y="3200400"/>
            <a:ext cx="182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latin typeface="VN-aVO"/>
              </a:rPr>
              <a:t>20</a:t>
            </a:r>
          </a:p>
          <a:p>
            <a:pPr>
              <a:spcBef>
                <a:spcPct val="50000"/>
              </a:spcBef>
            </a:pPr>
            <a:r>
              <a:rPr lang="en-US" altLang="en-US" sz="4000" b="1">
                <a:latin typeface="VN-aVO"/>
              </a:rPr>
              <a:t>30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953000" y="4800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648200" y="36972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VN-aVO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 animBg="1"/>
      <p:bldP spid="308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09. Em yeu truong em (Hoang Van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BG_m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m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0"/>
            <a:ext cx="472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219200" y="1981200"/>
            <a:ext cx="7086600" cy="3657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pattFill prst="lgCheck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00"/>
                </a:solidFill>
                <a:latin typeface="VNI-Avo"/>
              </a:rPr>
              <a:t>XIN CHAÂN THAØNH CAÛM ÔN </a:t>
            </a:r>
          </a:p>
          <a:p>
            <a:pPr algn="ctr"/>
            <a:r>
              <a:rPr lang="en-US" sz="2400" kern="10">
                <a:ln w="9525">
                  <a:pattFill prst="lgCheck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00"/>
                </a:solidFill>
                <a:latin typeface="VNI-Avo"/>
              </a:rPr>
              <a:t>  QUYÙ THAÀY COÂ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67 -1.12549E-6 L 3.33333E-6 -1.12549E-6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333 0 L 3.33333E-6 0.00023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85025" fill="hold"/>
                                        <p:tgtEl>
                                          <p:spTgt spid="13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4"/>
                </p:tgtEl>
              </p:cMediaNode>
            </p:audio>
          </p:childTnLst>
        </p:cTn>
      </p:par>
    </p:tnLst>
    <p:bldLst>
      <p:bldP spid="13317" grpId="0" animBg="1"/>
      <p:bldP spid="13317" grpId="1" animBg="1"/>
      <p:bldP spid="13317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4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77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191000" y="990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Toaùn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1493838"/>
            <a:ext cx="83216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phạm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vi100(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nhớ</a:t>
            </a:r>
            <a:r>
              <a:rPr lang="en-US" sz="3200" dirty="0">
                <a:latin typeface="HP001 5 hàng" pitchFamily="34" charset="0"/>
              </a:rPr>
              <a:t>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176713" y="3224213"/>
            <a:ext cx="41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495800" y="3230563"/>
            <a:ext cx="411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5</a:t>
            </a:r>
          </a:p>
        </p:txBody>
      </p:sp>
      <p:graphicFrame>
        <p:nvGraphicFramePr>
          <p:cNvPr id="4103" name="Group 7"/>
          <p:cNvGraphicFramePr>
            <a:graphicFrameLocks noGrp="1"/>
          </p:cNvGraphicFramePr>
          <p:nvPr>
            <p:ph/>
          </p:nvPr>
        </p:nvGraphicFramePr>
        <p:xfrm>
          <a:off x="5029200" y="2209800"/>
          <a:ext cx="1828800" cy="2194296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822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747713" y="2438400"/>
            <a:ext cx="3505200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914400" y="4100513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4122" name="Picture 26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76713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70363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4248150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29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27831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0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425291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31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424338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838200" y="2652713"/>
            <a:ext cx="3200400" cy="1296987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4129" name="Picture 33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05113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34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8082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35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8082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2971800" y="2901950"/>
            <a:ext cx="768350" cy="842963"/>
            <a:chOff x="1872" y="1828"/>
            <a:chExt cx="484" cy="531"/>
          </a:xfrm>
        </p:grpSpPr>
        <p:pic>
          <p:nvPicPr>
            <p:cNvPr id="5" name="Picture 36" descr="1donv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837"/>
              <a:ext cx="8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7" descr="1donv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3" y="1828"/>
              <a:ext cx="8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8" descr="1donv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" y="1837"/>
              <a:ext cx="8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9" descr="1donv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2" y="1834"/>
              <a:ext cx="8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36" name="Picture 40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3" y="2901950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301875" y="57546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1377950" y="573405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912938" y="57150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2836863" y="57292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3144838" y="5673725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…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4191000" y="44196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2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4454525" y="4429125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4445000" y="4953000"/>
            <a:ext cx="538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4 baèng 9, vieát 9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4446588" y="5334000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*3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coäng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baèng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5,vieát 5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724400" y="4510088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Tính töø phaûi sang traùi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3187700" y="57150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</a:rPr>
              <a:t>59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5095875" y="3235325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6178550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E62404"/>
                </a:solidFill>
                <a:latin typeface=".VnAvant" pitchFamily="34" charset="0"/>
              </a:rPr>
              <a:t>9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5400675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FF00FF"/>
                </a:solidFill>
                <a:latin typeface=".VnAvant" pitchFamily="34" charset="0"/>
              </a:rPr>
              <a:t>5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7232650" y="3092450"/>
            <a:ext cx="539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35</a:t>
            </a:r>
          </a:p>
          <a:p>
            <a:endParaRPr lang="en-US" alt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7008813" y="32908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FF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7086600" y="3962400"/>
            <a:ext cx="609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7218363" y="351155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24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7391400" y="39417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9</a:t>
            </a:r>
          </a:p>
        </p:txBody>
      </p:sp>
      <p:sp>
        <p:nvSpPr>
          <p:cNvPr id="3" name="Text Box 62"/>
          <p:cNvSpPr txBox="1">
            <a:spLocks noChangeArrowheads="1"/>
          </p:cNvSpPr>
          <p:nvPr/>
        </p:nvSpPr>
        <p:spPr bwMode="auto">
          <a:xfrm>
            <a:off x="7183438" y="39417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3374E-7 L 0.1375 -0.03444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2.03374E-7 L 0.18681 -0.03444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6954E-6 L 0.13594 -0.15299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-7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0259E-6 L 0.19045 -0.15738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78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4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 tmFilter="0, 0; .2, .5; .8, .5; 1, 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250" autoRev="1" fill="hold"/>
                                        <p:tgtEl>
                                          <p:spTgt spid="4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4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4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4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4" dur="5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5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5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7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 tmFilter="0,0; .5, 1; 1, 1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 tmFilter="0,0; .5, 1; 1, 1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1" grpId="1"/>
      <p:bldP spid="4101" grpId="2"/>
      <p:bldP spid="4102" grpId="0"/>
      <p:bldP spid="4102" grpId="1"/>
      <p:bldP spid="4102" grpId="2"/>
      <p:bldP spid="4120" grpId="0" animBg="1"/>
      <p:bldP spid="4121" grpId="0" animBg="1"/>
      <p:bldP spid="4128" grpId="0" animBg="1"/>
      <p:bldP spid="4137" grpId="0"/>
      <p:bldP spid="4138" grpId="0"/>
      <p:bldP spid="4139" grpId="0"/>
      <p:bldP spid="4140" grpId="0"/>
      <p:bldP spid="4141" grpId="0"/>
      <p:bldP spid="4141" grpId="1"/>
      <p:bldP spid="4142" grpId="0"/>
      <p:bldP spid="4142" grpId="1"/>
      <p:bldP spid="4142" grpId="2"/>
      <p:bldP spid="4143" grpId="0"/>
      <p:bldP spid="4143" grpId="1"/>
      <p:bldP spid="4143" grpId="2"/>
      <p:bldP spid="4144" grpId="0"/>
      <p:bldP spid="4145" grpId="0"/>
      <p:bldP spid="4146" grpId="0"/>
      <p:bldP spid="4147" grpId="0"/>
      <p:bldP spid="4150" grpId="0"/>
      <p:bldP spid="4151" grpId="0"/>
      <p:bldP spid="4151" grpId="1"/>
      <p:bldP spid="4152" grpId="0"/>
      <p:bldP spid="4152" grpId="1"/>
      <p:bldP spid="4153" grpId="0"/>
      <p:bldP spid="4154" grpId="0"/>
      <p:bldP spid="4155" grpId="0" animBg="1"/>
      <p:bldP spid="4156" grpId="0"/>
      <p:bldP spid="4157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7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3"/>
            <a:ext cx="9144000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176713" y="3224213"/>
            <a:ext cx="41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495800" y="3230563"/>
            <a:ext cx="411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5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5029200" y="2209800"/>
          <a:ext cx="1828800" cy="2194296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822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685800" y="2514600"/>
            <a:ext cx="3505200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914400" y="4191000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5143" name="Picture 23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67200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24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60850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838200" y="2743200"/>
            <a:ext cx="3200400" cy="1296988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5146" name="Picture 26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7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898775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898775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9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06725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0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299243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31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3006725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32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300196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33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3" y="299243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301875" y="57546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377950" y="573405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1912938" y="57150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836863" y="57292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191000" y="44196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2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4445000" y="5257800"/>
            <a:ext cx="538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0 baèng 5, vieát 5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4446588" y="5791200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*3 coäng 2 baèng 5,vieát 5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4724400" y="4633913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Tính töø phaûi sang traùi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3187700" y="57150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</a:rPr>
              <a:t>55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095875" y="3235325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6178550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E62404"/>
                </a:solidFill>
                <a:latin typeface=".VnAvant" pitchFamily="34" charset="0"/>
              </a:rPr>
              <a:t>5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5400675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FF00FF"/>
                </a:solidFill>
                <a:latin typeface=".VnAvant" pitchFamily="34" charset="0"/>
              </a:rPr>
              <a:t>5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7232650" y="3092450"/>
            <a:ext cx="539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35</a:t>
            </a:r>
          </a:p>
          <a:p>
            <a:endParaRPr lang="en-US" alt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008813" y="32908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FF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391400" y="39417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7183438" y="39417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962400" y="990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Toaùn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457200" y="14478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Phép cộng </a:t>
            </a:r>
            <a:r>
              <a:rPr lang="en-US" sz="3200" b="1">
                <a:solidFill>
                  <a:srgbClr val="FF0000"/>
                </a:solidFill>
                <a:latin typeface="HP001 5 hàng" pitchFamily="34" charset="0"/>
              </a:rPr>
              <a:t>trong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phạm vi100(cộng không nhớ</a:t>
            </a:r>
            <a:r>
              <a:rPr lang="en-US" sz="3200">
                <a:latin typeface="HP001 5 hàng" pitchFamily="34" charset="0"/>
              </a:rPr>
              <a:t>)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7218363" y="351155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4454525" y="4429125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0</a:t>
            </a:r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>
            <a:off x="7142163" y="3962400"/>
            <a:ext cx="533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3374E-7 L 0.1375 -0.03444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2.03374E-7 L 0.18681 -0.03444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6954E-6 L 0.13594 -0.15299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-7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0259E-6 L 0.19045 -0.15738 " pathEditMode="relative" rAng="0" ptsTypes="AA">
                                      <p:cBhvr>
                                        <p:cTn id="94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78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1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5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51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51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51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 tmFilter="0, 0; .2, .5; .8, .5; 1, 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250" autoRev="1" fill="hold"/>
                                        <p:tgtEl>
                                          <p:spTgt spid="5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5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8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5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5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 tmFilter="0, 0; .2, .5; .8, .5; 1, 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5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 tmFilter="0,0; .5, 1; 1, 1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 tmFilter="0,0; .5, 1; 1, 1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5123" grpId="0"/>
      <p:bldP spid="5123" grpId="1"/>
      <p:bldP spid="5123" grpId="2"/>
      <p:bldP spid="5141" grpId="0" animBg="1"/>
      <p:bldP spid="5142" grpId="0" animBg="1"/>
      <p:bldP spid="5145" grpId="0" animBg="1"/>
      <p:bldP spid="5154" grpId="0"/>
      <p:bldP spid="5155" grpId="0"/>
      <p:bldP spid="5156" grpId="0"/>
      <p:bldP spid="5157" grpId="0"/>
      <p:bldP spid="5158" grpId="0"/>
      <p:bldP spid="5158" grpId="1"/>
      <p:bldP spid="5158" grpId="2"/>
      <p:bldP spid="5159" grpId="0"/>
      <p:bldP spid="5160" grpId="0"/>
      <p:bldP spid="5161" grpId="0"/>
      <p:bldP spid="5162" grpId="0"/>
      <p:bldP spid="5163" grpId="0"/>
      <p:bldP spid="5164" grpId="0"/>
      <p:bldP spid="5164" grpId="1"/>
      <p:bldP spid="5165" grpId="0"/>
      <p:bldP spid="5165" grpId="1"/>
      <p:bldP spid="5166" grpId="0"/>
      <p:bldP spid="5167" grpId="0"/>
      <p:bldP spid="5168" grpId="0"/>
      <p:bldP spid="5169" grpId="0"/>
      <p:bldP spid="5174" grpId="0"/>
      <p:bldP spid="5175" grpId="0"/>
      <p:bldP spid="5175" grpId="1"/>
      <p:bldP spid="5175" grpId="2"/>
      <p:bldP spid="5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6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77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114800" y="990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Toaùn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phạm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vi100(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nhớ</a:t>
            </a:r>
            <a:r>
              <a:rPr lang="en-US" sz="3200" dirty="0">
                <a:latin typeface="HP001 5 hàng" pitchFamily="34" charset="0"/>
              </a:rPr>
              <a:t>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76713" y="3224213"/>
            <a:ext cx="41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230563"/>
            <a:ext cx="411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5</a:t>
            </a:r>
          </a:p>
        </p:txBody>
      </p:sp>
      <p:graphicFrame>
        <p:nvGraphicFramePr>
          <p:cNvPr id="6151" name="Group 7"/>
          <p:cNvGraphicFramePr>
            <a:graphicFrameLocks noGrp="1"/>
          </p:cNvGraphicFramePr>
          <p:nvPr/>
        </p:nvGraphicFramePr>
        <p:xfrm>
          <a:off x="5029200" y="2209800"/>
          <a:ext cx="1828800" cy="2213156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82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685800" y="2514600"/>
            <a:ext cx="3505200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914400" y="4191000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6170" name="Picture 26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437991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27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368800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838200" y="2743200"/>
            <a:ext cx="3200400" cy="1296988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6173" name="Picture 29" descr="1chu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30" descr="1chu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898775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31" descr="1chu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898775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32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06725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33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299243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34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3006725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35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300196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36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3" y="299243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301875" y="5715000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1377950" y="573405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912938" y="57150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446588" y="5715000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Haï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3,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vieát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724400" y="4557713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Tính töø phaûi sang traùi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3048000" y="57150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</a:rPr>
              <a:t>37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5095875" y="3235325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178550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E62404"/>
                </a:solidFill>
                <a:latin typeface=".VnAvant" pitchFamily="34" charset="0"/>
              </a:rPr>
              <a:t>7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334000" y="30480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FF00FF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050088" y="33670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FF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7410450" y="35115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7183438" y="39417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2667000" y="57150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4445000" y="5181600"/>
            <a:ext cx="538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2 baèng 7, vieát 7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7239000" y="3124200"/>
            <a:ext cx="539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35</a:t>
            </a:r>
          </a:p>
          <a:p>
            <a:endParaRPr lang="en-US" alt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4191000" y="44196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2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7391400" y="39417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</a:t>
            </a:r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>
            <a:off x="7183438" y="3962400"/>
            <a:ext cx="533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3374E-7 L 0.1375 -0.03444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2.03374E-7 L 0.18681 -0.03444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6954E-6 L 0.21927 -0.15299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-7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6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6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6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6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6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6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6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6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6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6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4 -0.01988 L 0.01094 0.12433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11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 tmFilter="0,0; .5, 1; 1, 1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 tmFilter="0,0; .5, 1; 1, 1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49" grpId="1"/>
      <p:bldP spid="6149" grpId="2"/>
      <p:bldP spid="6150" grpId="0"/>
      <p:bldP spid="6150" grpId="1"/>
      <p:bldP spid="6150" grpId="2"/>
      <p:bldP spid="6168" grpId="0" animBg="1"/>
      <p:bldP spid="6169" grpId="0" animBg="1"/>
      <p:bldP spid="6172" grpId="0" animBg="1"/>
      <p:bldP spid="6181" grpId="0"/>
      <p:bldP spid="6182" grpId="0"/>
      <p:bldP spid="6183" grpId="0"/>
      <p:bldP spid="6184" grpId="0"/>
      <p:bldP spid="6185" grpId="0"/>
      <p:bldP spid="6187" grpId="0"/>
      <p:bldP spid="6188" grpId="0"/>
      <p:bldP spid="6188" grpId="1"/>
      <p:bldP spid="6189" grpId="0"/>
      <p:bldP spid="6190" grpId="0"/>
      <p:bldP spid="6191" grpId="0"/>
      <p:bldP spid="6192" grpId="0"/>
      <p:bldP spid="6194" grpId="0"/>
      <p:bldP spid="6195" grpId="0"/>
      <p:bldP spid="6196" grpId="0"/>
      <p:bldP spid="6197" grpId="0"/>
      <p:bldP spid="6197" grpId="1"/>
      <p:bldP spid="6197" grpId="2"/>
      <p:bldP spid="6198" grpId="0"/>
      <p:bldP spid="6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4191000" y="12192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4 baèng 9, vieát 9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4191000" y="1676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*3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coäng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baèng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5,vieát 5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57200" y="381000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Toán : Phép cộng trong phạm vi 100 (cộng không nhớ)</a:t>
            </a:r>
            <a:endParaRPr lang="en-US" altLang="en-US" sz="2400" b="1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2" name="Text Box 48"/>
          <p:cNvSpPr txBox="1">
            <a:spLocks noChangeArrowheads="1"/>
          </p:cNvSpPr>
          <p:nvPr/>
        </p:nvSpPr>
        <p:spPr bwMode="auto">
          <a:xfrm>
            <a:off x="4267200" y="2971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0 baèng 5, vieát 5</a:t>
            </a:r>
          </a:p>
        </p:txBody>
      </p:sp>
      <p:sp>
        <p:nvSpPr>
          <p:cNvPr id="3" name="Text Box 49"/>
          <p:cNvSpPr txBox="1">
            <a:spLocks noChangeArrowheads="1"/>
          </p:cNvSpPr>
          <p:nvPr/>
        </p:nvSpPr>
        <p:spPr bwMode="auto">
          <a:xfrm>
            <a:off x="4267200" y="3429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*3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coäng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baèng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5,vieát 5</a:t>
            </a:r>
          </a:p>
        </p:txBody>
      </p:sp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4343400" y="4495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2 baèng 7, vieát 7</a:t>
            </a:r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4343400" y="4953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*hạ 3,vieát 3</a:t>
            </a:r>
          </a:p>
        </p:txBody>
      </p:sp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2743200" y="2057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35 + 24 = 59</a:t>
            </a:r>
            <a:endParaRPr lang="en-US" altLang="en-US" sz="2400" b="1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2743200" y="3886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35 + 20 = 55</a:t>
            </a:r>
            <a:endParaRPr lang="en-US" altLang="en-US" sz="2400" b="1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2819400" y="5486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35 + 2 = 37</a:t>
            </a:r>
            <a:endParaRPr lang="en-US" altLang="en-US" sz="2400" b="1">
              <a:solidFill>
                <a:srgbClr val="FF0000"/>
              </a:solidFill>
              <a:latin typeface="VNI-Avo" pitchFamily="2" charset="0"/>
            </a:endParaRPr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1219200" y="4648200"/>
            <a:ext cx="990600" cy="1371600"/>
            <a:chOff x="768" y="2832"/>
            <a:chExt cx="624" cy="672"/>
          </a:xfrm>
        </p:grpSpPr>
        <p:sp>
          <p:nvSpPr>
            <p:cNvPr id="7192" name="Rectangle 13"/>
            <p:cNvSpPr>
              <a:spLocks noChangeArrowheads="1"/>
            </p:cNvSpPr>
            <p:nvPr/>
          </p:nvSpPr>
          <p:spPr bwMode="auto">
            <a:xfrm>
              <a:off x="864" y="2832"/>
              <a:ext cx="528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/>
                <a:t>35</a:t>
              </a:r>
            </a:p>
            <a:p>
              <a:pPr algn="ctr"/>
              <a:r>
                <a:rPr lang="en-US" altLang="en-US" b="1"/>
                <a:t>  2</a:t>
              </a:r>
            </a:p>
            <a:p>
              <a:pPr algn="ctr"/>
              <a:endParaRPr lang="en-US" altLang="en-US" b="1"/>
            </a:p>
            <a:p>
              <a:pPr algn="ctr"/>
              <a:r>
                <a:rPr lang="en-US" altLang="en-US" b="1"/>
                <a:t>37</a:t>
              </a:r>
            </a:p>
          </p:txBody>
        </p:sp>
        <p:sp>
          <p:nvSpPr>
            <p:cNvPr id="7193" name="Rectangle 14"/>
            <p:cNvSpPr>
              <a:spLocks noChangeArrowheads="1"/>
            </p:cNvSpPr>
            <p:nvPr/>
          </p:nvSpPr>
          <p:spPr bwMode="auto">
            <a:xfrm>
              <a:off x="768" y="2961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+</a:t>
              </a:r>
            </a:p>
          </p:txBody>
        </p:sp>
        <p:sp>
          <p:nvSpPr>
            <p:cNvPr id="7194" name="Line 15"/>
            <p:cNvSpPr>
              <a:spLocks noChangeShapeType="1"/>
            </p:cNvSpPr>
            <p:nvPr/>
          </p:nvSpPr>
          <p:spPr bwMode="auto">
            <a:xfrm>
              <a:off x="912" y="326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1" name="Group 16"/>
          <p:cNvGrpSpPr>
            <a:grpSpLocks/>
          </p:cNvGrpSpPr>
          <p:nvPr/>
        </p:nvGrpSpPr>
        <p:grpSpPr bwMode="auto">
          <a:xfrm>
            <a:off x="1219200" y="2819400"/>
            <a:ext cx="990600" cy="1447800"/>
            <a:chOff x="768" y="1824"/>
            <a:chExt cx="624" cy="624"/>
          </a:xfrm>
        </p:grpSpPr>
        <p:sp>
          <p:nvSpPr>
            <p:cNvPr id="7189" name="Rectangle 17"/>
            <p:cNvSpPr>
              <a:spLocks noChangeArrowheads="1"/>
            </p:cNvSpPr>
            <p:nvPr/>
          </p:nvSpPr>
          <p:spPr bwMode="auto">
            <a:xfrm>
              <a:off x="864" y="1824"/>
              <a:ext cx="52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/>
                <a:t>35</a:t>
              </a:r>
            </a:p>
            <a:p>
              <a:pPr algn="ctr"/>
              <a:r>
                <a:rPr lang="en-US" altLang="en-US" b="1"/>
                <a:t>20</a:t>
              </a:r>
            </a:p>
            <a:p>
              <a:pPr algn="ctr"/>
              <a:endParaRPr lang="en-US" altLang="en-US" b="1"/>
            </a:p>
            <a:p>
              <a:pPr algn="ctr"/>
              <a:r>
                <a:rPr lang="en-US" altLang="en-US" b="1"/>
                <a:t>55</a:t>
              </a:r>
            </a:p>
          </p:txBody>
        </p:sp>
        <p:sp>
          <p:nvSpPr>
            <p:cNvPr id="7190" name="Rectangle 18"/>
            <p:cNvSpPr>
              <a:spLocks noChangeArrowheads="1"/>
            </p:cNvSpPr>
            <p:nvPr/>
          </p:nvSpPr>
          <p:spPr bwMode="auto">
            <a:xfrm>
              <a:off x="768" y="1953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+</a:t>
              </a:r>
            </a:p>
          </p:txBody>
        </p:sp>
        <p:sp>
          <p:nvSpPr>
            <p:cNvPr id="7191" name="Line 19"/>
            <p:cNvSpPr>
              <a:spLocks noChangeShapeType="1"/>
            </p:cNvSpPr>
            <p:nvPr/>
          </p:nvSpPr>
          <p:spPr bwMode="auto">
            <a:xfrm>
              <a:off x="912" y="222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2" name="Group 20"/>
          <p:cNvGrpSpPr>
            <a:grpSpLocks/>
          </p:cNvGrpSpPr>
          <p:nvPr/>
        </p:nvGrpSpPr>
        <p:grpSpPr bwMode="auto">
          <a:xfrm>
            <a:off x="1219200" y="1295400"/>
            <a:ext cx="990600" cy="1295400"/>
            <a:chOff x="768" y="912"/>
            <a:chExt cx="624" cy="624"/>
          </a:xfrm>
        </p:grpSpPr>
        <p:sp>
          <p:nvSpPr>
            <p:cNvPr id="7186" name="Rectangle 21"/>
            <p:cNvSpPr>
              <a:spLocks noChangeArrowheads="1"/>
            </p:cNvSpPr>
            <p:nvPr/>
          </p:nvSpPr>
          <p:spPr bwMode="auto">
            <a:xfrm>
              <a:off x="864" y="912"/>
              <a:ext cx="52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/>
                <a:t>35</a:t>
              </a:r>
            </a:p>
            <a:p>
              <a:pPr algn="ctr"/>
              <a:r>
                <a:rPr lang="en-US" altLang="en-US" b="1"/>
                <a:t>24</a:t>
              </a:r>
            </a:p>
            <a:p>
              <a:pPr algn="ctr"/>
              <a:endParaRPr lang="en-US" altLang="en-US" b="1"/>
            </a:p>
            <a:p>
              <a:pPr algn="ctr"/>
              <a:r>
                <a:rPr lang="en-US" altLang="en-US" b="1"/>
                <a:t>59</a:t>
              </a:r>
            </a:p>
          </p:txBody>
        </p:sp>
        <p:sp>
          <p:nvSpPr>
            <p:cNvPr id="7187" name="Rectangle 22"/>
            <p:cNvSpPr>
              <a:spLocks noChangeArrowheads="1"/>
            </p:cNvSpPr>
            <p:nvPr/>
          </p:nvSpPr>
          <p:spPr bwMode="auto">
            <a:xfrm>
              <a:off x="768" y="1041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+</a:t>
              </a:r>
            </a:p>
          </p:txBody>
        </p:sp>
        <p:sp>
          <p:nvSpPr>
            <p:cNvPr id="7188" name="Line 23"/>
            <p:cNvSpPr>
              <a:spLocks noChangeShapeType="1"/>
            </p:cNvSpPr>
            <p:nvPr/>
          </p:nvSpPr>
          <p:spPr bwMode="auto">
            <a:xfrm>
              <a:off x="912" y="131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3" name="Oval 2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86400" y="61722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7184" name="Oval 2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61722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7185" name="Oval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324600" y="61722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4" grpId="0"/>
      <p:bldP spid="4145" grpId="0"/>
      <p:bldP spid="4146" grpId="0"/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20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au troi xanh co lo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438400" y="0"/>
            <a:ext cx="4419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0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THƯ GIÃN</a:t>
            </a:r>
            <a:endParaRPr lang="en-US" sz="60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629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56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75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Oval 2"/>
          <p:cNvSpPr>
            <a:spLocks noChangeArrowheads="1"/>
          </p:cNvSpPr>
          <p:nvPr/>
        </p:nvSpPr>
        <p:spPr bwMode="auto">
          <a:xfrm>
            <a:off x="762000" y="2514600"/>
            <a:ext cx="685800" cy="609600"/>
          </a:xfrm>
          <a:prstGeom prst="ellipse">
            <a:avLst/>
          </a:prstGeom>
          <a:solidFill>
            <a:srgbClr val="66CC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524000" y="25908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FF"/>
                </a:solidFill>
                <a:latin typeface="VN-aVO"/>
              </a:rPr>
              <a:t>Tính</a:t>
            </a:r>
            <a:r>
              <a:rPr lang="en-US" altLang="en-US" sz="2800" b="1">
                <a:solidFill>
                  <a:srgbClr val="FF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149225" y="3246438"/>
          <a:ext cx="1219200" cy="209391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52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36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05" name="Group 13"/>
          <p:cNvGraphicFramePr>
            <a:graphicFrameLocks noGrp="1"/>
          </p:cNvGraphicFramePr>
          <p:nvPr/>
        </p:nvGraphicFramePr>
        <p:xfrm>
          <a:off x="1520825" y="3265488"/>
          <a:ext cx="1219200" cy="209391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82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14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14" name="Group 22"/>
          <p:cNvGraphicFramePr>
            <a:graphicFrameLocks noGrp="1"/>
          </p:cNvGraphicFramePr>
          <p:nvPr/>
        </p:nvGraphicFramePr>
        <p:xfrm>
          <a:off x="3321050" y="3265488"/>
          <a:ext cx="869950" cy="2093912"/>
        </p:xfrm>
        <a:graphic>
          <a:graphicData uri="http://schemas.openxmlformats.org/drawingml/2006/table">
            <a:tbl>
              <a:tblPr/>
              <a:tblGrid>
                <a:gridCol w="86995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43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15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23" name="Group 31"/>
          <p:cNvGraphicFramePr>
            <a:graphicFrameLocks noGrp="1"/>
          </p:cNvGraphicFramePr>
          <p:nvPr/>
        </p:nvGraphicFramePr>
        <p:xfrm>
          <a:off x="4416425" y="3265488"/>
          <a:ext cx="1219200" cy="209391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76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10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2" name="Group 40"/>
          <p:cNvGraphicFramePr>
            <a:graphicFrameLocks noGrp="1"/>
          </p:cNvGraphicFramePr>
          <p:nvPr/>
        </p:nvGraphicFramePr>
        <p:xfrm>
          <a:off x="5621338" y="3281363"/>
          <a:ext cx="1219200" cy="209391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63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5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41" name="Group 49"/>
          <p:cNvGraphicFramePr>
            <a:graphicFrameLocks noGrp="1"/>
          </p:cNvGraphicFramePr>
          <p:nvPr/>
        </p:nvGraphicFramePr>
        <p:xfrm>
          <a:off x="7083425" y="3241675"/>
          <a:ext cx="1219200" cy="2093913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10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50" name="Group 58"/>
          <p:cNvGraphicFramePr>
            <a:graphicFrameLocks noGrp="1"/>
          </p:cNvGraphicFramePr>
          <p:nvPr/>
        </p:nvGraphicFramePr>
        <p:xfrm>
          <a:off x="377825" y="4408488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2" name="Text Box 67"/>
          <p:cNvSpPr txBox="1">
            <a:spLocks noChangeArrowheads="1"/>
          </p:cNvSpPr>
          <p:nvPr/>
        </p:nvSpPr>
        <p:spPr bwMode="auto">
          <a:xfrm>
            <a:off x="554038" y="36322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3" name="Text Box 68"/>
          <p:cNvSpPr txBox="1">
            <a:spLocks noChangeArrowheads="1"/>
          </p:cNvSpPr>
          <p:nvPr/>
        </p:nvSpPr>
        <p:spPr bwMode="auto">
          <a:xfrm>
            <a:off x="1905000" y="3630613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4" name="Text Box 69"/>
          <p:cNvSpPr txBox="1">
            <a:spLocks noChangeArrowheads="1"/>
          </p:cNvSpPr>
          <p:nvPr/>
        </p:nvSpPr>
        <p:spPr bwMode="auto">
          <a:xfrm>
            <a:off x="3373438" y="360997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5" name="Text Box 70"/>
          <p:cNvSpPr txBox="1">
            <a:spLocks noChangeArrowheads="1"/>
          </p:cNvSpPr>
          <p:nvPr/>
        </p:nvSpPr>
        <p:spPr bwMode="auto">
          <a:xfrm>
            <a:off x="4821238" y="3630613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6" name="Text Box 71"/>
          <p:cNvSpPr txBox="1">
            <a:spLocks noChangeArrowheads="1"/>
          </p:cNvSpPr>
          <p:nvPr/>
        </p:nvSpPr>
        <p:spPr bwMode="auto">
          <a:xfrm>
            <a:off x="6081713" y="36449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7" name="Text Box 72"/>
          <p:cNvSpPr txBox="1">
            <a:spLocks noChangeArrowheads="1"/>
          </p:cNvSpPr>
          <p:nvPr/>
        </p:nvSpPr>
        <p:spPr bwMode="auto">
          <a:xfrm>
            <a:off x="7529513" y="36718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479425" y="6096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Luyện tâp</a:t>
            </a:r>
            <a:endParaRPr lang="en-US" sz="4000" dirty="0">
              <a:latin typeface="+mn-lt"/>
            </a:endParaRPr>
          </a:p>
        </p:txBody>
      </p:sp>
      <p:graphicFrame>
        <p:nvGraphicFramePr>
          <p:cNvPr id="8268" name="Group 76"/>
          <p:cNvGraphicFramePr>
            <a:graphicFrameLocks noGrp="1"/>
          </p:cNvGraphicFramePr>
          <p:nvPr/>
        </p:nvGraphicFramePr>
        <p:xfrm>
          <a:off x="96838" y="4405313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77" name="Group 85"/>
          <p:cNvGraphicFramePr>
            <a:graphicFrameLocks noGrp="1"/>
          </p:cNvGraphicFramePr>
          <p:nvPr/>
        </p:nvGraphicFramePr>
        <p:xfrm>
          <a:off x="1752600" y="441960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6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86" name="Group 94"/>
          <p:cNvGraphicFramePr>
            <a:graphicFrameLocks noGrp="1"/>
          </p:cNvGraphicFramePr>
          <p:nvPr/>
        </p:nvGraphicFramePr>
        <p:xfrm>
          <a:off x="1482725" y="4435475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9</a:t>
                      </a:r>
                      <a:endParaRPr kumimoji="0" lang="en-US" sz="3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5" name="Group 103"/>
          <p:cNvGraphicFramePr>
            <a:graphicFrameLocks noGrp="1"/>
          </p:cNvGraphicFramePr>
          <p:nvPr/>
        </p:nvGraphicFramePr>
        <p:xfrm>
          <a:off x="3241675" y="441960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04" name="Group 112"/>
          <p:cNvGraphicFramePr>
            <a:graphicFrameLocks noGrp="1"/>
          </p:cNvGraphicFramePr>
          <p:nvPr/>
        </p:nvGraphicFramePr>
        <p:xfrm>
          <a:off x="3317875" y="4419600"/>
          <a:ext cx="641350" cy="1203353"/>
        </p:xfrm>
        <a:graphic>
          <a:graphicData uri="http://schemas.openxmlformats.org/drawingml/2006/table">
            <a:tbl>
              <a:tblPr/>
              <a:tblGrid>
                <a:gridCol w="64135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5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13" name="Group 121"/>
          <p:cNvGraphicFramePr>
            <a:graphicFrameLocks noGrp="1"/>
          </p:cNvGraphicFramePr>
          <p:nvPr/>
        </p:nvGraphicFramePr>
        <p:xfrm>
          <a:off x="4668838" y="442595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6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22" name="Group 130"/>
          <p:cNvGraphicFramePr>
            <a:graphicFrameLocks noGrp="1"/>
          </p:cNvGraphicFramePr>
          <p:nvPr/>
        </p:nvGraphicFramePr>
        <p:xfrm>
          <a:off x="4364038" y="441960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31" name="Group 139"/>
          <p:cNvGraphicFramePr>
            <a:graphicFrameLocks noGrp="1"/>
          </p:cNvGraphicFramePr>
          <p:nvPr/>
        </p:nvGraphicFramePr>
        <p:xfrm>
          <a:off x="5881688" y="441325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endParaRPr kumimoji="0" 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40" name="Group 148"/>
          <p:cNvGraphicFramePr>
            <a:graphicFrameLocks noGrp="1"/>
          </p:cNvGraphicFramePr>
          <p:nvPr/>
        </p:nvGraphicFramePr>
        <p:xfrm>
          <a:off x="5583238" y="4398963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6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49" name="Group 157"/>
          <p:cNvGraphicFramePr>
            <a:graphicFrameLocks noGrp="1"/>
          </p:cNvGraphicFramePr>
          <p:nvPr/>
        </p:nvGraphicFramePr>
        <p:xfrm>
          <a:off x="7350125" y="4357688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9</a:t>
                      </a:r>
                      <a:endParaRPr kumimoji="0" 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58" name="Group 166"/>
          <p:cNvGraphicFramePr>
            <a:graphicFrameLocks noGrp="1"/>
          </p:cNvGraphicFramePr>
          <p:nvPr/>
        </p:nvGraphicFramePr>
        <p:xfrm>
          <a:off x="7086600" y="4364038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1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82" name="AutoShape 6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772400" y="57150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8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820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Oval 2"/>
          <p:cNvSpPr>
            <a:spLocks noChangeArrowheads="1"/>
          </p:cNvSpPr>
          <p:nvPr/>
        </p:nvSpPr>
        <p:spPr bwMode="auto">
          <a:xfrm>
            <a:off x="609600" y="762000"/>
            <a:ext cx="685800" cy="609600"/>
          </a:xfrm>
          <a:prstGeom prst="ellipse">
            <a:avLst/>
          </a:prstGeom>
          <a:solidFill>
            <a:srgbClr val="66CC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295400" y="803275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FF"/>
                </a:solidFill>
                <a:latin typeface="VN-aVO"/>
              </a:rPr>
              <a:t>Đặt tính rồi tính: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12800" y="1524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35 + 12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41 + 34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733800" y="15382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 + 38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733800" y="38242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 + 40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324600" y="1524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+ 43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324600" y="3810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54 + 2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19200" y="2068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35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12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066800" y="22240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427163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7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128713" y="29511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198563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4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219200" y="4395788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41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34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990600" y="4495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066800" y="527843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06500" y="52197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75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114800" y="2068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60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38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810000" y="2209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3997325" y="2971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6489700" y="29511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6657975" y="5257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4044950" y="52990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343400" y="293052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8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114800" y="293052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9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114800" y="44307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22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40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921125" y="459263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308475" y="5257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2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092575" y="525462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6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6553200" y="2057400"/>
            <a:ext cx="762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  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43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400800" y="2133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802438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9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553200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4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746875" y="4384675"/>
            <a:ext cx="762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  2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559550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981825" y="521017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6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761163" y="521652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5</a:t>
            </a:r>
          </a:p>
        </p:txBody>
      </p:sp>
      <p:sp>
        <p:nvSpPr>
          <p:cNvPr id="10280" name="AutoShape 4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10400" y="5791200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 tmFilter="0,0; .5, 1; 1, 1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 tmFilter="0,0; .5, 1; 1, 1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9223" grpId="0"/>
      <p:bldP spid="9223" grpId="1"/>
      <p:bldP spid="9223" grpId="2"/>
      <p:bldP spid="9224" grpId="0"/>
      <p:bldP spid="9224" grpId="1"/>
      <p:bldP spid="9224" grpId="2"/>
      <p:bldP spid="9225" grpId="0" build="allAtOnce"/>
      <p:bldP spid="9225" grpId="1" build="allAtOnce"/>
      <p:bldP spid="9226" grpId="0"/>
      <p:bldP spid="9227" grpId="0"/>
      <p:bldP spid="9228" grpId="0"/>
      <p:bldP spid="9229" grpId="0" animBg="1"/>
      <p:bldP spid="9230" grpId="0"/>
      <p:bldP spid="9231" grpId="0"/>
      <p:bldP spid="9232" grpId="0"/>
      <p:bldP spid="9233" grpId="0" animBg="1"/>
      <p:bldP spid="9235" grpId="0"/>
      <p:bldP spid="9236" grpId="0"/>
      <p:bldP spid="9237" grpId="0"/>
      <p:bldP spid="9238" grpId="0" animBg="1"/>
      <p:bldP spid="9239" grpId="0" animBg="1"/>
      <p:bldP spid="9240" grpId="0" animBg="1"/>
      <p:bldP spid="9241" grpId="0" animBg="1"/>
      <p:bldP spid="9242" grpId="0"/>
      <p:bldP spid="9243" grpId="0"/>
      <p:bldP spid="9244" grpId="0"/>
      <p:bldP spid="9245" grpId="0"/>
      <p:bldP spid="9246" grpId="0"/>
      <p:bldP spid="9247" grpId="0"/>
      <p:bldP spid="9248" grpId="0"/>
      <p:bldP spid="9249" grpId="0"/>
      <p:bldP spid="9250" grpId="0"/>
      <p:bldP spid="9251" grpId="0"/>
      <p:bldP spid="9252" grpId="0"/>
      <p:bldP spid="9253" grpId="0"/>
      <p:bldP spid="9254" grpId="0"/>
      <p:bldP spid="92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819400" y="5700713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en-US" sz="2400">
              <a:solidFill>
                <a:srgbClr val="FF0000"/>
              </a:solidFill>
            </a:endParaRPr>
          </a:p>
        </p:txBody>
      </p:sp>
      <p:sp>
        <p:nvSpPr>
          <p:cNvPr id="12291" name="AutoShape 3" descr="Wave"/>
          <p:cNvSpPr>
            <a:spLocks noChangeArrowheads="1"/>
          </p:cNvSpPr>
          <p:nvPr/>
        </p:nvSpPr>
        <p:spPr bwMode="auto">
          <a:xfrm>
            <a:off x="2667000" y="1752600"/>
            <a:ext cx="3886200" cy="1219200"/>
          </a:xfrm>
          <a:prstGeom prst="cloudCallout">
            <a:avLst>
              <a:gd name="adj1" fmla="val -59069"/>
              <a:gd name="adj2" fmla="val 70051"/>
            </a:avLst>
          </a:prstGeom>
          <a:pattFill prst="wave">
            <a:fgClr>
              <a:schemeClr val="bg2"/>
            </a:fgClr>
            <a:bgClr>
              <a:schemeClr val="accent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vi-V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609600"/>
            <a:ext cx="4800600" cy="990600"/>
            <a:chOff x="1968" y="192"/>
            <a:chExt cx="3024" cy="864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1968" y="685"/>
              <a:ext cx="3024" cy="371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/>
              <a:r>
                <a:rPr lang="en-US" altLang="en-US" sz="2800">
                  <a:solidFill>
                    <a:srgbClr val="FF0066"/>
                  </a:solidFill>
                  <a:latin typeface="VNI-Helve" pitchFamily="2" charset="0"/>
                </a:rPr>
                <a:t>AI NHANH? AI ÑUÙNG?</a:t>
              </a:r>
              <a:endParaRPr lang="en-US" altLang="en-US" sz="2800">
                <a:solidFill>
                  <a:srgbClr val="FF0066"/>
                </a:solidFill>
                <a:latin typeface="VNI-Helve" pitchFamily="2" charset="0"/>
                <a:cs typeface="Arial" pitchFamily="34" charset="0"/>
              </a:endParaRPr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2274" y="192"/>
              <a:ext cx="2286" cy="407"/>
            </a:xfrm>
            <a:custGeom>
              <a:avLst/>
              <a:gdLst>
                <a:gd name="T0" fmla="*/ 0 w 2256"/>
                <a:gd name="T1" fmla="*/ 688 h 384"/>
                <a:gd name="T2" fmla="*/ 164 w 2256"/>
                <a:gd name="T3" fmla="*/ 0 h 384"/>
                <a:gd name="T4" fmla="*/ 2574 w 2256"/>
                <a:gd name="T5" fmla="*/ 0 h 384"/>
                <a:gd name="T6" fmla="*/ 2410 w 2256"/>
                <a:gd name="T7" fmla="*/ 688 h 384"/>
                <a:gd name="T8" fmla="*/ 0 w 2256"/>
                <a:gd name="T9" fmla="*/ 688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6"/>
                <a:gd name="T16" fmla="*/ 0 h 384"/>
                <a:gd name="T17" fmla="*/ 2256 w 225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6" h="384">
                  <a:moveTo>
                    <a:pt x="0" y="384"/>
                  </a:moveTo>
                  <a:lnTo>
                    <a:pt x="144" y="0"/>
                  </a:lnTo>
                  <a:lnTo>
                    <a:pt x="2256" y="0"/>
                  </a:lnTo>
                  <a:lnTo>
                    <a:pt x="2112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99FF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065" y="192"/>
              <a:ext cx="1946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D60093"/>
                  </a:solidFill>
                  <a:latin typeface="VNI-Dur" pitchFamily="2" charset="0"/>
                </a:rPr>
                <a:t>TROØ CHÔI</a:t>
              </a:r>
            </a:p>
          </p:txBody>
        </p:sp>
      </p:grp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71600" y="4354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2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143000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48000" y="1981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33CC"/>
                </a:solidFill>
              </a:rPr>
              <a:t>Ñuùng ghi ñ, sai ghi S:</a:t>
            </a:r>
            <a:endParaRPr lang="en-US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800600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400800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646363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029200" y="4389438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2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419600" y="3733800"/>
            <a:ext cx="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2192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8768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316038" y="5181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74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955925" y="54800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vi-VN" altLang="en-US" sz="1800">
              <a:latin typeface="VNI-Avo" pitchFamily="2" charset="0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660525" y="5708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vi-VN" altLang="en-US" sz="1800">
              <a:latin typeface="VNI-Avo" pitchFamily="2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029200" y="5181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74</a:t>
            </a:r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1295400" y="5680075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en-US" sz="2400">
              <a:solidFill>
                <a:srgbClr val="FF0000"/>
              </a:solidFill>
            </a:endParaRP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4953000" y="5680075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en-US" sz="2400">
              <a:solidFill>
                <a:srgbClr val="FF0000"/>
              </a:solidFill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417638" y="5729288"/>
            <a:ext cx="369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916238" y="5721350"/>
            <a:ext cx="423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ñ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553200" y="4354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  2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819400" y="4354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  2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778125" y="5237163"/>
            <a:ext cx="72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6553200" y="5202238"/>
            <a:ext cx="72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840038" y="51609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56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4114800" y="5334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vi-VN" altLang="en-US" sz="1800">
              <a:latin typeface="VNI-Avo" pitchFamily="2" charset="0"/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6588125" y="512603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56</a:t>
            </a:r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6594475" y="57150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en-US" sz="2400">
              <a:solidFill>
                <a:srgbClr val="FF0000"/>
              </a:solidFill>
            </a:endParaRP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670675" y="5735638"/>
            <a:ext cx="423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ñ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5084763" y="5721350"/>
            <a:ext cx="369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2324" name="Oval 36"/>
          <p:cNvSpPr>
            <a:spLocks noChangeArrowheads="1"/>
          </p:cNvSpPr>
          <p:nvPr/>
        </p:nvSpPr>
        <p:spPr bwMode="auto">
          <a:xfrm>
            <a:off x="1600200" y="3332163"/>
            <a:ext cx="762000" cy="762000"/>
          </a:xfrm>
          <a:prstGeom prst="ellipse">
            <a:avLst/>
          </a:prstGeom>
          <a:solidFill>
            <a:srgbClr val="F8F57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12325" name="Oval 37"/>
          <p:cNvSpPr>
            <a:spLocks noChangeArrowheads="1"/>
          </p:cNvSpPr>
          <p:nvPr/>
        </p:nvSpPr>
        <p:spPr bwMode="auto">
          <a:xfrm>
            <a:off x="5638800" y="3276600"/>
            <a:ext cx="762000" cy="762000"/>
          </a:xfrm>
          <a:prstGeom prst="ellipse">
            <a:avLst/>
          </a:prstGeom>
          <a:solidFill>
            <a:srgbClr val="F8F57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447800" y="2544763"/>
            <a:ext cx="6400800" cy="6556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lin ang="5400000" scaled="1"/>
          </a:gradFill>
          <a:ln w="76200" algn="ctr">
            <a:pattFill prst="pct70">
              <a:fgClr>
                <a:srgbClr val="FFFF00"/>
              </a:fgClr>
              <a:bgClr>
                <a:srgbClr val="00CC00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CHUÙC MÖØNG ÑOÄI </a:t>
            </a:r>
            <a:r>
              <a:rPr lang="en-US" sz="32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CHIEÁN THAÉNG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1447800" y="2514600"/>
            <a:ext cx="6324600" cy="6556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lin ang="5400000" scaled="1"/>
          </a:gradFill>
          <a:ln w="76200" algn="ctr">
            <a:pattFill prst="pct70">
              <a:fgClr>
                <a:srgbClr val="FFFF00"/>
              </a:fgClr>
              <a:bgClr>
                <a:srgbClr val="00CC00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CHUÙC MÖØNG ÑOÄI </a:t>
            </a:r>
            <a:r>
              <a:rPr lang="en-US" sz="32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CHIEÁN THAÉNG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33400" y="2620963"/>
            <a:ext cx="746760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CHUÙC MÖØNG CAÛ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ÑOÄI CHIEÁN THAÉNG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7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2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2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2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 nodeType="clickPar">
                      <p:stCondLst>
                        <p:cond delay="0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25"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6" grpId="0"/>
      <p:bldP spid="12297" grpId="0"/>
      <p:bldP spid="12299" grpId="0"/>
      <p:bldP spid="12300" grpId="0"/>
      <p:bldP spid="12301" grpId="0"/>
      <p:bldP spid="12302" grpId="0"/>
      <p:bldP spid="12303" grpId="0" animBg="1"/>
      <p:bldP spid="12304" grpId="0" animBg="1"/>
      <p:bldP spid="12305" grpId="0" animBg="1"/>
      <p:bldP spid="12306" grpId="0"/>
      <p:bldP spid="12309" grpId="0"/>
      <p:bldP spid="12310" grpId="0" animBg="1"/>
      <p:bldP spid="12311" grpId="0" animBg="1"/>
      <p:bldP spid="12312" grpId="0"/>
      <p:bldP spid="12312" grpId="1"/>
      <p:bldP spid="12313" grpId="0"/>
      <p:bldP spid="12313" grpId="1"/>
      <p:bldP spid="12314" grpId="0"/>
      <p:bldP spid="12315" grpId="0"/>
      <p:bldP spid="12316" grpId="0" animBg="1"/>
      <p:bldP spid="12317" grpId="0" animBg="1"/>
      <p:bldP spid="12318" grpId="0"/>
      <p:bldP spid="12320" grpId="0"/>
      <p:bldP spid="12321" grpId="0" animBg="1"/>
      <p:bldP spid="12322" grpId="0"/>
      <p:bldP spid="12323" grpId="0"/>
      <p:bldP spid="12324" grpId="0" build="allAtOnce" animBg="1"/>
      <p:bldP spid="12325" grpId="0" animBg="1"/>
      <p:bldP spid="12326" grpId="0" animBg="1"/>
      <p:bldP spid="12327" grpId="0" animBg="1"/>
      <p:bldP spid="123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314030"/>
  <p:tag name="VIOLETTITLE" val="Phép cộng trong phạm vi 100 (cộng không nhớ)"/>
  <p:tag name="VIOLETLESSON" val="58"/>
  <p:tag name="VIOLETCATID" val="2196"/>
  <p:tag name="VIOLETSUBJECT" val="Toán học 1"/>
  <p:tag name="VIOLETAUTHORID" val="1426571"/>
  <p:tag name="VIOLETAUTHORNAME" val="Nguyễn Thị Thanh Hoàn"/>
  <p:tag name="VIOLETAUTHORAVATAR" val="1/426/571/avatar.jpg"/>
  <p:tag name="VIOLETAUTHORADDRESS" val="truuuuuuuuuuuu - ha noi"/>
  <p:tag name="VIOLETDATE" val="2018-03-22 08:49:33"/>
  <p:tag name="VIOLETHIT" val="24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2847</TotalTime>
  <Words>416</Words>
  <Application>Microsoft Office PowerPoint</Application>
  <PresentationFormat>On-screen Show (4:3)</PresentationFormat>
  <Paragraphs>209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.VnAvant</vt:lpstr>
      <vt:lpstr>VNI-Helve</vt:lpstr>
      <vt:lpstr>VN-aVO</vt:lpstr>
      <vt:lpstr>VNI-Dur</vt:lpstr>
      <vt:lpstr>HP001 5 hàng</vt:lpstr>
      <vt:lpstr>Times New Roman</vt:lpstr>
      <vt:lpstr>VNI-Avo</vt:lpstr>
      <vt:lpstr>Verdana</vt:lpstr>
      <vt:lpstr>.VnTimeH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MSTTPC1</cp:lastModifiedBy>
  <cp:revision>385</cp:revision>
  <dcterms:created xsi:type="dcterms:W3CDTF">2002-01-11T08:43:36Z</dcterms:created>
  <dcterms:modified xsi:type="dcterms:W3CDTF">2020-06-09T08:55:59Z</dcterms:modified>
</cp:coreProperties>
</file>