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2" r:id="rId4"/>
    <p:sldId id="273" r:id="rId5"/>
    <p:sldId id="274" r:id="rId6"/>
    <p:sldId id="275" r:id="rId7"/>
    <p:sldId id="276" r:id="rId8"/>
    <p:sldId id="257" r:id="rId9"/>
    <p:sldId id="277" r:id="rId10"/>
    <p:sldId id="278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6600"/>
    <a:srgbClr val="6600CC"/>
    <a:srgbClr val="0000FF"/>
    <a:srgbClr val="FF0000"/>
    <a:srgbClr val="CC00FF"/>
    <a:srgbClr val="9900CC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94660"/>
  </p:normalViewPr>
  <p:slideViewPr>
    <p:cSldViewPr>
      <p:cViewPr>
        <p:scale>
          <a:sx n="50" d="100"/>
          <a:sy n="50" d="100"/>
        </p:scale>
        <p:origin x="-10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711C3-6279-4578-AD05-84A4940F5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4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FAB9D-184C-413E-AF6C-77C0425D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7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A6DD6-D35A-4871-9230-670A1C45F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9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31E24-5D97-4CD0-AC9A-2BCC70B71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6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273D0-B77F-4C4E-A38A-60FA8FE79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5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0813-0237-4F08-A254-31356DF37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7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2E8B8-AB92-425B-99B9-7EC4D4FF5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1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13309-8988-4E7A-8A62-72CC0A488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124F4-31C3-436D-B55A-4F24FE38B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5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BDF02-C940-43E2-93BC-891964137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7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8F76C-0301-4891-BD79-E7AB73363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1B89E1A6-8BFD-49D1-BC2D-3A87188D7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81000" y="2133600"/>
            <a:ext cx="4572000" cy="3886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5" name="Picture 7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7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459038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8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14600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6116638" y="2438400"/>
            <a:ext cx="2362200" cy="3429000"/>
            <a:chOff x="3696" y="1536"/>
            <a:chExt cx="1488" cy="2160"/>
          </a:xfrm>
        </p:grpSpPr>
        <p:sp>
          <p:nvSpPr>
            <p:cNvPr id="2076" name="Rectangle 22"/>
            <p:cNvSpPr>
              <a:spLocks noChangeArrowheads="1"/>
            </p:cNvSpPr>
            <p:nvPr/>
          </p:nvSpPr>
          <p:spPr bwMode="auto">
            <a:xfrm>
              <a:off x="3696" y="1587"/>
              <a:ext cx="1435" cy="2109"/>
            </a:xfrm>
            <a:prstGeom prst="rect">
              <a:avLst/>
            </a:prstGeom>
            <a:solidFill>
              <a:srgbClr val="FF66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2077" name="Line 24"/>
            <p:cNvSpPr>
              <a:spLocks noChangeShapeType="1"/>
            </p:cNvSpPr>
            <p:nvPr/>
          </p:nvSpPr>
          <p:spPr bwMode="auto">
            <a:xfrm>
              <a:off x="3696" y="2256"/>
              <a:ext cx="1435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Line 25"/>
            <p:cNvSpPr>
              <a:spLocks noChangeShapeType="1"/>
            </p:cNvSpPr>
            <p:nvPr/>
          </p:nvSpPr>
          <p:spPr bwMode="auto">
            <a:xfrm>
              <a:off x="4493" y="1587"/>
              <a:ext cx="0" cy="2109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Text Box 26"/>
            <p:cNvSpPr txBox="1">
              <a:spLocks noChangeArrowheads="1"/>
            </p:cNvSpPr>
            <p:nvPr/>
          </p:nvSpPr>
          <p:spPr bwMode="auto">
            <a:xfrm>
              <a:off x="3696" y="1587"/>
              <a:ext cx="95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accent2"/>
                  </a:solidFill>
                  <a:latin typeface=".VnArial" pitchFamily="34" charset="0"/>
                </a:rPr>
                <a:t>Chôc</a:t>
              </a:r>
            </a:p>
          </p:txBody>
        </p:sp>
        <p:sp>
          <p:nvSpPr>
            <p:cNvPr id="4" name="Text Box 27"/>
            <p:cNvSpPr txBox="1">
              <a:spLocks noChangeArrowheads="1"/>
            </p:cNvSpPr>
            <p:nvPr/>
          </p:nvSpPr>
          <p:spPr bwMode="auto">
            <a:xfrm>
              <a:off x="4493" y="1536"/>
              <a:ext cx="691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accent2"/>
                  </a:solidFill>
                  <a:latin typeface=".VnArial" pitchFamily="34" charset="0"/>
                </a:rPr>
                <a:t>§¬n vÞ</a:t>
              </a:r>
            </a:p>
          </p:txBody>
        </p:sp>
        <p:sp>
          <p:nvSpPr>
            <p:cNvPr id="5" name="Line 29"/>
            <p:cNvSpPr>
              <a:spLocks noChangeShapeType="1"/>
            </p:cNvSpPr>
            <p:nvPr/>
          </p:nvSpPr>
          <p:spPr bwMode="auto">
            <a:xfrm>
              <a:off x="3696" y="3216"/>
              <a:ext cx="1435" cy="0"/>
            </a:xfrm>
            <a:prstGeom prst="line">
              <a:avLst/>
            </a:prstGeom>
            <a:noFill/>
            <a:ln w="508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6497638" y="35052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6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7640638" y="35052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5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6497638" y="4281488"/>
            <a:ext cx="609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3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790575" y="4114800"/>
            <a:ext cx="2333625" cy="1676400"/>
          </a:xfrm>
          <a:prstGeom prst="rect">
            <a:avLst/>
          </a:prstGeom>
          <a:solidFill>
            <a:srgbClr val="EEF8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7640638" y="42672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0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6116638" y="37338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/>
              <a:t>-</a:t>
            </a:r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6096000" y="5105400"/>
            <a:ext cx="2286000" cy="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6497638" y="51054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3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7640638" y="5119688"/>
            <a:ext cx="609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5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990600" y="6096000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65 – 30 = …</a:t>
            </a:r>
            <a:endParaRPr lang="en-US" sz="4000">
              <a:solidFill>
                <a:srgbClr val="0000FF"/>
              </a:solidFill>
            </a:endParaRPr>
          </a:p>
        </p:txBody>
      </p: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3352800" y="3448050"/>
            <a:ext cx="1090613" cy="1200150"/>
            <a:chOff x="2064" y="1644"/>
            <a:chExt cx="687" cy="756"/>
          </a:xfrm>
        </p:grpSpPr>
        <p:sp>
          <p:nvSpPr>
            <p:cNvPr id="2072" name="Rectangle 77"/>
            <p:cNvSpPr>
              <a:spLocks noChangeArrowheads="1"/>
            </p:cNvSpPr>
            <p:nvPr/>
          </p:nvSpPr>
          <p:spPr bwMode="auto">
            <a:xfrm>
              <a:off x="2064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Rectangle 81"/>
            <p:cNvSpPr>
              <a:spLocks noChangeArrowheads="1"/>
            </p:cNvSpPr>
            <p:nvPr/>
          </p:nvSpPr>
          <p:spPr bwMode="auto">
            <a:xfrm>
              <a:off x="2256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Rectangle 84"/>
            <p:cNvSpPr>
              <a:spLocks noChangeArrowheads="1"/>
            </p:cNvSpPr>
            <p:nvPr/>
          </p:nvSpPr>
          <p:spPr bwMode="auto">
            <a:xfrm>
              <a:off x="2448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Rectangle 87"/>
            <p:cNvSpPr>
              <a:spLocks noChangeArrowheads="1"/>
            </p:cNvSpPr>
            <p:nvPr/>
          </p:nvSpPr>
          <p:spPr bwMode="auto">
            <a:xfrm>
              <a:off x="2675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67" name="Picture 19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67200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0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267200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9" name="Text Box 101"/>
          <p:cNvSpPr txBox="1">
            <a:spLocks noChangeArrowheads="1"/>
          </p:cNvSpPr>
          <p:nvPr/>
        </p:nvSpPr>
        <p:spPr bwMode="auto">
          <a:xfrm>
            <a:off x="3235325" y="6061075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/>
              <a:t>35</a:t>
            </a:r>
          </a:p>
        </p:txBody>
      </p:sp>
      <p:pic>
        <p:nvPicPr>
          <p:cNvPr id="2152" name="Picture 104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267200"/>
            <a:ext cx="5095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" name="AutoShape 106"/>
          <p:cNvSpPr>
            <a:spLocks noChangeArrowheads="1"/>
          </p:cNvSpPr>
          <p:nvPr/>
        </p:nvSpPr>
        <p:spPr bwMode="auto">
          <a:xfrm>
            <a:off x="228600" y="5257800"/>
            <a:ext cx="381000" cy="228600"/>
          </a:xfrm>
          <a:prstGeom prst="leftArrow">
            <a:avLst>
              <a:gd name="adj1" fmla="val 50000"/>
              <a:gd name="adj2" fmla="val 41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4648200" y="3448050"/>
            <a:ext cx="120650" cy="12001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/>
      <p:bldP spid="2079" grpId="0"/>
      <p:bldP spid="2080" grpId="0"/>
      <p:bldP spid="2081" grpId="0"/>
      <p:bldP spid="2082" grpId="0" animBg="1"/>
      <p:bldP spid="2086" grpId="0"/>
      <p:bldP spid="2087" grpId="0"/>
      <p:bldP spid="2095" grpId="0" animBg="1"/>
      <p:bldP spid="2096" grpId="0"/>
      <p:bldP spid="2097" grpId="0"/>
      <p:bldP spid="2098" grpId="0"/>
      <p:bldP spid="2149" grpId="0"/>
      <p:bldP spid="2154" grpId="0" animBg="1"/>
      <p:bldP spid="21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81000" y="614045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36 – 4 = 32</a:t>
            </a:r>
            <a:endParaRPr lang="en-US" sz="3600">
              <a:solidFill>
                <a:srgbClr val="0000FF"/>
              </a:solidFill>
            </a:endParaRPr>
          </a:p>
        </p:txBody>
      </p:sp>
      <p:pic>
        <p:nvPicPr>
          <p:cNvPr id="12291" name="Picture 4" descr="B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0"/>
            <a:ext cx="7080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2" name="Group 5"/>
          <p:cNvGrpSpPr>
            <a:grpSpLocks/>
          </p:cNvGrpSpPr>
          <p:nvPr/>
        </p:nvGrpSpPr>
        <p:grpSpPr bwMode="auto">
          <a:xfrm>
            <a:off x="152400" y="4191000"/>
            <a:ext cx="3657600" cy="1905000"/>
            <a:chOff x="240" y="1440"/>
            <a:chExt cx="2976" cy="1680"/>
          </a:xfrm>
        </p:grpSpPr>
        <p:sp>
          <p:nvSpPr>
            <p:cNvPr id="12328" name="Rectangle 6"/>
            <p:cNvSpPr>
              <a:spLocks noChangeArrowheads="1"/>
            </p:cNvSpPr>
            <p:nvPr/>
          </p:nvSpPr>
          <p:spPr bwMode="auto">
            <a:xfrm>
              <a:off x="240" y="1440"/>
              <a:ext cx="2880" cy="168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329" name="Picture 7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0" name="Picture 8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780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1" name="Picture 9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32" name="Rectangle 10"/>
            <p:cNvSpPr>
              <a:spLocks noChangeArrowheads="1"/>
            </p:cNvSpPr>
            <p:nvPr/>
          </p:nvSpPr>
          <p:spPr bwMode="auto">
            <a:xfrm>
              <a:off x="2073" y="1725"/>
              <a:ext cx="942" cy="1158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33" name="Group 11"/>
            <p:cNvGrpSpPr>
              <a:grpSpLocks/>
            </p:cNvGrpSpPr>
            <p:nvPr/>
          </p:nvGrpSpPr>
          <p:grpSpPr bwMode="auto">
            <a:xfrm>
              <a:off x="1776" y="1854"/>
              <a:ext cx="687" cy="912"/>
              <a:chOff x="2064" y="1644"/>
              <a:chExt cx="687" cy="756"/>
            </a:xfrm>
          </p:grpSpPr>
          <p:sp>
            <p:nvSpPr>
              <p:cNvPr id="12337" name="Rectangle 12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8" name="Rectangle 13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9" name="Rectangle 14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0" name="Rectangle 15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34" name="AutoShape 16"/>
            <p:cNvSpPr>
              <a:spLocks noChangeArrowheads="1"/>
            </p:cNvSpPr>
            <p:nvPr/>
          </p:nvSpPr>
          <p:spPr bwMode="auto">
            <a:xfrm flipH="1">
              <a:off x="2976" y="2390"/>
              <a:ext cx="240" cy="116"/>
            </a:xfrm>
            <a:prstGeom prst="leftArrow">
              <a:avLst>
                <a:gd name="adj1" fmla="val 50000"/>
                <a:gd name="adj2" fmla="val 51724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5" name="Rectangle 17"/>
            <p:cNvSpPr>
              <a:spLocks noChangeArrowheads="1"/>
            </p:cNvSpPr>
            <p:nvPr/>
          </p:nvSpPr>
          <p:spPr bwMode="auto">
            <a:xfrm>
              <a:off x="262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6" name="Rectangle 18"/>
            <p:cNvSpPr>
              <a:spLocks noChangeArrowheads="1"/>
            </p:cNvSpPr>
            <p:nvPr/>
          </p:nvSpPr>
          <p:spPr bwMode="auto">
            <a:xfrm>
              <a:off x="283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3" name="Group 19"/>
          <p:cNvGrpSpPr>
            <a:grpSpLocks/>
          </p:cNvGrpSpPr>
          <p:nvPr/>
        </p:nvGrpSpPr>
        <p:grpSpPr bwMode="auto">
          <a:xfrm>
            <a:off x="76200" y="990600"/>
            <a:ext cx="3581400" cy="2133600"/>
            <a:chOff x="144" y="1344"/>
            <a:chExt cx="2976" cy="2448"/>
          </a:xfrm>
        </p:grpSpPr>
        <p:sp>
          <p:nvSpPr>
            <p:cNvPr id="12313" name="Rectangle 20"/>
            <p:cNvSpPr>
              <a:spLocks noChangeArrowheads="1"/>
            </p:cNvSpPr>
            <p:nvPr/>
          </p:nvSpPr>
          <p:spPr bwMode="auto">
            <a:xfrm>
              <a:off x="240" y="1344"/>
              <a:ext cx="2880" cy="244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314" name="Picture 21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15" name="Picture 22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49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16" name="Picture 23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7" name="Rectangle 24"/>
            <p:cNvSpPr>
              <a:spLocks noChangeArrowheads="1"/>
            </p:cNvSpPr>
            <p:nvPr/>
          </p:nvSpPr>
          <p:spPr bwMode="auto">
            <a:xfrm>
              <a:off x="498" y="2592"/>
              <a:ext cx="1470" cy="1056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18" name="Group 25"/>
            <p:cNvGrpSpPr>
              <a:grpSpLocks/>
            </p:cNvGrpSpPr>
            <p:nvPr/>
          </p:nvGrpSpPr>
          <p:grpSpPr bwMode="auto">
            <a:xfrm>
              <a:off x="2112" y="2172"/>
              <a:ext cx="687" cy="756"/>
              <a:chOff x="2064" y="1644"/>
              <a:chExt cx="687" cy="756"/>
            </a:xfrm>
          </p:grpSpPr>
          <p:sp>
            <p:nvSpPr>
              <p:cNvPr id="12324" name="Rectangle 26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5" name="Rectangle 27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6" name="Rectangle 28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7" name="Rectangle 29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2319" name="Picture 30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20" name="Picture 31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21" name="Picture 32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2" name="AutoShape 33"/>
            <p:cNvSpPr>
              <a:spLocks noChangeArrowheads="1"/>
            </p:cNvSpPr>
            <p:nvPr/>
          </p:nvSpPr>
          <p:spPr bwMode="auto">
            <a:xfrm>
              <a:off x="144" y="3312"/>
              <a:ext cx="240" cy="144"/>
            </a:xfrm>
            <a:prstGeom prst="leftArrow">
              <a:avLst>
                <a:gd name="adj1" fmla="val 50000"/>
                <a:gd name="adj2" fmla="val 41667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4"/>
            <p:cNvSpPr>
              <a:spLocks noChangeArrowheads="1"/>
            </p:cNvSpPr>
            <p:nvPr/>
          </p:nvSpPr>
          <p:spPr bwMode="auto">
            <a:xfrm>
              <a:off x="2928" y="2172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4" name="Text Box 35"/>
          <p:cNvSpPr txBox="1">
            <a:spLocks noChangeArrowheads="1"/>
          </p:cNvSpPr>
          <p:nvPr/>
        </p:nvSpPr>
        <p:spPr bwMode="auto">
          <a:xfrm>
            <a:off x="381000" y="316865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65 – 30 = 35</a:t>
            </a:r>
            <a:endParaRPr lang="en-US" sz="3600"/>
          </a:p>
        </p:txBody>
      </p:sp>
      <p:sp>
        <p:nvSpPr>
          <p:cNvPr id="12295" name="Text Box 36"/>
          <p:cNvSpPr txBox="1">
            <a:spLocks noChangeArrowheads="1"/>
          </p:cNvSpPr>
          <p:nvPr/>
        </p:nvSpPr>
        <p:spPr bwMode="auto">
          <a:xfrm>
            <a:off x="4495800" y="887413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65</a:t>
            </a:r>
          </a:p>
        </p:txBody>
      </p:sp>
      <p:sp>
        <p:nvSpPr>
          <p:cNvPr id="12296" name="Text Box 37"/>
          <p:cNvSpPr txBox="1">
            <a:spLocks noChangeArrowheads="1"/>
          </p:cNvSpPr>
          <p:nvPr/>
        </p:nvSpPr>
        <p:spPr bwMode="auto">
          <a:xfrm>
            <a:off x="4495800" y="178752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2297" name="Text Box 38"/>
          <p:cNvSpPr txBox="1">
            <a:spLocks noChangeArrowheads="1"/>
          </p:cNvSpPr>
          <p:nvPr/>
        </p:nvSpPr>
        <p:spPr bwMode="auto">
          <a:xfrm>
            <a:off x="4038600" y="125412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2298" name="Line 39"/>
          <p:cNvSpPr>
            <a:spLocks noChangeShapeType="1"/>
          </p:cNvSpPr>
          <p:nvPr/>
        </p:nvSpPr>
        <p:spPr bwMode="auto">
          <a:xfrm>
            <a:off x="4322763" y="2549525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40"/>
          <p:cNvSpPr txBox="1">
            <a:spLocks noChangeArrowheads="1"/>
          </p:cNvSpPr>
          <p:nvPr/>
        </p:nvSpPr>
        <p:spPr bwMode="auto">
          <a:xfrm>
            <a:off x="4856163" y="260508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2300" name="Text Box 41"/>
          <p:cNvSpPr txBox="1">
            <a:spLocks noChangeArrowheads="1"/>
          </p:cNvSpPr>
          <p:nvPr/>
        </p:nvSpPr>
        <p:spPr bwMode="auto">
          <a:xfrm>
            <a:off x="4495800" y="259873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2301" name="Text Box 42"/>
          <p:cNvSpPr txBox="1">
            <a:spLocks noChangeArrowheads="1"/>
          </p:cNvSpPr>
          <p:nvPr/>
        </p:nvSpPr>
        <p:spPr bwMode="auto">
          <a:xfrm>
            <a:off x="5715000" y="1143000"/>
            <a:ext cx="5410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 5 trõ 0 b»ng 5,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viÕt 5</a:t>
            </a:r>
          </a:p>
        </p:txBody>
      </p:sp>
      <p:sp>
        <p:nvSpPr>
          <p:cNvPr id="12302" name="Text Box 43"/>
          <p:cNvSpPr txBox="1">
            <a:spLocks noChangeArrowheads="1"/>
          </p:cNvSpPr>
          <p:nvPr/>
        </p:nvSpPr>
        <p:spPr bwMode="auto">
          <a:xfrm>
            <a:off x="5715000" y="2209800"/>
            <a:ext cx="54102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CC00FF"/>
                </a:solidFill>
                <a:latin typeface=".VnAvant" pitchFamily="34" charset="0"/>
              </a:rPr>
              <a:t> </a:t>
            </a: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6 trõ 3 b»ng 3, 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viÕt 3</a:t>
            </a:r>
          </a:p>
        </p:txBody>
      </p:sp>
      <p:sp>
        <p:nvSpPr>
          <p:cNvPr id="12303" name="Text Box 44"/>
          <p:cNvSpPr txBox="1">
            <a:spLocks noChangeArrowheads="1"/>
          </p:cNvSpPr>
          <p:nvPr/>
        </p:nvSpPr>
        <p:spPr bwMode="auto">
          <a:xfrm>
            <a:off x="4495800" y="3935413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12304" name="Text Box 45"/>
          <p:cNvSpPr txBox="1">
            <a:spLocks noChangeArrowheads="1"/>
          </p:cNvSpPr>
          <p:nvPr/>
        </p:nvSpPr>
        <p:spPr bwMode="auto">
          <a:xfrm>
            <a:off x="4495800" y="483552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  4</a:t>
            </a:r>
          </a:p>
        </p:txBody>
      </p:sp>
      <p:sp>
        <p:nvSpPr>
          <p:cNvPr id="12305" name="Text Box 46"/>
          <p:cNvSpPr txBox="1">
            <a:spLocks noChangeArrowheads="1"/>
          </p:cNvSpPr>
          <p:nvPr/>
        </p:nvSpPr>
        <p:spPr bwMode="auto">
          <a:xfrm>
            <a:off x="4038600" y="430212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2306" name="Line 47"/>
          <p:cNvSpPr>
            <a:spLocks noChangeShapeType="1"/>
          </p:cNvSpPr>
          <p:nvPr/>
        </p:nvSpPr>
        <p:spPr bwMode="auto">
          <a:xfrm>
            <a:off x="4322763" y="5597525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Text Box 48"/>
          <p:cNvSpPr txBox="1">
            <a:spLocks noChangeArrowheads="1"/>
          </p:cNvSpPr>
          <p:nvPr/>
        </p:nvSpPr>
        <p:spPr bwMode="auto">
          <a:xfrm>
            <a:off x="4856163" y="565308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2308" name="Text Box 49"/>
          <p:cNvSpPr txBox="1">
            <a:spLocks noChangeArrowheads="1"/>
          </p:cNvSpPr>
          <p:nvPr/>
        </p:nvSpPr>
        <p:spPr bwMode="auto">
          <a:xfrm>
            <a:off x="4495800" y="564673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2309" name="Text Box 50"/>
          <p:cNvSpPr txBox="1">
            <a:spLocks noChangeArrowheads="1"/>
          </p:cNvSpPr>
          <p:nvPr/>
        </p:nvSpPr>
        <p:spPr bwMode="auto">
          <a:xfrm>
            <a:off x="5638800" y="4267200"/>
            <a:ext cx="54102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CC00FF"/>
                </a:solidFill>
                <a:latin typeface=".VnAvant" pitchFamily="34" charset="0"/>
              </a:rPr>
              <a:t> </a:t>
            </a: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6 trõ 4 b»ng 2,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 viÕt 2</a:t>
            </a:r>
          </a:p>
        </p:txBody>
      </p:sp>
      <p:sp>
        <p:nvSpPr>
          <p:cNvPr id="12310" name="Text Box 51"/>
          <p:cNvSpPr txBox="1">
            <a:spLocks noChangeArrowheads="1"/>
          </p:cNvSpPr>
          <p:nvPr/>
        </p:nvSpPr>
        <p:spPr bwMode="auto">
          <a:xfrm>
            <a:off x="5715000" y="54864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H¹ 3, viÕt 3</a:t>
            </a:r>
          </a:p>
        </p:txBody>
      </p:sp>
      <p:sp>
        <p:nvSpPr>
          <p:cNvPr id="12311" name="Text Box 52"/>
          <p:cNvSpPr txBox="1">
            <a:spLocks noChangeArrowheads="1"/>
          </p:cNvSpPr>
          <p:nvPr/>
        </p:nvSpPr>
        <p:spPr bwMode="auto">
          <a:xfrm>
            <a:off x="4495800" y="1785938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2312" name="Text Box 53"/>
          <p:cNvSpPr txBox="1">
            <a:spLocks noChangeArrowheads="1"/>
          </p:cNvSpPr>
          <p:nvPr/>
        </p:nvSpPr>
        <p:spPr bwMode="auto">
          <a:xfrm>
            <a:off x="4829175" y="4829175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42" name="Group 34"/>
          <p:cNvGrpSpPr>
            <a:grpSpLocks/>
          </p:cNvGrpSpPr>
          <p:nvPr/>
        </p:nvGrpSpPr>
        <p:grpSpPr bwMode="auto">
          <a:xfrm>
            <a:off x="609600" y="3965575"/>
            <a:ext cx="2133600" cy="2740025"/>
            <a:chOff x="3683" y="1536"/>
            <a:chExt cx="1501" cy="2268"/>
          </a:xfrm>
        </p:grpSpPr>
        <p:grpSp>
          <p:nvGrpSpPr>
            <p:cNvPr id="3102" name="Group 13"/>
            <p:cNvGrpSpPr>
              <a:grpSpLocks/>
            </p:cNvGrpSpPr>
            <p:nvPr/>
          </p:nvGrpSpPr>
          <p:grpSpPr bwMode="auto">
            <a:xfrm>
              <a:off x="3696" y="1536"/>
              <a:ext cx="1488" cy="2160"/>
              <a:chOff x="3696" y="1536"/>
              <a:chExt cx="1488" cy="2160"/>
            </a:xfrm>
          </p:grpSpPr>
          <p:sp>
            <p:nvSpPr>
              <p:cNvPr id="3111" name="Rectangle 14"/>
              <p:cNvSpPr>
                <a:spLocks noChangeArrowheads="1"/>
              </p:cNvSpPr>
              <p:nvPr/>
            </p:nvSpPr>
            <p:spPr bwMode="auto">
              <a:xfrm>
                <a:off x="3696" y="1587"/>
                <a:ext cx="1435" cy="2109"/>
              </a:xfrm>
              <a:prstGeom prst="rect">
                <a:avLst/>
              </a:prstGeom>
              <a:solidFill>
                <a:srgbClr val="FF66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3112" name="Line 15"/>
              <p:cNvSpPr>
                <a:spLocks noChangeShapeType="1"/>
              </p:cNvSpPr>
              <p:nvPr/>
            </p:nvSpPr>
            <p:spPr bwMode="auto">
              <a:xfrm>
                <a:off x="3696" y="2256"/>
                <a:ext cx="1435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16"/>
              <p:cNvSpPr>
                <a:spLocks noChangeShapeType="1"/>
              </p:cNvSpPr>
              <p:nvPr/>
            </p:nvSpPr>
            <p:spPr bwMode="auto">
              <a:xfrm>
                <a:off x="4493" y="1587"/>
                <a:ext cx="0" cy="2109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Text Box 17"/>
              <p:cNvSpPr txBox="1">
                <a:spLocks noChangeArrowheads="1"/>
              </p:cNvSpPr>
              <p:nvPr/>
            </p:nvSpPr>
            <p:spPr bwMode="auto">
              <a:xfrm>
                <a:off x="3696" y="1585"/>
                <a:ext cx="958" cy="4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chemeClr val="accent2"/>
                    </a:solidFill>
                    <a:latin typeface=".VnArial" pitchFamily="34" charset="0"/>
                  </a:rPr>
                  <a:t>Chôc</a:t>
                </a:r>
              </a:p>
            </p:txBody>
          </p:sp>
          <p:sp>
            <p:nvSpPr>
              <p:cNvPr id="3115" name="Text Box 18"/>
              <p:cNvSpPr txBox="1">
                <a:spLocks noChangeArrowheads="1"/>
              </p:cNvSpPr>
              <p:nvPr/>
            </p:nvSpPr>
            <p:spPr bwMode="auto">
              <a:xfrm>
                <a:off x="4494" y="1536"/>
                <a:ext cx="690" cy="7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chemeClr val="accent2"/>
                    </a:solidFill>
                    <a:latin typeface=".VnArial" pitchFamily="34" charset="0"/>
                  </a:rPr>
                  <a:t>§¬n vÞ</a:t>
                </a:r>
              </a:p>
            </p:txBody>
          </p:sp>
          <p:sp>
            <p:nvSpPr>
              <p:cNvPr id="3116" name="Line 19"/>
              <p:cNvSpPr>
                <a:spLocks noChangeShapeType="1"/>
              </p:cNvSpPr>
              <p:nvPr/>
            </p:nvSpPr>
            <p:spPr bwMode="auto">
              <a:xfrm>
                <a:off x="3696" y="3216"/>
                <a:ext cx="1435" cy="0"/>
              </a:xfrm>
              <a:prstGeom prst="line">
                <a:avLst/>
              </a:prstGeom>
              <a:noFill/>
              <a:ln w="50800">
                <a:solidFill>
                  <a:srgbClr val="00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03" name="Text Box 20"/>
            <p:cNvSpPr txBox="1">
              <a:spLocks noChangeArrowheads="1"/>
            </p:cNvSpPr>
            <p:nvPr/>
          </p:nvSpPr>
          <p:spPr bwMode="auto">
            <a:xfrm>
              <a:off x="3937" y="2207"/>
              <a:ext cx="383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6</a:t>
              </a:r>
            </a:p>
          </p:txBody>
        </p:sp>
        <p:sp>
          <p:nvSpPr>
            <p:cNvPr id="3104" name="Text Box 21"/>
            <p:cNvSpPr txBox="1">
              <a:spLocks noChangeArrowheads="1"/>
            </p:cNvSpPr>
            <p:nvPr/>
          </p:nvSpPr>
          <p:spPr bwMode="auto">
            <a:xfrm>
              <a:off x="4656" y="2207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5</a:t>
              </a:r>
            </a:p>
          </p:txBody>
        </p:sp>
        <p:sp>
          <p:nvSpPr>
            <p:cNvPr id="3105" name="Text Box 22"/>
            <p:cNvSpPr txBox="1">
              <a:spLocks noChangeArrowheads="1"/>
            </p:cNvSpPr>
            <p:nvPr/>
          </p:nvSpPr>
          <p:spPr bwMode="auto">
            <a:xfrm>
              <a:off x="3937" y="2698"/>
              <a:ext cx="383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3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4656" y="2687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0</a:t>
              </a:r>
            </a:p>
          </p:txBody>
        </p:sp>
        <p:sp>
          <p:nvSpPr>
            <p:cNvPr id="3107" name="Text Box 28"/>
            <p:cNvSpPr txBox="1">
              <a:spLocks noChangeArrowheads="1"/>
            </p:cNvSpPr>
            <p:nvPr/>
          </p:nvSpPr>
          <p:spPr bwMode="auto">
            <a:xfrm>
              <a:off x="3696" y="2351"/>
              <a:ext cx="28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5400"/>
                <a:t>-</a:t>
              </a:r>
            </a:p>
          </p:txBody>
        </p:sp>
        <p:sp>
          <p:nvSpPr>
            <p:cNvPr id="3108" name="Line 29"/>
            <p:cNvSpPr>
              <a:spLocks noChangeShapeType="1"/>
            </p:cNvSpPr>
            <p:nvPr/>
          </p:nvSpPr>
          <p:spPr bwMode="auto">
            <a:xfrm>
              <a:off x="3683" y="3203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Text Box 30"/>
            <p:cNvSpPr txBox="1">
              <a:spLocks noChangeArrowheads="1"/>
            </p:cNvSpPr>
            <p:nvPr/>
          </p:nvSpPr>
          <p:spPr bwMode="auto">
            <a:xfrm>
              <a:off x="3937" y="3215"/>
              <a:ext cx="383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3</a:t>
              </a:r>
            </a:p>
          </p:txBody>
        </p:sp>
        <p:sp>
          <p:nvSpPr>
            <p:cNvPr id="3110" name="Text Box 31"/>
            <p:cNvSpPr txBox="1">
              <a:spLocks noChangeArrowheads="1"/>
            </p:cNvSpPr>
            <p:nvPr/>
          </p:nvSpPr>
          <p:spPr bwMode="auto">
            <a:xfrm>
              <a:off x="4656" y="3223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5</a:t>
              </a:r>
            </a:p>
          </p:txBody>
        </p:sp>
      </p:grp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886200" y="685800"/>
            <a:ext cx="1905000" cy="579438"/>
          </a:xfrm>
          <a:prstGeom prst="rect">
            <a:avLst/>
          </a:prstGeom>
          <a:solidFill>
            <a:srgbClr val="EEF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990099"/>
                </a:solidFill>
                <a:latin typeface=".VnAvant" pitchFamily="34" charset="0"/>
              </a:rPr>
              <a:t>§Æt tÝnh: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191000" y="3657600"/>
            <a:ext cx="1066800" cy="579438"/>
          </a:xfrm>
          <a:prstGeom prst="rect">
            <a:avLst/>
          </a:prstGeom>
          <a:solidFill>
            <a:srgbClr val="EEF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990099"/>
                </a:solidFill>
                <a:latin typeface=".VnAvant" pitchFamily="34" charset="0"/>
              </a:rPr>
              <a:t>TÝnh: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6781800" y="700088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65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781800" y="1600200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6324600" y="106680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6608763" y="2362200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3581400" y="454025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0000FF"/>
                </a:solidFill>
                <a:latin typeface=".VnAvant" pitchFamily="34" charset="0"/>
              </a:rPr>
              <a:t> 5 trõ 0 b»ng 5, viÕt 5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7142163" y="241776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3616325" y="530225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0000FF"/>
                </a:solidFill>
                <a:latin typeface=".VnAvant" pitchFamily="34" charset="0"/>
              </a:rPr>
              <a:t> 6 trõ 3 b»ng 3, viÕt 3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6781800" y="241141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381000" y="3124200"/>
            <a:ext cx="3276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65 – 30 = 35</a:t>
            </a:r>
            <a:endParaRPr lang="en-US" sz="4000"/>
          </a:p>
        </p:txBody>
      </p:sp>
      <p:grpSp>
        <p:nvGrpSpPr>
          <p:cNvPr id="3086" name="Group 83"/>
          <p:cNvGrpSpPr>
            <a:grpSpLocks/>
          </p:cNvGrpSpPr>
          <p:nvPr/>
        </p:nvGrpSpPr>
        <p:grpSpPr bwMode="auto">
          <a:xfrm>
            <a:off x="304800" y="533400"/>
            <a:ext cx="3124200" cy="2438400"/>
            <a:chOff x="144" y="1344"/>
            <a:chExt cx="2976" cy="2448"/>
          </a:xfrm>
        </p:grpSpPr>
        <p:sp>
          <p:nvSpPr>
            <p:cNvPr id="3087" name="Rectangle 84"/>
            <p:cNvSpPr>
              <a:spLocks noChangeArrowheads="1"/>
            </p:cNvSpPr>
            <p:nvPr/>
          </p:nvSpPr>
          <p:spPr bwMode="auto">
            <a:xfrm>
              <a:off x="240" y="1344"/>
              <a:ext cx="2880" cy="244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88" name="Picture 85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86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49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87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1" name="Rectangle 88"/>
            <p:cNvSpPr>
              <a:spLocks noChangeArrowheads="1"/>
            </p:cNvSpPr>
            <p:nvPr/>
          </p:nvSpPr>
          <p:spPr bwMode="auto">
            <a:xfrm>
              <a:off x="498" y="2592"/>
              <a:ext cx="1470" cy="1056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92" name="Group 89"/>
            <p:cNvGrpSpPr>
              <a:grpSpLocks/>
            </p:cNvGrpSpPr>
            <p:nvPr/>
          </p:nvGrpSpPr>
          <p:grpSpPr bwMode="auto">
            <a:xfrm>
              <a:off x="2112" y="2172"/>
              <a:ext cx="687" cy="756"/>
              <a:chOff x="2064" y="1644"/>
              <a:chExt cx="687" cy="756"/>
            </a:xfrm>
          </p:grpSpPr>
          <p:sp>
            <p:nvSpPr>
              <p:cNvPr id="3098" name="Rectangle 90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Rectangle 91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0" name="Rectangle 92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1" name="Rectangle 93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093" name="Picture 94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4" name="Picture 95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5" name="Picture 96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6" name="AutoShape 97"/>
            <p:cNvSpPr>
              <a:spLocks noChangeArrowheads="1"/>
            </p:cNvSpPr>
            <p:nvPr/>
          </p:nvSpPr>
          <p:spPr bwMode="auto">
            <a:xfrm>
              <a:off x="144" y="3312"/>
              <a:ext cx="240" cy="144"/>
            </a:xfrm>
            <a:prstGeom prst="leftArrow">
              <a:avLst>
                <a:gd name="adj1" fmla="val 50000"/>
                <a:gd name="adj2" fmla="val 41667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Rectangle 98"/>
            <p:cNvSpPr>
              <a:spLocks noChangeArrowheads="1"/>
            </p:cNvSpPr>
            <p:nvPr/>
          </p:nvSpPr>
          <p:spPr bwMode="auto">
            <a:xfrm>
              <a:off x="2928" y="2172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4" grpId="0" animBg="1"/>
      <p:bldP spid="17445" grpId="0" animBg="1"/>
      <p:bldP spid="17446" grpId="0"/>
      <p:bldP spid="17447" grpId="0"/>
      <p:bldP spid="17448" grpId="0"/>
      <p:bldP spid="17449" grpId="0" animBg="1"/>
      <p:bldP spid="17451" grpId="0"/>
      <p:bldP spid="17452" grpId="0"/>
      <p:bldP spid="17453" grpId="0"/>
      <p:bldP spid="17454" grpId="0"/>
      <p:bldP spid="174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838200" y="1676400"/>
            <a:ext cx="5562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chemeClr val="folHlink"/>
                </a:solidFill>
                <a:latin typeface=".VnArial" pitchFamily="34" charset="0"/>
              </a:rPr>
              <a:t>§</a:t>
            </a:r>
            <a:r>
              <a:rPr lang="en-US" sz="4400" b="1">
                <a:solidFill>
                  <a:schemeClr val="folHlink"/>
                </a:solidFill>
                <a:latin typeface=".VnArial" pitchFamily="34" charset="0"/>
              </a:rPr>
              <a:t>Æt tÝnh vµ tÝnh:</a:t>
            </a:r>
          </a:p>
        </p:txBody>
      </p:sp>
      <p:sp>
        <p:nvSpPr>
          <p:cNvPr id="31782" name="AutoShape 38"/>
          <p:cNvSpPr>
            <a:spLocks noChangeArrowheads="1"/>
          </p:cNvSpPr>
          <p:nvPr/>
        </p:nvSpPr>
        <p:spPr bwMode="auto">
          <a:xfrm>
            <a:off x="685800" y="3124200"/>
            <a:ext cx="7848600" cy="3352800"/>
          </a:xfrm>
          <a:prstGeom prst="irregularSeal1">
            <a:avLst/>
          </a:prstGeom>
          <a:solidFill>
            <a:srgbClr val="EEF8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667000" y="3930650"/>
            <a:ext cx="4876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9600" b="1">
                <a:solidFill>
                  <a:srgbClr val="990099"/>
                </a:solidFill>
                <a:latin typeface=".VnArial" pitchFamily="34" charset="0"/>
              </a:rPr>
              <a:t>74 - 40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1" grpId="0"/>
      <p:bldP spid="31782" grpId="0" animBg="1"/>
      <p:bldP spid="317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1000" y="2286000"/>
            <a:ext cx="4572000" cy="26670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797" name="Picture 5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30513"/>
            <a:ext cx="5095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25750"/>
            <a:ext cx="5095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7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30513"/>
            <a:ext cx="5095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6040438" y="1981200"/>
            <a:ext cx="2362200" cy="3429000"/>
            <a:chOff x="3696" y="1536"/>
            <a:chExt cx="1488" cy="2160"/>
          </a:xfrm>
        </p:grpSpPr>
        <p:sp>
          <p:nvSpPr>
            <p:cNvPr id="5145" name="Rectangle 9"/>
            <p:cNvSpPr>
              <a:spLocks noChangeArrowheads="1"/>
            </p:cNvSpPr>
            <p:nvPr/>
          </p:nvSpPr>
          <p:spPr bwMode="auto">
            <a:xfrm>
              <a:off x="3696" y="1587"/>
              <a:ext cx="1435" cy="2109"/>
            </a:xfrm>
            <a:prstGeom prst="rect">
              <a:avLst/>
            </a:prstGeom>
            <a:solidFill>
              <a:srgbClr val="FF66FF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5146" name="Line 10"/>
            <p:cNvSpPr>
              <a:spLocks noChangeShapeType="1"/>
            </p:cNvSpPr>
            <p:nvPr/>
          </p:nvSpPr>
          <p:spPr bwMode="auto">
            <a:xfrm>
              <a:off x="3696" y="2256"/>
              <a:ext cx="1435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1"/>
            <p:cNvSpPr>
              <a:spLocks noChangeShapeType="1"/>
            </p:cNvSpPr>
            <p:nvPr/>
          </p:nvSpPr>
          <p:spPr bwMode="auto">
            <a:xfrm>
              <a:off x="4493" y="1587"/>
              <a:ext cx="0" cy="2109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Text Box 12"/>
            <p:cNvSpPr txBox="1">
              <a:spLocks noChangeArrowheads="1"/>
            </p:cNvSpPr>
            <p:nvPr/>
          </p:nvSpPr>
          <p:spPr bwMode="auto">
            <a:xfrm>
              <a:off x="3696" y="1587"/>
              <a:ext cx="95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accent2"/>
                  </a:solidFill>
                  <a:latin typeface=".VnArial" pitchFamily="34" charset="0"/>
                </a:rPr>
                <a:t>Chôc</a:t>
              </a:r>
            </a:p>
          </p:txBody>
        </p:sp>
        <p:sp>
          <p:nvSpPr>
            <p:cNvPr id="5149" name="Text Box 13"/>
            <p:cNvSpPr txBox="1">
              <a:spLocks noChangeArrowheads="1"/>
            </p:cNvSpPr>
            <p:nvPr/>
          </p:nvSpPr>
          <p:spPr bwMode="auto">
            <a:xfrm>
              <a:off x="4493" y="1536"/>
              <a:ext cx="691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accent2"/>
                  </a:solidFill>
                  <a:latin typeface=".VnArial" pitchFamily="34" charset="0"/>
                </a:rPr>
                <a:t>§¬n vÞ</a:t>
              </a:r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3696" y="3216"/>
              <a:ext cx="1435" cy="0"/>
            </a:xfrm>
            <a:prstGeom prst="line">
              <a:avLst/>
            </a:prstGeom>
            <a:noFill/>
            <a:ln w="508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421438" y="30480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3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564438" y="30480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6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290888" y="2738438"/>
            <a:ext cx="1495425" cy="1838325"/>
          </a:xfrm>
          <a:prstGeom prst="rect">
            <a:avLst/>
          </a:prstGeom>
          <a:solidFill>
            <a:srgbClr val="EEF8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564438" y="38100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4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6040438" y="32766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/>
              <a:t>-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019800" y="4648200"/>
            <a:ext cx="2286000" cy="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421438" y="4648200"/>
            <a:ext cx="60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3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7564438" y="4662488"/>
            <a:ext cx="609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990600" y="5368925"/>
            <a:ext cx="358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36 – 4 = …</a:t>
            </a:r>
            <a:endParaRPr lang="en-US" sz="4000">
              <a:solidFill>
                <a:srgbClr val="0000FF"/>
              </a:solidFill>
            </a:endParaRPr>
          </a:p>
        </p:txBody>
      </p:sp>
      <p:grpSp>
        <p:nvGrpSpPr>
          <p:cNvPr id="33817" name="Group 25"/>
          <p:cNvGrpSpPr>
            <a:grpSpLocks/>
          </p:cNvGrpSpPr>
          <p:nvPr/>
        </p:nvGrpSpPr>
        <p:grpSpPr bwMode="auto">
          <a:xfrm>
            <a:off x="2819400" y="2943225"/>
            <a:ext cx="1090613" cy="1447800"/>
            <a:chOff x="2064" y="1644"/>
            <a:chExt cx="687" cy="756"/>
          </a:xfrm>
        </p:grpSpPr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2064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Rectangle 27"/>
            <p:cNvSpPr>
              <a:spLocks noChangeArrowheads="1"/>
            </p:cNvSpPr>
            <p:nvPr/>
          </p:nvSpPr>
          <p:spPr bwMode="auto">
            <a:xfrm>
              <a:off x="2256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Rectangle 28"/>
            <p:cNvSpPr>
              <a:spLocks noChangeArrowheads="1"/>
            </p:cNvSpPr>
            <p:nvPr/>
          </p:nvSpPr>
          <p:spPr bwMode="auto">
            <a:xfrm>
              <a:off x="2448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Rectangle 29"/>
            <p:cNvSpPr>
              <a:spLocks noChangeArrowheads="1"/>
            </p:cNvSpPr>
            <p:nvPr/>
          </p:nvSpPr>
          <p:spPr bwMode="auto">
            <a:xfrm>
              <a:off x="2675" y="1644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938463" y="5334000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/>
              <a:t>32</a:t>
            </a:r>
          </a:p>
        </p:txBody>
      </p:sp>
      <p:sp>
        <p:nvSpPr>
          <p:cNvPr id="33826" name="AutoShape 34"/>
          <p:cNvSpPr>
            <a:spLocks noChangeArrowheads="1"/>
          </p:cNvSpPr>
          <p:nvPr/>
        </p:nvSpPr>
        <p:spPr bwMode="auto">
          <a:xfrm flipH="1">
            <a:off x="4724400" y="3794125"/>
            <a:ext cx="381000" cy="184150"/>
          </a:xfrm>
          <a:prstGeom prst="leftArrow">
            <a:avLst>
              <a:gd name="adj1" fmla="val 50000"/>
              <a:gd name="adj2" fmla="val 51724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162425" y="2943225"/>
            <a:ext cx="120650" cy="1447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4495800" y="2943225"/>
            <a:ext cx="120650" cy="1447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17 2.31214E-6 L 0.00833 2.31214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3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07" grpId="0"/>
      <p:bldP spid="33808" grpId="0"/>
      <p:bldP spid="33810" grpId="0" animBg="1"/>
      <p:bldP spid="33811" grpId="0"/>
      <p:bldP spid="33812" grpId="0"/>
      <p:bldP spid="33813" grpId="0" animBg="1"/>
      <p:bldP spid="33814" grpId="0"/>
      <p:bldP spid="33815" grpId="0"/>
      <p:bldP spid="33816" grpId="0"/>
      <p:bldP spid="33824" grpId="0"/>
      <p:bldP spid="33826" grpId="0" animBg="1"/>
      <p:bldP spid="33826" grpId="1" animBg="1"/>
      <p:bldP spid="33827" grpId="0" animBg="1"/>
      <p:bldP spid="338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609600" y="3657600"/>
            <a:ext cx="2133600" cy="2740025"/>
            <a:chOff x="3683" y="1536"/>
            <a:chExt cx="1501" cy="2268"/>
          </a:xfrm>
        </p:grpSpPr>
        <p:grpSp>
          <p:nvGrpSpPr>
            <p:cNvPr id="6172" name="Group 4"/>
            <p:cNvGrpSpPr>
              <a:grpSpLocks/>
            </p:cNvGrpSpPr>
            <p:nvPr/>
          </p:nvGrpSpPr>
          <p:grpSpPr bwMode="auto">
            <a:xfrm>
              <a:off x="3696" y="1536"/>
              <a:ext cx="1488" cy="2160"/>
              <a:chOff x="3696" y="1536"/>
              <a:chExt cx="1488" cy="2160"/>
            </a:xfrm>
          </p:grpSpPr>
          <p:sp>
            <p:nvSpPr>
              <p:cNvPr id="6181" name="Rectangle 5"/>
              <p:cNvSpPr>
                <a:spLocks noChangeArrowheads="1"/>
              </p:cNvSpPr>
              <p:nvPr/>
            </p:nvSpPr>
            <p:spPr bwMode="auto">
              <a:xfrm>
                <a:off x="3696" y="1587"/>
                <a:ext cx="1435" cy="2109"/>
              </a:xfrm>
              <a:prstGeom prst="rect">
                <a:avLst/>
              </a:prstGeom>
              <a:solidFill>
                <a:srgbClr val="FF66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6182" name="Line 6"/>
              <p:cNvSpPr>
                <a:spLocks noChangeShapeType="1"/>
              </p:cNvSpPr>
              <p:nvPr/>
            </p:nvSpPr>
            <p:spPr bwMode="auto">
              <a:xfrm>
                <a:off x="3696" y="2256"/>
                <a:ext cx="1435" cy="0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7"/>
              <p:cNvSpPr>
                <a:spLocks noChangeShapeType="1"/>
              </p:cNvSpPr>
              <p:nvPr/>
            </p:nvSpPr>
            <p:spPr bwMode="auto">
              <a:xfrm>
                <a:off x="4493" y="1587"/>
                <a:ext cx="0" cy="2109"/>
              </a:xfrm>
              <a:prstGeom prst="line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Text Box 8"/>
              <p:cNvSpPr txBox="1">
                <a:spLocks noChangeArrowheads="1"/>
              </p:cNvSpPr>
              <p:nvPr/>
            </p:nvSpPr>
            <p:spPr bwMode="auto">
              <a:xfrm>
                <a:off x="3696" y="1585"/>
                <a:ext cx="958" cy="4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chemeClr val="accent2"/>
                    </a:solidFill>
                    <a:latin typeface=".VnArial" pitchFamily="34" charset="0"/>
                  </a:rPr>
                  <a:t>Chôc</a:t>
                </a:r>
              </a:p>
            </p:txBody>
          </p:sp>
          <p:sp>
            <p:nvSpPr>
              <p:cNvPr id="6185" name="Text Box 9"/>
              <p:cNvSpPr txBox="1">
                <a:spLocks noChangeArrowheads="1"/>
              </p:cNvSpPr>
              <p:nvPr/>
            </p:nvSpPr>
            <p:spPr bwMode="auto">
              <a:xfrm>
                <a:off x="4494" y="1536"/>
                <a:ext cx="690" cy="7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chemeClr val="accent2"/>
                    </a:solidFill>
                    <a:latin typeface=".VnArial" pitchFamily="34" charset="0"/>
                  </a:rPr>
                  <a:t>§¬n vÞ</a:t>
                </a:r>
              </a:p>
            </p:txBody>
          </p:sp>
          <p:sp>
            <p:nvSpPr>
              <p:cNvPr id="6186" name="Line 10"/>
              <p:cNvSpPr>
                <a:spLocks noChangeShapeType="1"/>
              </p:cNvSpPr>
              <p:nvPr/>
            </p:nvSpPr>
            <p:spPr bwMode="auto">
              <a:xfrm>
                <a:off x="3696" y="3216"/>
                <a:ext cx="1435" cy="0"/>
              </a:xfrm>
              <a:prstGeom prst="line">
                <a:avLst/>
              </a:prstGeom>
              <a:noFill/>
              <a:ln w="50800">
                <a:solidFill>
                  <a:srgbClr val="00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3" name="Text Box 11"/>
            <p:cNvSpPr txBox="1">
              <a:spLocks noChangeArrowheads="1"/>
            </p:cNvSpPr>
            <p:nvPr/>
          </p:nvSpPr>
          <p:spPr bwMode="auto">
            <a:xfrm>
              <a:off x="3937" y="2207"/>
              <a:ext cx="383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3</a:t>
              </a:r>
            </a:p>
          </p:txBody>
        </p:sp>
        <p:sp>
          <p:nvSpPr>
            <p:cNvPr id="6174" name="Text Box 12"/>
            <p:cNvSpPr txBox="1">
              <a:spLocks noChangeArrowheads="1"/>
            </p:cNvSpPr>
            <p:nvPr/>
          </p:nvSpPr>
          <p:spPr bwMode="auto">
            <a:xfrm>
              <a:off x="4656" y="2207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6</a:t>
              </a:r>
            </a:p>
          </p:txBody>
        </p:sp>
        <p:sp>
          <p:nvSpPr>
            <p:cNvPr id="6175" name="Text Box 13"/>
            <p:cNvSpPr txBox="1">
              <a:spLocks noChangeArrowheads="1"/>
            </p:cNvSpPr>
            <p:nvPr/>
          </p:nvSpPr>
          <p:spPr bwMode="auto">
            <a:xfrm>
              <a:off x="3937" y="2698"/>
              <a:ext cx="383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4000" b="1"/>
            </a:p>
          </p:txBody>
        </p:sp>
        <p:sp>
          <p:nvSpPr>
            <p:cNvPr id="6176" name="Text Box 14"/>
            <p:cNvSpPr txBox="1">
              <a:spLocks noChangeArrowheads="1"/>
            </p:cNvSpPr>
            <p:nvPr/>
          </p:nvSpPr>
          <p:spPr bwMode="auto">
            <a:xfrm>
              <a:off x="4656" y="2687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4</a:t>
              </a:r>
            </a:p>
          </p:txBody>
        </p:sp>
        <p:sp>
          <p:nvSpPr>
            <p:cNvPr id="6177" name="Text Box 15"/>
            <p:cNvSpPr txBox="1">
              <a:spLocks noChangeArrowheads="1"/>
            </p:cNvSpPr>
            <p:nvPr/>
          </p:nvSpPr>
          <p:spPr bwMode="auto">
            <a:xfrm>
              <a:off x="3696" y="2351"/>
              <a:ext cx="289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5400"/>
                <a:t>-</a:t>
              </a:r>
            </a:p>
          </p:txBody>
        </p:sp>
        <p:sp>
          <p:nvSpPr>
            <p:cNvPr id="6178" name="Line 16"/>
            <p:cNvSpPr>
              <a:spLocks noChangeShapeType="1"/>
            </p:cNvSpPr>
            <p:nvPr/>
          </p:nvSpPr>
          <p:spPr bwMode="auto">
            <a:xfrm>
              <a:off x="3683" y="3203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Text Box 17"/>
            <p:cNvSpPr txBox="1">
              <a:spLocks noChangeArrowheads="1"/>
            </p:cNvSpPr>
            <p:nvPr/>
          </p:nvSpPr>
          <p:spPr bwMode="auto">
            <a:xfrm>
              <a:off x="3937" y="3215"/>
              <a:ext cx="383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3</a:t>
              </a:r>
            </a:p>
          </p:txBody>
        </p:sp>
        <p:sp>
          <p:nvSpPr>
            <p:cNvPr id="6180" name="Text Box 18"/>
            <p:cNvSpPr txBox="1">
              <a:spLocks noChangeArrowheads="1"/>
            </p:cNvSpPr>
            <p:nvPr/>
          </p:nvSpPr>
          <p:spPr bwMode="auto">
            <a:xfrm>
              <a:off x="4656" y="3223"/>
              <a:ext cx="384" cy="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/>
                <a:t>2</a:t>
              </a:r>
            </a:p>
          </p:txBody>
        </p:sp>
      </p:grp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3886200" y="609600"/>
            <a:ext cx="1905000" cy="579438"/>
          </a:xfrm>
          <a:prstGeom prst="rect">
            <a:avLst/>
          </a:prstGeom>
          <a:solidFill>
            <a:srgbClr val="EEF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990099"/>
                </a:solidFill>
                <a:latin typeface=".VnAvant" pitchFamily="34" charset="0"/>
              </a:rPr>
              <a:t>§Æt tÝnh: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4191000" y="3581400"/>
            <a:ext cx="1066800" cy="579438"/>
          </a:xfrm>
          <a:prstGeom prst="rect">
            <a:avLst/>
          </a:prstGeom>
          <a:solidFill>
            <a:srgbClr val="EEF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990099"/>
                </a:solidFill>
                <a:latin typeface=".VnAvant" pitchFamily="34" charset="0"/>
              </a:rPr>
              <a:t>TÝnh: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6781800" y="623888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6781800" y="1524000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  4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6324600" y="99060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6608763" y="2286000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3581400" y="446405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0000FF"/>
                </a:solidFill>
                <a:latin typeface=".VnAvant" pitchFamily="34" charset="0"/>
              </a:rPr>
              <a:t> 6 trõ 4 b»ng 2, viÕt 2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7142163" y="234156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616325" y="522605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0000FF"/>
                </a:solidFill>
                <a:latin typeface=".VnAvant" pitchFamily="34" charset="0"/>
              </a:rPr>
              <a:t> H¹ 3, viÕt 3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6781800" y="2335213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381000" y="2667000"/>
            <a:ext cx="3276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36 – 4 = 32</a:t>
            </a:r>
            <a:endParaRPr lang="en-US" sz="4000"/>
          </a:p>
        </p:txBody>
      </p:sp>
      <p:grpSp>
        <p:nvGrpSpPr>
          <p:cNvPr id="6158" name="Group 60"/>
          <p:cNvGrpSpPr>
            <a:grpSpLocks/>
          </p:cNvGrpSpPr>
          <p:nvPr/>
        </p:nvGrpSpPr>
        <p:grpSpPr bwMode="auto">
          <a:xfrm>
            <a:off x="304800" y="533400"/>
            <a:ext cx="3200400" cy="1981200"/>
            <a:chOff x="240" y="1440"/>
            <a:chExt cx="2976" cy="1680"/>
          </a:xfrm>
        </p:grpSpPr>
        <p:sp>
          <p:nvSpPr>
            <p:cNvPr id="6159" name="Rectangle 47"/>
            <p:cNvSpPr>
              <a:spLocks noChangeArrowheads="1"/>
            </p:cNvSpPr>
            <p:nvPr/>
          </p:nvSpPr>
          <p:spPr bwMode="auto">
            <a:xfrm>
              <a:off x="240" y="1440"/>
              <a:ext cx="2880" cy="168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160" name="Picture 48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49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780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2" name="Picture 50" descr="1chu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3" name="Rectangle 51"/>
            <p:cNvSpPr>
              <a:spLocks noChangeArrowheads="1"/>
            </p:cNvSpPr>
            <p:nvPr/>
          </p:nvSpPr>
          <p:spPr bwMode="auto">
            <a:xfrm>
              <a:off x="2073" y="1725"/>
              <a:ext cx="942" cy="1158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64" name="Group 52"/>
            <p:cNvGrpSpPr>
              <a:grpSpLocks/>
            </p:cNvGrpSpPr>
            <p:nvPr/>
          </p:nvGrpSpPr>
          <p:grpSpPr bwMode="auto">
            <a:xfrm>
              <a:off x="1776" y="1854"/>
              <a:ext cx="687" cy="912"/>
              <a:chOff x="2064" y="1644"/>
              <a:chExt cx="687" cy="756"/>
            </a:xfrm>
          </p:grpSpPr>
          <p:sp>
            <p:nvSpPr>
              <p:cNvPr id="6168" name="Rectangle 53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9" name="Rectangle 54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Rectangle 55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1" name="Rectangle 56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65" name="AutoShape 57"/>
            <p:cNvSpPr>
              <a:spLocks noChangeArrowheads="1"/>
            </p:cNvSpPr>
            <p:nvPr/>
          </p:nvSpPr>
          <p:spPr bwMode="auto">
            <a:xfrm flipH="1">
              <a:off x="2976" y="2390"/>
              <a:ext cx="240" cy="116"/>
            </a:xfrm>
            <a:prstGeom prst="leftArrow">
              <a:avLst>
                <a:gd name="adj1" fmla="val 50000"/>
                <a:gd name="adj2" fmla="val 51724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58"/>
            <p:cNvSpPr>
              <a:spLocks noChangeArrowheads="1"/>
            </p:cNvSpPr>
            <p:nvPr/>
          </p:nvSpPr>
          <p:spPr bwMode="auto">
            <a:xfrm>
              <a:off x="262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59"/>
            <p:cNvSpPr>
              <a:spLocks noChangeArrowheads="1"/>
            </p:cNvSpPr>
            <p:nvPr/>
          </p:nvSpPr>
          <p:spPr bwMode="auto">
            <a:xfrm>
              <a:off x="283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5" grpId="0" animBg="1"/>
      <p:bldP spid="34836" grpId="0" animBg="1"/>
      <p:bldP spid="34837" grpId="0"/>
      <p:bldP spid="34838" grpId="0"/>
      <p:bldP spid="34839" grpId="0"/>
      <p:bldP spid="34840" grpId="0" animBg="1"/>
      <p:bldP spid="34841" grpId="0"/>
      <p:bldP spid="34842" grpId="0"/>
      <p:bldP spid="34843" grpId="0"/>
      <p:bldP spid="34844" grpId="0"/>
      <p:bldP spid="348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5562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chemeClr val="folHlink"/>
                </a:solidFill>
                <a:latin typeface=".VnArial" pitchFamily="34" charset="0"/>
              </a:rPr>
              <a:t>§</a:t>
            </a:r>
            <a:r>
              <a:rPr lang="en-US" sz="4400" b="1">
                <a:solidFill>
                  <a:schemeClr val="folHlink"/>
                </a:solidFill>
                <a:latin typeface=".VnArial" pitchFamily="34" charset="0"/>
              </a:rPr>
              <a:t>Æt tÝnh vµ tÝnh: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685800" y="3124200"/>
            <a:ext cx="7848600" cy="3352800"/>
          </a:xfrm>
          <a:prstGeom prst="irregularSeal1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667000" y="3930650"/>
            <a:ext cx="4876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9600" b="1">
                <a:solidFill>
                  <a:srgbClr val="EEF82E"/>
                </a:solidFill>
                <a:latin typeface=".VnArial" pitchFamily="34" charset="0"/>
              </a:rPr>
              <a:t>63 - 2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 animBg="1"/>
      <p:bldP spid="358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3"/>
          <p:cNvSpPr txBox="1">
            <a:spLocks noChangeArrowheads="1"/>
          </p:cNvSpPr>
          <p:nvPr/>
        </p:nvSpPr>
        <p:spPr bwMode="auto">
          <a:xfrm>
            <a:off x="381000" y="614045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36 – 4 = 32</a:t>
            </a:r>
            <a:endParaRPr lang="en-US" sz="3600">
              <a:solidFill>
                <a:srgbClr val="0000FF"/>
              </a:solidFill>
            </a:endParaRPr>
          </a:p>
        </p:txBody>
      </p:sp>
      <p:pic>
        <p:nvPicPr>
          <p:cNvPr id="36896" name="Picture 32" descr="B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-7938"/>
            <a:ext cx="7080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6" name="Group 35"/>
          <p:cNvGrpSpPr>
            <a:grpSpLocks/>
          </p:cNvGrpSpPr>
          <p:nvPr/>
        </p:nvGrpSpPr>
        <p:grpSpPr bwMode="auto">
          <a:xfrm>
            <a:off x="152400" y="4191000"/>
            <a:ext cx="3657600" cy="1905000"/>
            <a:chOff x="240" y="1440"/>
            <a:chExt cx="2976" cy="1680"/>
          </a:xfrm>
        </p:grpSpPr>
        <p:sp>
          <p:nvSpPr>
            <p:cNvPr id="8233" name="Rectangle 2"/>
            <p:cNvSpPr>
              <a:spLocks noChangeArrowheads="1"/>
            </p:cNvSpPr>
            <p:nvPr/>
          </p:nvSpPr>
          <p:spPr bwMode="auto">
            <a:xfrm>
              <a:off x="240" y="1440"/>
              <a:ext cx="2880" cy="168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34" name="Picture 5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5" name="Picture 6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780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36" name="Picture 7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783"/>
              <a:ext cx="321" cy="1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37" name="Rectangle 17"/>
            <p:cNvSpPr>
              <a:spLocks noChangeArrowheads="1"/>
            </p:cNvSpPr>
            <p:nvPr/>
          </p:nvSpPr>
          <p:spPr bwMode="auto">
            <a:xfrm>
              <a:off x="2073" y="1725"/>
              <a:ext cx="942" cy="1158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38" name="Group 24"/>
            <p:cNvGrpSpPr>
              <a:grpSpLocks/>
            </p:cNvGrpSpPr>
            <p:nvPr/>
          </p:nvGrpSpPr>
          <p:grpSpPr bwMode="auto">
            <a:xfrm>
              <a:off x="1776" y="1854"/>
              <a:ext cx="687" cy="912"/>
              <a:chOff x="2064" y="1644"/>
              <a:chExt cx="687" cy="756"/>
            </a:xfrm>
          </p:grpSpPr>
          <p:sp>
            <p:nvSpPr>
              <p:cNvPr id="8242" name="Rectangle 25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Rectangle 26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Rectangle 27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Rectangle 28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39" name="AutoShape 30"/>
            <p:cNvSpPr>
              <a:spLocks noChangeArrowheads="1"/>
            </p:cNvSpPr>
            <p:nvPr/>
          </p:nvSpPr>
          <p:spPr bwMode="auto">
            <a:xfrm flipH="1">
              <a:off x="2976" y="2390"/>
              <a:ext cx="240" cy="116"/>
            </a:xfrm>
            <a:prstGeom prst="leftArrow">
              <a:avLst>
                <a:gd name="adj1" fmla="val 50000"/>
                <a:gd name="adj2" fmla="val 51724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0" name="Rectangle 31"/>
            <p:cNvSpPr>
              <a:spLocks noChangeArrowheads="1"/>
            </p:cNvSpPr>
            <p:nvPr/>
          </p:nvSpPr>
          <p:spPr bwMode="auto">
            <a:xfrm>
              <a:off x="262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Rectangle 33"/>
            <p:cNvSpPr>
              <a:spLocks noChangeArrowheads="1"/>
            </p:cNvSpPr>
            <p:nvPr/>
          </p:nvSpPr>
          <p:spPr bwMode="auto">
            <a:xfrm>
              <a:off x="2832" y="1854"/>
              <a:ext cx="76" cy="9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7" name="Group 37"/>
          <p:cNvGrpSpPr>
            <a:grpSpLocks/>
          </p:cNvGrpSpPr>
          <p:nvPr/>
        </p:nvGrpSpPr>
        <p:grpSpPr bwMode="auto">
          <a:xfrm>
            <a:off x="76200" y="990600"/>
            <a:ext cx="3581400" cy="2133600"/>
            <a:chOff x="144" y="1344"/>
            <a:chExt cx="2976" cy="2448"/>
          </a:xfrm>
        </p:grpSpPr>
        <p:sp>
          <p:nvSpPr>
            <p:cNvPr id="8218" name="Rectangle 38"/>
            <p:cNvSpPr>
              <a:spLocks noChangeArrowheads="1"/>
            </p:cNvSpPr>
            <p:nvPr/>
          </p:nvSpPr>
          <p:spPr bwMode="auto">
            <a:xfrm>
              <a:off x="240" y="1344"/>
              <a:ext cx="2880" cy="244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19" name="Picture 39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0" name="Picture 40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49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1" name="Picture 41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584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22" name="Rectangle 42"/>
            <p:cNvSpPr>
              <a:spLocks noChangeArrowheads="1"/>
            </p:cNvSpPr>
            <p:nvPr/>
          </p:nvSpPr>
          <p:spPr bwMode="auto">
            <a:xfrm>
              <a:off x="498" y="2592"/>
              <a:ext cx="1470" cy="1056"/>
            </a:xfrm>
            <a:prstGeom prst="rect">
              <a:avLst/>
            </a:prstGeom>
            <a:solidFill>
              <a:srgbClr val="EEF82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23" name="Group 43"/>
            <p:cNvGrpSpPr>
              <a:grpSpLocks/>
            </p:cNvGrpSpPr>
            <p:nvPr/>
          </p:nvGrpSpPr>
          <p:grpSpPr bwMode="auto">
            <a:xfrm>
              <a:off x="2112" y="2172"/>
              <a:ext cx="687" cy="756"/>
              <a:chOff x="2064" y="1644"/>
              <a:chExt cx="687" cy="756"/>
            </a:xfrm>
          </p:grpSpPr>
          <p:sp>
            <p:nvSpPr>
              <p:cNvPr id="8229" name="Rectangle 44"/>
              <p:cNvSpPr>
                <a:spLocks noChangeArrowheads="1"/>
              </p:cNvSpPr>
              <p:nvPr/>
            </p:nvSpPr>
            <p:spPr bwMode="auto">
              <a:xfrm>
                <a:off x="2064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Rectangle 45"/>
              <p:cNvSpPr>
                <a:spLocks noChangeArrowheads="1"/>
              </p:cNvSpPr>
              <p:nvPr/>
            </p:nvSpPr>
            <p:spPr bwMode="auto">
              <a:xfrm>
                <a:off x="2256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Rectangle 46"/>
              <p:cNvSpPr>
                <a:spLocks noChangeArrowheads="1"/>
              </p:cNvSpPr>
              <p:nvPr/>
            </p:nvSpPr>
            <p:spPr bwMode="auto">
              <a:xfrm>
                <a:off x="2448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47"/>
              <p:cNvSpPr>
                <a:spLocks noChangeArrowheads="1"/>
              </p:cNvSpPr>
              <p:nvPr/>
            </p:nvSpPr>
            <p:spPr bwMode="auto">
              <a:xfrm>
                <a:off x="2675" y="1644"/>
                <a:ext cx="76" cy="75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8224" name="Picture 48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5" name="Picture 49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6" name="Picture 50" descr="1chu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2688"/>
              <a:ext cx="32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27" name="AutoShape 51"/>
            <p:cNvSpPr>
              <a:spLocks noChangeArrowheads="1"/>
            </p:cNvSpPr>
            <p:nvPr/>
          </p:nvSpPr>
          <p:spPr bwMode="auto">
            <a:xfrm>
              <a:off x="144" y="3312"/>
              <a:ext cx="240" cy="144"/>
            </a:xfrm>
            <a:prstGeom prst="leftArrow">
              <a:avLst>
                <a:gd name="adj1" fmla="val 50000"/>
                <a:gd name="adj2" fmla="val 41667"/>
              </a:avLst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Rectangle 52"/>
            <p:cNvSpPr>
              <a:spLocks noChangeArrowheads="1"/>
            </p:cNvSpPr>
            <p:nvPr/>
          </p:nvSpPr>
          <p:spPr bwMode="auto">
            <a:xfrm>
              <a:off x="2928" y="2172"/>
              <a:ext cx="76" cy="75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8" name="Text Box 53"/>
          <p:cNvSpPr txBox="1">
            <a:spLocks noChangeArrowheads="1"/>
          </p:cNvSpPr>
          <p:nvPr/>
        </p:nvSpPr>
        <p:spPr bwMode="auto">
          <a:xfrm>
            <a:off x="381000" y="316865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65 – 30 = 35</a:t>
            </a:r>
            <a:endParaRPr lang="en-US" sz="3600"/>
          </a:p>
        </p:txBody>
      </p:sp>
      <p:sp>
        <p:nvSpPr>
          <p:cNvPr id="8199" name="Text Box 54"/>
          <p:cNvSpPr txBox="1">
            <a:spLocks noChangeArrowheads="1"/>
          </p:cNvSpPr>
          <p:nvPr/>
        </p:nvSpPr>
        <p:spPr bwMode="auto">
          <a:xfrm>
            <a:off x="4495800" y="887413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65</a:t>
            </a:r>
          </a:p>
        </p:txBody>
      </p:sp>
      <p:sp>
        <p:nvSpPr>
          <p:cNvPr id="8200" name="Text Box 55"/>
          <p:cNvSpPr txBox="1">
            <a:spLocks noChangeArrowheads="1"/>
          </p:cNvSpPr>
          <p:nvPr/>
        </p:nvSpPr>
        <p:spPr bwMode="auto">
          <a:xfrm>
            <a:off x="4495800" y="178752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8201" name="Text Box 56"/>
          <p:cNvSpPr txBox="1">
            <a:spLocks noChangeArrowheads="1"/>
          </p:cNvSpPr>
          <p:nvPr/>
        </p:nvSpPr>
        <p:spPr bwMode="auto">
          <a:xfrm>
            <a:off x="4038600" y="125412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202" name="Line 57"/>
          <p:cNvSpPr>
            <a:spLocks noChangeShapeType="1"/>
          </p:cNvSpPr>
          <p:nvPr/>
        </p:nvSpPr>
        <p:spPr bwMode="auto">
          <a:xfrm>
            <a:off x="4322763" y="2549525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58"/>
          <p:cNvSpPr txBox="1">
            <a:spLocks noChangeArrowheads="1"/>
          </p:cNvSpPr>
          <p:nvPr/>
        </p:nvSpPr>
        <p:spPr bwMode="auto">
          <a:xfrm>
            <a:off x="4856163" y="260508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8204" name="Text Box 59"/>
          <p:cNvSpPr txBox="1">
            <a:spLocks noChangeArrowheads="1"/>
          </p:cNvSpPr>
          <p:nvPr/>
        </p:nvSpPr>
        <p:spPr bwMode="auto">
          <a:xfrm>
            <a:off x="4495800" y="259873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6924" name="Text Box 60"/>
          <p:cNvSpPr txBox="1">
            <a:spLocks noChangeArrowheads="1"/>
          </p:cNvSpPr>
          <p:nvPr/>
        </p:nvSpPr>
        <p:spPr bwMode="auto">
          <a:xfrm>
            <a:off x="5715000" y="1143000"/>
            <a:ext cx="5410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 5 trõ 0 b»ng 5,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viÕt 5</a:t>
            </a:r>
          </a:p>
        </p:txBody>
      </p:sp>
      <p:sp>
        <p:nvSpPr>
          <p:cNvPr id="8206" name="Text Box 61"/>
          <p:cNvSpPr txBox="1">
            <a:spLocks noChangeArrowheads="1"/>
          </p:cNvSpPr>
          <p:nvPr/>
        </p:nvSpPr>
        <p:spPr bwMode="auto">
          <a:xfrm>
            <a:off x="5715000" y="2209800"/>
            <a:ext cx="54102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CC00FF"/>
                </a:solidFill>
                <a:latin typeface=".VnAvant" pitchFamily="34" charset="0"/>
              </a:rPr>
              <a:t> </a:t>
            </a: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6 trõ 3 b»ng 3, 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viÕt 3</a:t>
            </a:r>
          </a:p>
        </p:txBody>
      </p:sp>
      <p:sp>
        <p:nvSpPr>
          <p:cNvPr id="8207" name="Text Box 62"/>
          <p:cNvSpPr txBox="1">
            <a:spLocks noChangeArrowheads="1"/>
          </p:cNvSpPr>
          <p:nvPr/>
        </p:nvSpPr>
        <p:spPr bwMode="auto">
          <a:xfrm>
            <a:off x="4495800" y="3935413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36</a:t>
            </a:r>
          </a:p>
        </p:txBody>
      </p:sp>
      <p:sp>
        <p:nvSpPr>
          <p:cNvPr id="8208" name="Text Box 63"/>
          <p:cNvSpPr txBox="1">
            <a:spLocks noChangeArrowheads="1"/>
          </p:cNvSpPr>
          <p:nvPr/>
        </p:nvSpPr>
        <p:spPr bwMode="auto">
          <a:xfrm>
            <a:off x="4495800" y="483552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  4</a:t>
            </a:r>
          </a:p>
        </p:txBody>
      </p:sp>
      <p:sp>
        <p:nvSpPr>
          <p:cNvPr id="8209" name="Text Box 64"/>
          <p:cNvSpPr txBox="1">
            <a:spLocks noChangeArrowheads="1"/>
          </p:cNvSpPr>
          <p:nvPr/>
        </p:nvSpPr>
        <p:spPr bwMode="auto">
          <a:xfrm>
            <a:off x="4038600" y="430212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210" name="Line 65"/>
          <p:cNvSpPr>
            <a:spLocks noChangeShapeType="1"/>
          </p:cNvSpPr>
          <p:nvPr/>
        </p:nvSpPr>
        <p:spPr bwMode="auto">
          <a:xfrm>
            <a:off x="4322763" y="5597525"/>
            <a:ext cx="1066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Text Box 66"/>
          <p:cNvSpPr txBox="1">
            <a:spLocks noChangeArrowheads="1"/>
          </p:cNvSpPr>
          <p:nvPr/>
        </p:nvSpPr>
        <p:spPr bwMode="auto">
          <a:xfrm>
            <a:off x="4856163" y="565308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212" name="Text Box 67"/>
          <p:cNvSpPr txBox="1">
            <a:spLocks noChangeArrowheads="1"/>
          </p:cNvSpPr>
          <p:nvPr/>
        </p:nvSpPr>
        <p:spPr bwMode="auto">
          <a:xfrm>
            <a:off x="4495800" y="5646738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213" name="Text Box 68"/>
          <p:cNvSpPr txBox="1">
            <a:spLocks noChangeArrowheads="1"/>
          </p:cNvSpPr>
          <p:nvPr/>
        </p:nvSpPr>
        <p:spPr bwMode="auto">
          <a:xfrm>
            <a:off x="5638800" y="4267200"/>
            <a:ext cx="54102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sz="3600" b="1">
                <a:solidFill>
                  <a:srgbClr val="CC00FF"/>
                </a:solidFill>
                <a:latin typeface=".VnAvant" pitchFamily="34" charset="0"/>
              </a:rPr>
              <a:t> </a:t>
            </a: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6 trõ 4 b»ng 2,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 viÕt 2</a:t>
            </a:r>
          </a:p>
        </p:txBody>
      </p:sp>
      <p:sp>
        <p:nvSpPr>
          <p:cNvPr id="36933" name="Text Box 69"/>
          <p:cNvSpPr txBox="1">
            <a:spLocks noChangeArrowheads="1"/>
          </p:cNvSpPr>
          <p:nvPr/>
        </p:nvSpPr>
        <p:spPr bwMode="auto">
          <a:xfrm>
            <a:off x="5715000" y="54864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00FF"/>
                </a:solidFill>
                <a:latin typeface=".VnAvant" pitchFamily="34" charset="0"/>
              </a:rPr>
              <a:t>H¹ 3, viÕt 3</a:t>
            </a:r>
          </a:p>
        </p:txBody>
      </p:sp>
      <p:sp>
        <p:nvSpPr>
          <p:cNvPr id="36934" name="Text Box 70"/>
          <p:cNvSpPr txBox="1">
            <a:spLocks noChangeArrowheads="1"/>
          </p:cNvSpPr>
          <p:nvPr/>
        </p:nvSpPr>
        <p:spPr bwMode="auto">
          <a:xfrm>
            <a:off x="4495800" y="1785938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36935" name="Text Box 71"/>
          <p:cNvSpPr txBox="1">
            <a:spLocks noChangeArrowheads="1"/>
          </p:cNvSpPr>
          <p:nvPr/>
        </p:nvSpPr>
        <p:spPr bwMode="auto">
          <a:xfrm>
            <a:off x="4829175" y="4829175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217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4798E-6 L 0.25 2.9479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69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69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69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69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69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6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69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6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24" grpId="0"/>
      <p:bldP spid="36933" grpId="0"/>
      <p:bldP spid="36934" grpId="0"/>
      <p:bldP spid="369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7620000" y="1219200"/>
            <a:ext cx="1371600" cy="2362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6650038" y="2819400"/>
            <a:ext cx="893762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 </a:t>
            </a:r>
            <a:r>
              <a:rPr lang="en-US" sz="3600" b="1">
                <a:solidFill>
                  <a:srgbClr val="FF0000"/>
                </a:solidFill>
              </a:rPr>
              <a:t>68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33400" y="609600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.VnArial" pitchFamily="34" charset="0"/>
              </a:rPr>
              <a:t>Bµi 1:</a:t>
            </a:r>
            <a:r>
              <a:rPr lang="en-US" sz="3600" b="1">
                <a:solidFill>
                  <a:srgbClr val="009900"/>
                </a:solidFill>
                <a:latin typeface=".VnArial" pitchFamily="34" charset="0"/>
              </a:rPr>
              <a:t> TÝnh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09600" y="281940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 2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2057400" y="281940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3678238" y="281940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5410200" y="281940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19</a:t>
            </a:r>
          </a:p>
        </p:txBody>
      </p:sp>
      <p:grpSp>
        <p:nvGrpSpPr>
          <p:cNvPr id="5180" name="Group 60"/>
          <p:cNvGrpSpPr>
            <a:grpSpLocks/>
          </p:cNvGrpSpPr>
          <p:nvPr/>
        </p:nvGrpSpPr>
        <p:grpSpPr bwMode="auto">
          <a:xfrm>
            <a:off x="0" y="1371600"/>
            <a:ext cx="9525000" cy="1358900"/>
            <a:chOff x="0" y="864"/>
            <a:chExt cx="6000" cy="856"/>
          </a:xfrm>
        </p:grpSpPr>
        <p:sp>
          <p:nvSpPr>
            <p:cNvPr id="9262" name="Text Box 6"/>
            <p:cNvSpPr txBox="1">
              <a:spLocks noChangeArrowheads="1"/>
            </p:cNvSpPr>
            <p:nvPr/>
          </p:nvSpPr>
          <p:spPr bwMode="auto">
            <a:xfrm>
              <a:off x="384" y="88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82</a:t>
              </a:r>
            </a:p>
          </p:txBody>
        </p:sp>
        <p:sp>
          <p:nvSpPr>
            <p:cNvPr id="9263" name="Line 7"/>
            <p:cNvSpPr>
              <a:spLocks noChangeShapeType="1"/>
            </p:cNvSpPr>
            <p:nvPr/>
          </p:nvSpPr>
          <p:spPr bwMode="auto">
            <a:xfrm>
              <a:off x="240" y="13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Text Box 8"/>
            <p:cNvSpPr txBox="1">
              <a:spLocks noChangeArrowheads="1"/>
            </p:cNvSpPr>
            <p:nvPr/>
          </p:nvSpPr>
          <p:spPr bwMode="auto">
            <a:xfrm>
              <a:off x="384" y="131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50</a:t>
              </a:r>
            </a:p>
          </p:txBody>
        </p:sp>
        <p:sp>
          <p:nvSpPr>
            <p:cNvPr id="9265" name="Line 9"/>
            <p:cNvSpPr>
              <a:spLocks noChangeShapeType="1"/>
            </p:cNvSpPr>
            <p:nvPr/>
          </p:nvSpPr>
          <p:spPr bwMode="auto">
            <a:xfrm>
              <a:off x="336" y="170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Text Box 13"/>
            <p:cNvSpPr txBox="1">
              <a:spLocks noChangeArrowheads="1"/>
            </p:cNvSpPr>
            <p:nvPr/>
          </p:nvSpPr>
          <p:spPr bwMode="auto">
            <a:xfrm>
              <a:off x="1296" y="88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75</a:t>
              </a:r>
            </a:p>
          </p:txBody>
        </p:sp>
        <p:sp>
          <p:nvSpPr>
            <p:cNvPr id="9267" name="Line 14"/>
            <p:cNvSpPr>
              <a:spLocks noChangeShapeType="1"/>
            </p:cNvSpPr>
            <p:nvPr/>
          </p:nvSpPr>
          <p:spPr bwMode="auto">
            <a:xfrm>
              <a:off x="1152" y="13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Text Box 15"/>
            <p:cNvSpPr txBox="1">
              <a:spLocks noChangeArrowheads="1"/>
            </p:cNvSpPr>
            <p:nvPr/>
          </p:nvSpPr>
          <p:spPr bwMode="auto">
            <a:xfrm>
              <a:off x="1296" y="131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40</a:t>
              </a:r>
            </a:p>
          </p:txBody>
        </p:sp>
        <p:sp>
          <p:nvSpPr>
            <p:cNvPr id="9269" name="Line 16"/>
            <p:cNvSpPr>
              <a:spLocks noChangeShapeType="1"/>
            </p:cNvSpPr>
            <p:nvPr/>
          </p:nvSpPr>
          <p:spPr bwMode="auto">
            <a:xfrm>
              <a:off x="1248" y="170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Text Box 18"/>
            <p:cNvSpPr txBox="1">
              <a:spLocks noChangeArrowheads="1"/>
            </p:cNvSpPr>
            <p:nvPr/>
          </p:nvSpPr>
          <p:spPr bwMode="auto">
            <a:xfrm>
              <a:off x="2304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48</a:t>
              </a:r>
            </a:p>
          </p:txBody>
        </p:sp>
        <p:sp>
          <p:nvSpPr>
            <p:cNvPr id="9271" name="Line 19"/>
            <p:cNvSpPr>
              <a:spLocks noChangeShapeType="1"/>
            </p:cNvSpPr>
            <p:nvPr/>
          </p:nvSpPr>
          <p:spPr bwMode="auto">
            <a:xfrm>
              <a:off x="2160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Text Box 20"/>
            <p:cNvSpPr txBox="1">
              <a:spLocks noChangeArrowheads="1"/>
            </p:cNvSpPr>
            <p:nvPr/>
          </p:nvSpPr>
          <p:spPr bwMode="auto">
            <a:xfrm>
              <a:off x="2304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20</a:t>
              </a:r>
            </a:p>
          </p:txBody>
        </p:sp>
        <p:sp>
          <p:nvSpPr>
            <p:cNvPr id="9273" name="Line 21"/>
            <p:cNvSpPr>
              <a:spLocks noChangeShapeType="1"/>
            </p:cNvSpPr>
            <p:nvPr/>
          </p:nvSpPr>
          <p:spPr bwMode="auto">
            <a:xfrm>
              <a:off x="2256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Text Box 23"/>
            <p:cNvSpPr txBox="1">
              <a:spLocks noChangeArrowheads="1"/>
            </p:cNvSpPr>
            <p:nvPr/>
          </p:nvSpPr>
          <p:spPr bwMode="auto">
            <a:xfrm>
              <a:off x="3408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69</a:t>
              </a:r>
            </a:p>
          </p:txBody>
        </p:sp>
        <p:sp>
          <p:nvSpPr>
            <p:cNvPr id="9275" name="Line 24"/>
            <p:cNvSpPr>
              <a:spLocks noChangeShapeType="1"/>
            </p:cNvSpPr>
            <p:nvPr/>
          </p:nvSpPr>
          <p:spPr bwMode="auto">
            <a:xfrm>
              <a:off x="316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Text Box 25"/>
            <p:cNvSpPr txBox="1">
              <a:spLocks noChangeArrowheads="1"/>
            </p:cNvSpPr>
            <p:nvPr/>
          </p:nvSpPr>
          <p:spPr bwMode="auto">
            <a:xfrm>
              <a:off x="3408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50</a:t>
              </a:r>
            </a:p>
          </p:txBody>
        </p:sp>
        <p:sp>
          <p:nvSpPr>
            <p:cNvPr id="9277" name="Line 26"/>
            <p:cNvSpPr>
              <a:spLocks noChangeShapeType="1"/>
            </p:cNvSpPr>
            <p:nvPr/>
          </p:nvSpPr>
          <p:spPr bwMode="auto">
            <a:xfrm>
              <a:off x="3360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Text Box 33"/>
            <p:cNvSpPr txBox="1">
              <a:spLocks noChangeArrowheads="1"/>
            </p:cNvSpPr>
            <p:nvPr/>
          </p:nvSpPr>
          <p:spPr bwMode="auto">
            <a:xfrm>
              <a:off x="4272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98</a:t>
              </a:r>
            </a:p>
          </p:txBody>
        </p:sp>
        <p:sp>
          <p:nvSpPr>
            <p:cNvPr id="9279" name="Line 34"/>
            <p:cNvSpPr>
              <a:spLocks noChangeShapeType="1"/>
            </p:cNvSpPr>
            <p:nvPr/>
          </p:nvSpPr>
          <p:spPr bwMode="auto">
            <a:xfrm>
              <a:off x="412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Text Box 35"/>
            <p:cNvSpPr txBox="1">
              <a:spLocks noChangeArrowheads="1"/>
            </p:cNvSpPr>
            <p:nvPr/>
          </p:nvSpPr>
          <p:spPr bwMode="auto">
            <a:xfrm>
              <a:off x="4272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30</a:t>
              </a:r>
            </a:p>
          </p:txBody>
        </p:sp>
        <p:sp>
          <p:nvSpPr>
            <p:cNvPr id="9281" name="Line 36"/>
            <p:cNvSpPr>
              <a:spLocks noChangeShapeType="1"/>
            </p:cNvSpPr>
            <p:nvPr/>
          </p:nvSpPr>
          <p:spPr bwMode="auto">
            <a:xfrm>
              <a:off x="4224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Text Box 49"/>
            <p:cNvSpPr txBox="1">
              <a:spLocks noChangeArrowheads="1"/>
            </p:cNvSpPr>
            <p:nvPr/>
          </p:nvSpPr>
          <p:spPr bwMode="auto">
            <a:xfrm>
              <a:off x="0" y="883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folHlink"/>
                  </a:solidFill>
                </a:rPr>
                <a:t>a)</a:t>
              </a:r>
            </a:p>
          </p:txBody>
        </p:sp>
        <p:sp>
          <p:nvSpPr>
            <p:cNvPr id="9283" name="Text Box 53"/>
            <p:cNvSpPr txBox="1">
              <a:spLocks noChangeArrowheads="1"/>
            </p:cNvSpPr>
            <p:nvPr/>
          </p:nvSpPr>
          <p:spPr bwMode="auto">
            <a:xfrm>
              <a:off x="5088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55</a:t>
              </a:r>
            </a:p>
          </p:txBody>
        </p:sp>
        <p:sp>
          <p:nvSpPr>
            <p:cNvPr id="9284" name="Line 54"/>
            <p:cNvSpPr>
              <a:spLocks noChangeShapeType="1"/>
            </p:cNvSpPr>
            <p:nvPr/>
          </p:nvSpPr>
          <p:spPr bwMode="auto">
            <a:xfrm>
              <a:off x="484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Text Box 55"/>
            <p:cNvSpPr txBox="1">
              <a:spLocks noChangeArrowheads="1"/>
            </p:cNvSpPr>
            <p:nvPr/>
          </p:nvSpPr>
          <p:spPr bwMode="auto">
            <a:xfrm>
              <a:off x="5088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55</a:t>
              </a:r>
            </a:p>
          </p:txBody>
        </p:sp>
        <p:sp>
          <p:nvSpPr>
            <p:cNvPr id="9286" name="Line 56"/>
            <p:cNvSpPr>
              <a:spLocks noChangeShapeType="1"/>
            </p:cNvSpPr>
            <p:nvPr/>
          </p:nvSpPr>
          <p:spPr bwMode="auto">
            <a:xfrm>
              <a:off x="5040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57"/>
            <p:cNvSpPr>
              <a:spLocks noChangeShapeType="1"/>
            </p:cNvSpPr>
            <p:nvPr/>
          </p:nvSpPr>
          <p:spPr bwMode="auto">
            <a:xfrm>
              <a:off x="580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8077200" y="281940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609600" y="28194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5181" name="Group 61"/>
          <p:cNvGrpSpPr>
            <a:grpSpLocks/>
          </p:cNvGrpSpPr>
          <p:nvPr/>
        </p:nvGrpSpPr>
        <p:grpSpPr bwMode="auto">
          <a:xfrm>
            <a:off x="0" y="4279900"/>
            <a:ext cx="9525000" cy="1358900"/>
            <a:chOff x="0" y="864"/>
            <a:chExt cx="6000" cy="856"/>
          </a:xfrm>
        </p:grpSpPr>
        <p:sp>
          <p:nvSpPr>
            <p:cNvPr id="9236" name="Text Box 62"/>
            <p:cNvSpPr txBox="1">
              <a:spLocks noChangeArrowheads="1"/>
            </p:cNvSpPr>
            <p:nvPr/>
          </p:nvSpPr>
          <p:spPr bwMode="auto">
            <a:xfrm>
              <a:off x="384" y="88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68</a:t>
              </a:r>
            </a:p>
          </p:txBody>
        </p:sp>
        <p:sp>
          <p:nvSpPr>
            <p:cNvPr id="9237" name="Line 63"/>
            <p:cNvSpPr>
              <a:spLocks noChangeShapeType="1"/>
            </p:cNvSpPr>
            <p:nvPr/>
          </p:nvSpPr>
          <p:spPr bwMode="auto">
            <a:xfrm>
              <a:off x="240" y="13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Text Box 64"/>
            <p:cNvSpPr txBox="1">
              <a:spLocks noChangeArrowheads="1"/>
            </p:cNvSpPr>
            <p:nvPr/>
          </p:nvSpPr>
          <p:spPr bwMode="auto">
            <a:xfrm>
              <a:off x="384" y="131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4</a:t>
              </a:r>
            </a:p>
          </p:txBody>
        </p:sp>
        <p:sp>
          <p:nvSpPr>
            <p:cNvPr id="9239" name="Line 65"/>
            <p:cNvSpPr>
              <a:spLocks noChangeShapeType="1"/>
            </p:cNvSpPr>
            <p:nvPr/>
          </p:nvSpPr>
          <p:spPr bwMode="auto">
            <a:xfrm>
              <a:off x="336" y="170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Text Box 66"/>
            <p:cNvSpPr txBox="1">
              <a:spLocks noChangeArrowheads="1"/>
            </p:cNvSpPr>
            <p:nvPr/>
          </p:nvSpPr>
          <p:spPr bwMode="auto">
            <a:xfrm>
              <a:off x="1296" y="88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37</a:t>
              </a:r>
            </a:p>
          </p:txBody>
        </p:sp>
        <p:sp>
          <p:nvSpPr>
            <p:cNvPr id="9241" name="Line 67"/>
            <p:cNvSpPr>
              <a:spLocks noChangeShapeType="1"/>
            </p:cNvSpPr>
            <p:nvPr/>
          </p:nvSpPr>
          <p:spPr bwMode="auto">
            <a:xfrm>
              <a:off x="1152" y="131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68"/>
            <p:cNvSpPr txBox="1">
              <a:spLocks noChangeArrowheads="1"/>
            </p:cNvSpPr>
            <p:nvPr/>
          </p:nvSpPr>
          <p:spPr bwMode="auto">
            <a:xfrm>
              <a:off x="1296" y="131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2</a:t>
              </a:r>
            </a:p>
          </p:txBody>
        </p:sp>
        <p:sp>
          <p:nvSpPr>
            <p:cNvPr id="9243" name="Line 69"/>
            <p:cNvSpPr>
              <a:spLocks noChangeShapeType="1"/>
            </p:cNvSpPr>
            <p:nvPr/>
          </p:nvSpPr>
          <p:spPr bwMode="auto">
            <a:xfrm>
              <a:off x="1248" y="170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Text Box 70"/>
            <p:cNvSpPr txBox="1">
              <a:spLocks noChangeArrowheads="1"/>
            </p:cNvSpPr>
            <p:nvPr/>
          </p:nvSpPr>
          <p:spPr bwMode="auto">
            <a:xfrm>
              <a:off x="2304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88</a:t>
              </a:r>
            </a:p>
          </p:txBody>
        </p:sp>
        <p:sp>
          <p:nvSpPr>
            <p:cNvPr id="9245" name="Line 71"/>
            <p:cNvSpPr>
              <a:spLocks noChangeShapeType="1"/>
            </p:cNvSpPr>
            <p:nvPr/>
          </p:nvSpPr>
          <p:spPr bwMode="auto">
            <a:xfrm>
              <a:off x="2160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Text Box 72"/>
            <p:cNvSpPr txBox="1">
              <a:spLocks noChangeArrowheads="1"/>
            </p:cNvSpPr>
            <p:nvPr/>
          </p:nvSpPr>
          <p:spPr bwMode="auto">
            <a:xfrm>
              <a:off x="2304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7</a:t>
              </a:r>
            </a:p>
          </p:txBody>
        </p:sp>
        <p:sp>
          <p:nvSpPr>
            <p:cNvPr id="9247" name="Line 73"/>
            <p:cNvSpPr>
              <a:spLocks noChangeShapeType="1"/>
            </p:cNvSpPr>
            <p:nvPr/>
          </p:nvSpPr>
          <p:spPr bwMode="auto">
            <a:xfrm>
              <a:off x="2256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Text Box 74"/>
            <p:cNvSpPr txBox="1">
              <a:spLocks noChangeArrowheads="1"/>
            </p:cNvSpPr>
            <p:nvPr/>
          </p:nvSpPr>
          <p:spPr bwMode="auto">
            <a:xfrm>
              <a:off x="3408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33</a:t>
              </a:r>
            </a:p>
          </p:txBody>
        </p:sp>
        <p:sp>
          <p:nvSpPr>
            <p:cNvPr id="9249" name="Line 75"/>
            <p:cNvSpPr>
              <a:spLocks noChangeShapeType="1"/>
            </p:cNvSpPr>
            <p:nvPr/>
          </p:nvSpPr>
          <p:spPr bwMode="auto">
            <a:xfrm>
              <a:off x="316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Text Box 76"/>
            <p:cNvSpPr txBox="1">
              <a:spLocks noChangeArrowheads="1"/>
            </p:cNvSpPr>
            <p:nvPr/>
          </p:nvSpPr>
          <p:spPr bwMode="auto">
            <a:xfrm>
              <a:off x="3408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3</a:t>
              </a:r>
            </a:p>
          </p:txBody>
        </p:sp>
        <p:sp>
          <p:nvSpPr>
            <p:cNvPr id="9251" name="Line 77"/>
            <p:cNvSpPr>
              <a:spLocks noChangeShapeType="1"/>
            </p:cNvSpPr>
            <p:nvPr/>
          </p:nvSpPr>
          <p:spPr bwMode="auto">
            <a:xfrm>
              <a:off x="3360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Text Box 78"/>
            <p:cNvSpPr txBox="1">
              <a:spLocks noChangeArrowheads="1"/>
            </p:cNvSpPr>
            <p:nvPr/>
          </p:nvSpPr>
          <p:spPr bwMode="auto">
            <a:xfrm>
              <a:off x="4272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79</a:t>
              </a:r>
            </a:p>
          </p:txBody>
        </p:sp>
        <p:sp>
          <p:nvSpPr>
            <p:cNvPr id="9253" name="Line 79"/>
            <p:cNvSpPr>
              <a:spLocks noChangeShapeType="1"/>
            </p:cNvSpPr>
            <p:nvPr/>
          </p:nvSpPr>
          <p:spPr bwMode="auto">
            <a:xfrm>
              <a:off x="412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Text Box 80"/>
            <p:cNvSpPr txBox="1">
              <a:spLocks noChangeArrowheads="1"/>
            </p:cNvSpPr>
            <p:nvPr/>
          </p:nvSpPr>
          <p:spPr bwMode="auto">
            <a:xfrm>
              <a:off x="4272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0</a:t>
              </a:r>
            </a:p>
          </p:txBody>
        </p:sp>
        <p:sp>
          <p:nvSpPr>
            <p:cNvPr id="9255" name="Line 81"/>
            <p:cNvSpPr>
              <a:spLocks noChangeShapeType="1"/>
            </p:cNvSpPr>
            <p:nvPr/>
          </p:nvSpPr>
          <p:spPr bwMode="auto">
            <a:xfrm>
              <a:off x="4224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Text Box 82"/>
            <p:cNvSpPr txBox="1">
              <a:spLocks noChangeArrowheads="1"/>
            </p:cNvSpPr>
            <p:nvPr/>
          </p:nvSpPr>
          <p:spPr bwMode="auto">
            <a:xfrm>
              <a:off x="0" y="883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folHlink"/>
                  </a:solidFill>
                </a:rPr>
                <a:t>b)</a:t>
              </a:r>
            </a:p>
          </p:txBody>
        </p:sp>
        <p:sp>
          <p:nvSpPr>
            <p:cNvPr id="9257" name="Text Box 83"/>
            <p:cNvSpPr txBox="1">
              <a:spLocks noChangeArrowheads="1"/>
            </p:cNvSpPr>
            <p:nvPr/>
          </p:nvSpPr>
          <p:spPr bwMode="auto">
            <a:xfrm>
              <a:off x="5088" y="864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54</a:t>
              </a:r>
            </a:p>
          </p:txBody>
        </p:sp>
        <p:sp>
          <p:nvSpPr>
            <p:cNvPr id="9258" name="Line 84"/>
            <p:cNvSpPr>
              <a:spLocks noChangeShapeType="1"/>
            </p:cNvSpPr>
            <p:nvPr/>
          </p:nvSpPr>
          <p:spPr bwMode="auto">
            <a:xfrm>
              <a:off x="484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Text Box 85"/>
            <p:cNvSpPr txBox="1">
              <a:spLocks noChangeArrowheads="1"/>
            </p:cNvSpPr>
            <p:nvPr/>
          </p:nvSpPr>
          <p:spPr bwMode="auto">
            <a:xfrm>
              <a:off x="5088" y="1296"/>
              <a:ext cx="9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  4</a:t>
              </a:r>
            </a:p>
          </p:txBody>
        </p:sp>
        <p:sp>
          <p:nvSpPr>
            <p:cNvPr id="9260" name="Line 86"/>
            <p:cNvSpPr>
              <a:spLocks noChangeShapeType="1"/>
            </p:cNvSpPr>
            <p:nvPr/>
          </p:nvSpPr>
          <p:spPr bwMode="auto">
            <a:xfrm>
              <a:off x="5040" y="16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87"/>
            <p:cNvSpPr>
              <a:spLocks noChangeShapeType="1"/>
            </p:cNvSpPr>
            <p:nvPr/>
          </p:nvSpPr>
          <p:spPr bwMode="auto">
            <a:xfrm>
              <a:off x="5808" y="129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08" name="Text Box 88"/>
          <p:cNvSpPr txBox="1">
            <a:spLocks noChangeArrowheads="1"/>
          </p:cNvSpPr>
          <p:nvPr/>
        </p:nvSpPr>
        <p:spPr bwMode="auto">
          <a:xfrm>
            <a:off x="6650038" y="5759450"/>
            <a:ext cx="893762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 </a:t>
            </a:r>
            <a:r>
              <a:rPr lang="en-US" sz="3600" b="1">
                <a:solidFill>
                  <a:srgbClr val="FF0000"/>
                </a:solidFill>
              </a:rPr>
              <a:t>79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609600" y="575945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5210" name="Text Box 90"/>
          <p:cNvSpPr txBox="1">
            <a:spLocks noChangeArrowheads="1"/>
          </p:cNvSpPr>
          <p:nvPr/>
        </p:nvSpPr>
        <p:spPr bwMode="auto">
          <a:xfrm>
            <a:off x="2057400" y="575945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5211" name="Text Box 91"/>
          <p:cNvSpPr txBox="1">
            <a:spLocks noChangeArrowheads="1"/>
          </p:cNvSpPr>
          <p:nvPr/>
        </p:nvSpPr>
        <p:spPr bwMode="auto">
          <a:xfrm>
            <a:off x="3678238" y="575945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81</a:t>
            </a:r>
          </a:p>
        </p:txBody>
      </p:sp>
      <p:sp>
        <p:nvSpPr>
          <p:cNvPr id="5212" name="Text Box 92"/>
          <p:cNvSpPr txBox="1">
            <a:spLocks noChangeArrowheads="1"/>
          </p:cNvSpPr>
          <p:nvPr/>
        </p:nvSpPr>
        <p:spPr bwMode="auto">
          <a:xfrm>
            <a:off x="5410200" y="575945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5213" name="Text Box 93"/>
          <p:cNvSpPr txBox="1">
            <a:spLocks noChangeArrowheads="1"/>
          </p:cNvSpPr>
          <p:nvPr/>
        </p:nvSpPr>
        <p:spPr bwMode="auto">
          <a:xfrm>
            <a:off x="8077200" y="5759450"/>
            <a:ext cx="762000" cy="6413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50</a:t>
            </a:r>
          </a:p>
        </p:txBody>
      </p:sp>
      <p:pic>
        <p:nvPicPr>
          <p:cNvPr id="9235" name="Picture 94" descr="B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-7938"/>
            <a:ext cx="7080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4" grpId="0" animBg="1"/>
      <p:bldP spid="5165" grpId="0" animBg="1"/>
      <p:bldP spid="5125" grpId="0"/>
      <p:bldP spid="5130" grpId="0" animBg="1"/>
      <p:bldP spid="5159" grpId="0" animBg="1"/>
      <p:bldP spid="5160" grpId="0" animBg="1"/>
      <p:bldP spid="5161" grpId="0" animBg="1"/>
      <p:bldP spid="5178" grpId="0" animBg="1"/>
      <p:bldP spid="5179" grpId="0"/>
      <p:bldP spid="5208" grpId="0" animBg="1"/>
      <p:bldP spid="5209" grpId="0" animBg="1"/>
      <p:bldP spid="5210" grpId="0" animBg="1"/>
      <p:bldP spid="5211" grpId="0" animBg="1"/>
      <p:bldP spid="5212" grpId="0" animBg="1"/>
      <p:bldP spid="52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.VnArial" pitchFamily="34" charset="0"/>
              </a:rPr>
              <a:t>Bµi 3:</a:t>
            </a:r>
            <a:r>
              <a:rPr lang="en-US" sz="3600" b="1">
                <a:solidFill>
                  <a:srgbClr val="009900"/>
                </a:solidFill>
                <a:latin typeface=".VnArial" pitchFamily="34" charset="0"/>
              </a:rPr>
              <a:t> TÝnh nhÈm</a:t>
            </a:r>
            <a:endParaRPr lang="en-US" sz="3600" b="1">
              <a:solidFill>
                <a:srgbClr val="6600CC"/>
              </a:solidFill>
              <a:latin typeface=".VnArial" pitchFamily="34" charset="0"/>
            </a:endParaRPr>
          </a:p>
        </p:txBody>
      </p:sp>
      <p:pic>
        <p:nvPicPr>
          <p:cNvPr id="11267" name="Picture 34" descr="B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-7938"/>
            <a:ext cx="7080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61913" y="1905000"/>
            <a:ext cx="103012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3200" b="1"/>
              <a:t> 66 – 60 =          98 – 90 =           72 – 70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/>
              <a:t>    78 – 50 =          59 – 30 =           43 – 20 = </a:t>
            </a:r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2514600" y="1905000"/>
            <a:ext cx="4572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2514600" y="2667000"/>
            <a:ext cx="6858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5410200" y="1905000"/>
            <a:ext cx="3810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5334000" y="2590800"/>
            <a:ext cx="6858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8229600" y="1905000"/>
            <a:ext cx="4572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982" name="Text Box 46"/>
          <p:cNvSpPr txBox="1">
            <a:spLocks noChangeArrowheads="1"/>
          </p:cNvSpPr>
          <p:nvPr/>
        </p:nvSpPr>
        <p:spPr bwMode="auto">
          <a:xfrm>
            <a:off x="8229600" y="2590800"/>
            <a:ext cx="685800" cy="5794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61913" y="3886200"/>
            <a:ext cx="103012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b) 58 – 4 =           67– 7 =           99 – 1 =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/>
              <a:t>    58 – 8 =           67 – 5 =           99 – 9 = </a:t>
            </a:r>
          </a:p>
        </p:txBody>
      </p:sp>
      <p:sp>
        <p:nvSpPr>
          <p:cNvPr id="39984" name="Text Box 48"/>
          <p:cNvSpPr txBox="1">
            <a:spLocks noChangeArrowheads="1"/>
          </p:cNvSpPr>
          <p:nvPr/>
        </p:nvSpPr>
        <p:spPr bwMode="auto">
          <a:xfrm>
            <a:off x="2438400" y="39163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2438400" y="46783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39986" name="Text Box 50"/>
          <p:cNvSpPr txBox="1">
            <a:spLocks noChangeArrowheads="1"/>
          </p:cNvSpPr>
          <p:nvPr/>
        </p:nvSpPr>
        <p:spPr bwMode="auto">
          <a:xfrm>
            <a:off x="5029200" y="39163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5029200" y="46021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62</a:t>
            </a:r>
          </a:p>
        </p:txBody>
      </p:sp>
      <p:sp>
        <p:nvSpPr>
          <p:cNvPr id="39988" name="Text Box 52"/>
          <p:cNvSpPr txBox="1">
            <a:spLocks noChangeArrowheads="1"/>
          </p:cNvSpPr>
          <p:nvPr/>
        </p:nvSpPr>
        <p:spPr bwMode="auto">
          <a:xfrm>
            <a:off x="7772400" y="39163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98</a:t>
            </a:r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7772400" y="4602163"/>
            <a:ext cx="685800" cy="57943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76" grpId="0"/>
      <p:bldP spid="39977" grpId="0" animBg="1"/>
      <p:bldP spid="39978" grpId="0" animBg="1"/>
      <p:bldP spid="39979" grpId="0" animBg="1"/>
      <p:bldP spid="39980" grpId="0" animBg="1"/>
      <p:bldP spid="39981" grpId="0" animBg="1"/>
      <p:bldP spid="39982" grpId="0" animBg="1"/>
      <p:bldP spid="39983" grpId="0"/>
      <p:bldP spid="39984" grpId="0" animBg="1"/>
      <p:bldP spid="39985" grpId="0" animBg="1"/>
      <p:bldP spid="39986" grpId="0" animBg="1"/>
      <p:bldP spid="39987" grpId="0" animBg="1"/>
      <p:bldP spid="39988" grpId="0" animBg="1"/>
      <p:bldP spid="3998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90053"/>
  <p:tag name="VIOLETTITLE" val="Phép trừ trong phạm vi 100 (trừ không nhớ)"/>
  <p:tag name="VIOLETLESSON" val="59"/>
  <p:tag name="VIOLETCATID" val="2196"/>
  <p:tag name="VIOLETSUBJECT" val="Toán học 1"/>
  <p:tag name="VIOLETAUTHORID" val="12131751"/>
  <p:tag name="VIOLETAUTHORNAME" val="Đỗ Văn Minh"/>
  <p:tag name="VIOLETAUTHORAVATAR" val="no_avatar.jpg"/>
  <p:tag name="VIOLETAUTHORADDRESS" val="Trường TH Tả Thanh Oai - Hà Nội"/>
  <p:tag name="VIOLETDATE" val="2018-02-22 18:23:09"/>
  <p:tag name="VIOLETHIT" val="81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375</Words>
  <Application>Microsoft Office PowerPoint</Application>
  <PresentationFormat>On-screen Show (4:3)</PresentationFormat>
  <Paragraphs>161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 ngµy 28 th¸ng 2 n¨m 2008 To¸n</dc:title>
  <dc:creator>quan</dc:creator>
  <cp:lastModifiedBy>MSTTPC1</cp:lastModifiedBy>
  <cp:revision>25</cp:revision>
  <dcterms:created xsi:type="dcterms:W3CDTF">2008-02-23T03:38:41Z</dcterms:created>
  <dcterms:modified xsi:type="dcterms:W3CDTF">2020-06-09T08:57:16Z</dcterms:modified>
</cp:coreProperties>
</file>