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352" r:id="rId2"/>
    <p:sldId id="355" r:id="rId3"/>
    <p:sldId id="354" r:id="rId4"/>
    <p:sldId id="356" r:id="rId5"/>
    <p:sldId id="390" r:id="rId6"/>
    <p:sldId id="293" r:id="rId7"/>
    <p:sldId id="364" r:id="rId8"/>
    <p:sldId id="360" r:id="rId9"/>
    <p:sldId id="368" r:id="rId10"/>
    <p:sldId id="370" r:id="rId11"/>
    <p:sldId id="372" r:id="rId12"/>
    <p:sldId id="374" r:id="rId13"/>
    <p:sldId id="376" r:id="rId14"/>
    <p:sldId id="378" r:id="rId15"/>
    <p:sldId id="384" r:id="rId16"/>
    <p:sldId id="308" r:id="rId17"/>
    <p:sldId id="38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FF"/>
    <a:srgbClr val="FFCCCC"/>
    <a:srgbClr val="FFFFCC"/>
    <a:srgbClr val="0033CC"/>
    <a:srgbClr val="FFCCFF"/>
    <a:srgbClr val="410FF7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94660"/>
  </p:normalViewPr>
  <p:slideViewPr>
    <p:cSldViewPr>
      <p:cViewPr varScale="1">
        <p:scale>
          <a:sx n="69" d="100"/>
          <a:sy n="6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DF05-61E0-40AF-A285-8F6F61E77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5012B-EF81-4339-866B-A7A1D294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5174-6E9C-4516-944E-D7AAFD811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201AA-C0AB-4A40-952D-3ABB6DFD4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DF564-95BD-46FC-8150-D8B9A04E6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F80C-0EE0-4B7B-B08E-5735DF1C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5D95F-DE9D-4ADA-B344-69BE2BBD1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FFFEC-B689-491B-8393-2C9CF7A55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6EDC-9B74-42C7-9094-FC315A200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A38F3-E052-463D-A9B9-80F202B1C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9E5C-B5A3-4B46-AC64-FEF06B07E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C934-14E5-430D-996E-C18B082B1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8A92548-5208-4B8D-85C8-99B48537E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p8100_meteor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bright="-42000"/>
          </a:blip>
          <a:srcRect t="4788" r="17241" b="8755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676400" y="32004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DFF606"/>
                </a:solidFill>
                <a:latin typeface="Arial" charset="0"/>
              </a:rPr>
              <a:t> </a:t>
            </a:r>
          </a:p>
        </p:txBody>
      </p:sp>
      <p:sp>
        <p:nvSpPr>
          <p:cNvPr id="136197" name="WordArt 5"/>
          <p:cNvSpPr>
            <a:spLocks noChangeArrowheads="1" noChangeShapeType="1" noTextEdit="1"/>
          </p:cNvSpPr>
          <p:nvPr/>
        </p:nvSpPr>
        <p:spPr bwMode="auto">
          <a:xfrm>
            <a:off x="2209800" y="1295400"/>
            <a:ext cx="5105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AI NGOAN SẼ ĐƯỢC THƯỞNG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91823084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2298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59764" name="AutoShape 20"/>
          <p:cNvSpPr>
            <a:spLocks noChangeArrowheads="1"/>
          </p:cNvSpPr>
          <p:nvPr/>
        </p:nvSpPr>
        <p:spPr bwMode="auto">
          <a:xfrm>
            <a:off x="304800" y="5410200"/>
            <a:ext cx="7696200" cy="1447800"/>
          </a:xfrm>
          <a:prstGeom prst="horizontalScroll">
            <a:avLst>
              <a:gd name="adj" fmla="val 12500"/>
            </a:avLst>
          </a:prstGeom>
          <a:solidFill>
            <a:srgbClr val="DD37B9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 là lời trẻ em ngây th</a:t>
            </a:r>
            <a:r>
              <a:rPr lang="vi-VN" sz="2800" b="1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58" grpId="0" animBg="1"/>
      <p:bldP spid="159759" grpId="0"/>
      <p:bldP spid="159763" grpId="0"/>
      <p:bldP spid="159764" grpId="0" animBg="1"/>
      <p:bldP spid="1597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1796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18151351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61811" name="Rectangle 19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  <p:sp>
        <p:nvSpPr>
          <p:cNvPr id="161812" name="AutoShape 20"/>
          <p:cNvSpPr>
            <a:spLocks noChangeArrowheads="1"/>
          </p:cNvSpPr>
          <p:nvPr/>
        </p:nvSpPr>
        <p:spPr bwMode="auto">
          <a:xfrm>
            <a:off x="3505200" y="4114800"/>
            <a:ext cx="6248400" cy="2362200"/>
          </a:xfrm>
          <a:prstGeom prst="cloudCallout">
            <a:avLst>
              <a:gd name="adj1" fmla="val 4343"/>
              <a:gd name="adj2" fmla="val 56250"/>
            </a:avLst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Em hiểu thế nào là: trìu mến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13" name="AutoShape 21"/>
          <p:cNvSpPr>
            <a:spLocks noChangeArrowheads="1"/>
          </p:cNvSpPr>
          <p:nvPr/>
        </p:nvSpPr>
        <p:spPr bwMode="auto">
          <a:xfrm>
            <a:off x="0" y="5867400"/>
            <a:ext cx="6781800" cy="990600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 mến là thể hiện tình th</a:t>
            </a:r>
            <a:r>
              <a:rPr lang="vi-VN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yêu.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14" name="Rectangle 22"/>
          <p:cNvSpPr>
            <a:spLocks noChangeArrowheads="1"/>
          </p:cNvSpPr>
          <p:nvPr/>
        </p:nvSpPr>
        <p:spPr bwMode="auto">
          <a:xfrm>
            <a:off x="5334000" y="3551238"/>
            <a:ext cx="1511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 mến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618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618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806" grpId="0" animBg="1"/>
      <p:bldP spid="161807" grpId="0"/>
      <p:bldP spid="161809" grpId="0"/>
      <p:bldP spid="161811" grpId="0"/>
      <p:bldP spid="161812" grpId="0" animBg="1"/>
      <p:bldP spid="161813" grpId="0" animBg="1"/>
      <p:bldP spid="1618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3844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69620534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  <p:sp>
        <p:nvSpPr>
          <p:cNvPr id="163859" name="AutoShape 19"/>
          <p:cNvSpPr>
            <a:spLocks noChangeArrowheads="1"/>
          </p:cNvSpPr>
          <p:nvPr/>
        </p:nvSpPr>
        <p:spPr bwMode="auto">
          <a:xfrm>
            <a:off x="3505200" y="4648200"/>
            <a:ext cx="6248400" cy="1752600"/>
          </a:xfrm>
          <a:prstGeom prst="cloudCallout">
            <a:avLst>
              <a:gd name="adj1" fmla="val 4343"/>
              <a:gd name="adj2" fmla="val 80162"/>
            </a:avLst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Em hiểu thế nào là: mừng rỡ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0" name="AutoShape 20"/>
          <p:cNvSpPr>
            <a:spLocks noChangeArrowheads="1"/>
          </p:cNvSpPr>
          <p:nvPr/>
        </p:nvSpPr>
        <p:spPr bwMode="auto">
          <a:xfrm>
            <a:off x="0" y="5867400"/>
            <a:ext cx="6781800" cy="990600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 rỡ là vui mừng lộ rõ ra bên ngoài.</a:t>
            </a:r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5181600" y="3581400"/>
            <a:ext cx="1511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 mến</a:t>
            </a:r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5334000" y="4084638"/>
            <a:ext cx="1526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mừng rỡ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638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54" grpId="0" animBg="1"/>
      <p:bldP spid="163855" grpId="0"/>
      <p:bldP spid="163857" grpId="0"/>
      <p:bldP spid="163858" grpId="0"/>
      <p:bldP spid="163859" grpId="0" animBg="1"/>
      <p:bldP spid="163860" grpId="0" animBg="1"/>
      <p:bldP spid="163861" grpId="0"/>
      <p:bldP spid="1638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90447089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902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5905" name="Rectangle 17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65906" name="Rectangle 18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  <p:sp>
        <p:nvSpPr>
          <p:cNvPr id="165909" name="Rectangle 21"/>
          <p:cNvSpPr>
            <a:spLocks noChangeArrowheads="1"/>
          </p:cNvSpPr>
          <p:nvPr/>
        </p:nvSpPr>
        <p:spPr bwMode="auto">
          <a:xfrm>
            <a:off x="5181600" y="3581400"/>
            <a:ext cx="16017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trìu mến</a:t>
            </a:r>
          </a:p>
        </p:txBody>
      </p:sp>
      <p:sp>
        <p:nvSpPr>
          <p:cNvPr id="165910" name="Rectangle 22"/>
          <p:cNvSpPr>
            <a:spLocks noChangeArrowheads="1"/>
          </p:cNvSpPr>
          <p:nvPr/>
        </p:nvSpPr>
        <p:spPr bwMode="auto">
          <a:xfrm>
            <a:off x="5181600" y="4114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mừng rỡ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902" grpId="0" animBg="1"/>
      <p:bldP spid="165903" grpId="0"/>
      <p:bldP spid="165905" grpId="0"/>
      <p:bldP spid="165906" grpId="0"/>
      <p:bldP spid="165909" grpId="0"/>
      <p:bldP spid="1659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7940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91677611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7950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  <p:sp>
        <p:nvSpPr>
          <p:cNvPr id="167956" name="Rectangle 20"/>
          <p:cNvSpPr>
            <a:spLocks noChangeArrowheads="1"/>
          </p:cNvSpPr>
          <p:nvPr/>
        </p:nvSpPr>
        <p:spPr bwMode="auto">
          <a:xfrm>
            <a:off x="5257800" y="3581400"/>
            <a:ext cx="1511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 mến</a:t>
            </a:r>
          </a:p>
        </p:txBody>
      </p: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5257800" y="4114800"/>
            <a:ext cx="1526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mừng rỡ</a:t>
            </a:r>
          </a:p>
        </p:txBody>
      </p:sp>
      <p:sp>
        <p:nvSpPr>
          <p:cNvPr id="167958" name="AutoShape 22"/>
          <p:cNvSpPr>
            <a:spLocks noChangeArrowheads="1"/>
          </p:cNvSpPr>
          <p:nvPr/>
        </p:nvSpPr>
        <p:spPr bwMode="auto">
          <a:xfrm>
            <a:off x="5410200" y="4876800"/>
            <a:ext cx="3733800" cy="2201863"/>
          </a:xfrm>
          <a:prstGeom prst="cloudCallout">
            <a:avLst>
              <a:gd name="adj1" fmla="val -49801"/>
              <a:gd name="adj2" fmla="val 126157"/>
            </a:avLst>
          </a:pr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>
            <a:outerShdw dist="35921" dir="2700000" algn="ctr" rotWithShape="0">
              <a:srgbClr val="99FF33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 </a:t>
            </a:r>
            <a:r>
              <a:rPr lang="vi-VN" sz="4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 </a:t>
            </a:r>
            <a:r>
              <a:rPr lang="vi-VN" sz="4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 2</a:t>
            </a:r>
            <a:endParaRPr lang="en-US" sz="4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50" grpId="0" animBg="1"/>
      <p:bldP spid="167951" grpId="0"/>
      <p:bldP spid="167953" grpId="0"/>
      <p:bldP spid="167954" grpId="0"/>
      <p:bldP spid="167956" grpId="0"/>
      <p:bldP spid="167957" grpId="0"/>
      <p:bldP spid="1679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5108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61188675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18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  <p:sp>
        <p:nvSpPr>
          <p:cNvPr id="175123" name="Rectangle 19"/>
          <p:cNvSpPr>
            <a:spLocks noChangeArrowheads="1"/>
          </p:cNvSpPr>
          <p:nvPr/>
        </p:nvSpPr>
        <p:spPr bwMode="auto">
          <a:xfrm>
            <a:off x="5257800" y="3581400"/>
            <a:ext cx="1511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 mến</a:t>
            </a:r>
          </a:p>
        </p:txBody>
      </p:sp>
      <p:sp>
        <p:nvSpPr>
          <p:cNvPr id="175124" name="Rectangle 20"/>
          <p:cNvSpPr>
            <a:spLocks noChangeArrowheads="1"/>
          </p:cNvSpPr>
          <p:nvPr/>
        </p:nvSpPr>
        <p:spPr bwMode="auto">
          <a:xfrm>
            <a:off x="5257800" y="4114800"/>
            <a:ext cx="1526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mừng rỡ</a:t>
            </a:r>
          </a:p>
        </p:txBody>
      </p:sp>
      <p:sp>
        <p:nvSpPr>
          <p:cNvPr id="175125" name="AutoShape 21"/>
          <p:cNvSpPr>
            <a:spLocks noChangeArrowheads="1"/>
          </p:cNvSpPr>
          <p:nvPr/>
        </p:nvSpPr>
        <p:spPr bwMode="auto">
          <a:xfrm>
            <a:off x="6172200" y="4187825"/>
            <a:ext cx="2667000" cy="2670175"/>
          </a:xfrm>
          <a:prstGeom prst="cloudCallout">
            <a:avLst>
              <a:gd name="adj1" fmla="val -49801"/>
              <a:gd name="adj2" fmla="val 126157"/>
            </a:avLst>
          </a:pr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>
            <a:outerShdw dist="35921" dir="2700000" algn="ctr" rotWithShape="0">
              <a:srgbClr val="99FF33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</a:t>
            </a:r>
            <a:r>
              <a:rPr lang="vi-VN" sz="36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ồng thanh</a:t>
            </a:r>
            <a:endParaRPr lang="en-US" sz="3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7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18" grpId="0" animBg="1"/>
      <p:bldP spid="175119" grpId="0"/>
      <p:bldP spid="175121" grpId="0"/>
      <p:bldP spid="175122" grpId="0"/>
      <p:bldP spid="175123" grpId="0"/>
      <p:bldP spid="175124" grpId="0"/>
      <p:bldP spid="1751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228600" y="587375"/>
            <a:ext cx="9220200" cy="4778375"/>
          </a:xfrm>
          <a:prstGeom prst="cloudCallout">
            <a:avLst>
              <a:gd name="adj1" fmla="val -18801"/>
              <a:gd name="adj2" fmla="val 197801"/>
            </a:avLst>
          </a:prstGeom>
          <a:gradFill rotWithShape="0">
            <a:gsLst>
              <a:gs pos="0">
                <a:srgbClr val="FFFFFF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ta vừa luyện </a:t>
            </a:r>
            <a:r>
              <a:rPr lang="vi-VN" sz="6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6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 bài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7156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85356139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5257800" y="2484438"/>
            <a:ext cx="1593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5257800" y="3017838"/>
            <a:ext cx="18614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lời non nớt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5257800" y="3581400"/>
            <a:ext cx="1511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trìu mến</a:t>
            </a: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5257800" y="4114800"/>
            <a:ext cx="1526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mừng rỡ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66" grpId="0" animBg="1"/>
      <p:bldP spid="177167" grpId="0"/>
      <p:bldP spid="177169" grpId="0"/>
      <p:bldP spid="177170" grpId="0"/>
      <p:bldP spid="177171" grpId="0"/>
      <p:bldP spid="177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ChangeArrowheads="1"/>
          </p:cNvSpPr>
          <p:nvPr/>
        </p:nvSpPr>
        <p:spPr bwMode="auto">
          <a:xfrm>
            <a:off x="2209800" y="304800"/>
            <a:ext cx="4724400" cy="3124200"/>
          </a:xfrm>
          <a:prstGeom prst="cloudCallout">
            <a:avLst>
              <a:gd name="adj1" fmla="val -53630"/>
              <a:gd name="adj2" fmla="val 75866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từ ngữ nào cho ta thấy cây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 sống rất lâu?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72200" y="4495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9268" name="Picture 4" descr="cartoon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286000" y="4724400"/>
            <a:ext cx="6629400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vi-VN" sz="360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nghìn n</a:t>
            </a:r>
            <a:r>
              <a:rPr lang="vi-VN" sz="360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cổ kính.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  <p:bldP spid="1392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ChangeArrowheads="1"/>
          </p:cNvSpPr>
          <p:nvPr/>
        </p:nvSpPr>
        <p:spPr bwMode="auto">
          <a:xfrm>
            <a:off x="3124200" y="0"/>
            <a:ext cx="5638800" cy="2971800"/>
          </a:xfrm>
          <a:prstGeom prst="wedgeEllipseCallout">
            <a:avLst>
              <a:gd name="adj1" fmla="val -53236"/>
              <a:gd name="adj2" fmla="val 61644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 hóng mát d</a:t>
            </a:r>
            <a:r>
              <a:rPr lang="vi-V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gốc </a:t>
            </a:r>
            <a:r>
              <a:rPr lang="vi-V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tác giả còn thấy những cảnh </a:t>
            </a:r>
            <a:r>
              <a:rPr lang="vi-V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ẹp nào của quê h</a:t>
            </a:r>
            <a:r>
              <a:rPr lang="vi-V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ng?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0" y="4572000"/>
            <a:ext cx="7620000" cy="2062103"/>
          </a:xfrm>
          <a:prstGeom prst="rect">
            <a:avLst/>
          </a:prstGeom>
          <a:solidFill>
            <a:srgbClr val="FFCCCC"/>
          </a:solidFill>
          <a:ln w="57150">
            <a:pattFill prst="pct5">
              <a:fgClr>
                <a:srgbClr val="0000FF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 vàng gợn sóng. Xa xa, giữa cánh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ồng,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 trâu ra về, lững thững từng b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 nặng nề. Bóng sừng trâu d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ánh chiều kéo dài, lan giữa ruộng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ồng yên lặng.</a:t>
            </a:r>
            <a:r>
              <a:rPr lang="en-US" sz="320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1371600" cy="1443038"/>
          </a:xfrm>
          <a:prstGeom prst="rect">
            <a:avLst/>
          </a:prstGeom>
          <a:solidFill>
            <a:srgbClr val="EEE9C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214258"/>
              </p:ext>
            </p:extLst>
          </p:nvPr>
        </p:nvGraphicFramePr>
        <p:xfrm>
          <a:off x="6400800" y="3613150"/>
          <a:ext cx="2517775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613150"/>
                        <a:ext cx="2517775" cy="354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/>
      <p:bldP spid="138243" grpId="0" animBg="1"/>
      <p:bldP spid="138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1000"/>
            <a:ext cx="4953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pic>
        <p:nvPicPr>
          <p:cNvPr id="7172" name="Picture 4" descr="Bh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6324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7390" name="Group 4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76842488"/>
              </p:ext>
            </p:extLst>
          </p:nvPr>
        </p:nvGraphicFramePr>
        <p:xfrm>
          <a:off x="457200" y="1981200"/>
          <a:ext cx="8305800" cy="518048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marT="45664" marB="4566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81" name="Line 37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762000" y="2514600"/>
            <a:ext cx="2590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8202" name="Text Box 41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7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573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ChangeArrowheads="1"/>
          </p:cNvSpPr>
          <p:nvPr/>
        </p:nvSpPr>
        <p:spPr bwMode="auto">
          <a:xfrm>
            <a:off x="-457200" y="1524000"/>
            <a:ext cx="10058400" cy="3068638"/>
          </a:xfrm>
          <a:prstGeom prst="cloudCallout">
            <a:avLst>
              <a:gd name="adj1" fmla="val -25426"/>
              <a:gd name="adj2" fmla="val -13528"/>
            </a:avLst>
          </a:prstGeom>
          <a:gradFill rotWithShape="0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-"/>
              <a:defRPr/>
            </a:pP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cháu ch</a:t>
            </a:r>
            <a:r>
              <a:rPr lang="vi-VN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có vui không? </a:t>
            </a:r>
          </a:p>
          <a:p>
            <a:pPr algn="ctr">
              <a:buFontTx/>
              <a:buChar char="-"/>
              <a:defRPr/>
            </a:pP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cháu </a:t>
            </a:r>
            <a:r>
              <a:rPr lang="vi-VN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có no không? </a:t>
            </a:r>
          </a:p>
          <a:p>
            <a:pPr algn="ctr">
              <a:buFontTx/>
              <a:buChar char="-"/>
              <a:defRPr/>
            </a:pP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cô có mắng phạt các cháu không?</a:t>
            </a:r>
          </a:p>
          <a:p>
            <a:pPr algn="ctr">
              <a:buFontTx/>
              <a:buChar char="-"/>
              <a:defRPr/>
            </a:pP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cháu có thích kẹo không?</a:t>
            </a:r>
          </a:p>
          <a:p>
            <a:pPr algn="ctr">
              <a:buFontTx/>
              <a:buChar char="-"/>
              <a:defRPr/>
            </a:pP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cháu có </a:t>
            </a:r>
            <a:r>
              <a:rPr lang="vi-VN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5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ồng ý không ?</a:t>
            </a:r>
            <a:endParaRPr lang="en-US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1" name="Line 3"/>
          <p:cNvSpPr>
            <a:spLocks noChangeShapeType="1"/>
          </p:cNvSpPr>
          <p:nvPr/>
        </p:nvSpPr>
        <p:spPr bwMode="auto">
          <a:xfrm>
            <a:off x="4419600" y="2362200"/>
            <a:ext cx="19050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>
            <a:off x="2514600" y="3124200"/>
            <a:ext cx="2057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3" name="Line 5"/>
          <p:cNvSpPr>
            <a:spLocks noChangeShapeType="1"/>
          </p:cNvSpPr>
          <p:nvPr/>
        </p:nvSpPr>
        <p:spPr bwMode="auto">
          <a:xfrm>
            <a:off x="3581400" y="3505200"/>
            <a:ext cx="2819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6096000" y="3124200"/>
            <a:ext cx="914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4267200" y="2743200"/>
            <a:ext cx="1981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>
            <a:off x="3657600" y="3886200"/>
            <a:ext cx="2514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nimBg="1"/>
      <p:bldP spid="150532" grpId="0" animBg="1"/>
      <p:bldP spid="150533" grpId="0" animBg="1"/>
      <p:bldP spid="150534" grpId="0" animBg="1"/>
      <p:bldP spid="150535" grpId="0" animBg="1"/>
      <p:bldP spid="1505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/>
          <p:cNvSpPr>
            <a:spLocks noChangeArrowheads="1"/>
          </p:cNvSpPr>
          <p:nvPr/>
        </p:nvSpPr>
        <p:spPr bwMode="auto">
          <a:xfrm>
            <a:off x="228600" y="1490663"/>
            <a:ext cx="8915400" cy="3654425"/>
          </a:xfrm>
          <a:prstGeom prst="cloudCallout">
            <a:avLst>
              <a:gd name="adj1" fmla="val -29968"/>
              <a:gd name="adj2" fmla="val -15315"/>
            </a:avLst>
          </a:prstGeom>
          <a:gradFill rotWithShape="0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</a:t>
            </a:r>
            <a:r>
              <a:rPr 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Bác,  hôm nay cháu không vâng lời cô.   Cháu ch</a:t>
            </a:r>
            <a:r>
              <a:rPr 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ngoan  nên không </a:t>
            </a:r>
            <a:r>
              <a:rPr 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</a:t>
            </a:r>
            <a:r>
              <a:rPr 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kẹo của Bác.</a:t>
            </a:r>
          </a:p>
          <a:p>
            <a:pPr algn="ctr">
              <a:defRPr/>
            </a:pP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Cháu biết nhận lỗi, thế là ngoan lắm!  Cháu vẫn </a:t>
            </a:r>
            <a:r>
              <a:rPr 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phần kẹo nh</a:t>
            </a:r>
            <a:r>
              <a:rPr lang="vi-VN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bạn khác.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5" name="Line 3"/>
          <p:cNvSpPr>
            <a:spLocks noChangeShapeType="1"/>
          </p:cNvSpPr>
          <p:nvPr/>
        </p:nvSpPr>
        <p:spPr bwMode="auto">
          <a:xfrm flipH="1">
            <a:off x="3505200" y="2133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6324600" y="2514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H="1">
            <a:off x="4876800" y="3276600"/>
            <a:ext cx="762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 flipH="1">
            <a:off x="2438400" y="3657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9" name="Line 7"/>
          <p:cNvSpPr>
            <a:spLocks noChangeShapeType="1"/>
          </p:cNvSpPr>
          <p:nvPr/>
        </p:nvSpPr>
        <p:spPr bwMode="auto">
          <a:xfrm flipH="1">
            <a:off x="2362200" y="3657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 flipH="1">
            <a:off x="5486400" y="4038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 flipH="1">
            <a:off x="5410200" y="4038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>
            <a:off x="3352800" y="2514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 flipH="1">
            <a:off x="3429000" y="2514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 flipH="1">
            <a:off x="6477000" y="2895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 flipH="1">
            <a:off x="6553200" y="2895600"/>
            <a:ext cx="1524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6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/>
      <p:bldP spid="146435" grpId="0" animBg="1"/>
      <p:bldP spid="146436" grpId="0" animBg="1"/>
      <p:bldP spid="146437" grpId="0" animBg="1"/>
      <p:bldP spid="146438" grpId="0" animBg="1"/>
      <p:bldP spid="146439" grpId="0" animBg="1"/>
      <p:bldP spid="146440" grpId="0" animBg="1"/>
      <p:bldP spid="146441" grpId="0" animBg="1"/>
      <p:bldP spid="146442" grpId="0" animBg="1"/>
      <p:bldP spid="146443" grpId="0" animBg="1"/>
      <p:bldP spid="146444" grpId="0" animBg="1"/>
      <p:bldP spid="1464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ngoan sẽ 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th</a:t>
            </a:r>
            <a:r>
              <a:rPr lang="vi-VN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</a:p>
          <a:p>
            <a:pPr algn="r"/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 Ph</a:t>
            </a:r>
            <a:r>
              <a:rPr lang="vi-VN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Tú</a:t>
            </a:r>
            <a:endParaRPr lang="en-US" sz="3200">
              <a:solidFill>
                <a:srgbClr val="FF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7716" name="Group 2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80913518"/>
              </p:ext>
            </p:extLst>
          </p:nvPr>
        </p:nvGraphicFramePr>
        <p:xfrm>
          <a:off x="457200" y="1981200"/>
          <a:ext cx="8305800" cy="609600"/>
        </p:xfrm>
        <a:graphic>
          <a:graphicData uri="http://schemas.openxmlformats.org/drawingml/2006/table">
            <a:tbl>
              <a:tblPr/>
              <a:tblGrid>
                <a:gridCol w="3810000"/>
                <a:gridCol w="4495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LuyÖn ®äc: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Tõ ng÷: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42672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tắm rửa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trở lại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lời non nớt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reo lên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nhận lỗi</a:t>
            </a:r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>
            <a:off x="7696200" y="228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7713" name="AutoShape 17"/>
          <p:cNvSpPr>
            <a:spLocks noChangeArrowheads="1"/>
          </p:cNvSpPr>
          <p:nvPr/>
        </p:nvSpPr>
        <p:spPr bwMode="auto">
          <a:xfrm>
            <a:off x="4648200" y="4191000"/>
            <a:ext cx="4495800" cy="1752600"/>
          </a:xfrm>
          <a:prstGeom prst="wedgeEllipseCallout">
            <a:avLst>
              <a:gd name="adj1" fmla="val -34921"/>
              <a:gd name="adj2" fmla="val 70019"/>
            </a:avLst>
          </a:prstGeom>
          <a:solidFill>
            <a:srgbClr val="DD37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hiểu thế nào là: da hồng hào?</a:t>
            </a:r>
            <a:b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381000" y="6096000"/>
            <a:ext cx="82253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 hào là da </a:t>
            </a:r>
            <a:r>
              <a:rPr lang="vi-VN" sz="3200" b="1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 hồng, thể hiện sức khoẻ tốt</a:t>
            </a:r>
            <a:r>
              <a:rPr lang="en-US">
                <a:solidFill>
                  <a:srgbClr val="410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7715" name="Rectangle 19"/>
          <p:cNvSpPr>
            <a:spLocks noChangeArrowheads="1"/>
          </p:cNvSpPr>
          <p:nvPr/>
        </p:nvSpPr>
        <p:spPr bwMode="auto">
          <a:xfrm>
            <a:off x="5257800" y="2520950"/>
            <a:ext cx="1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hồng hào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  <p:bldP spid="157710" grpId="0" animBg="1"/>
      <p:bldP spid="157711" grpId="0" autoUpdateAnimBg="0"/>
      <p:bldP spid="157713" grpId="0" animBg="1" autoUpdateAnimBg="0"/>
      <p:bldP spid="157714" grpId="0" autoUpdateAnimBg="0"/>
      <p:bldP spid="157715" grpId="0" autoUpdateAnimBg="0"/>
    </p:bldLst>
  </p:timing>
</p:sld>
</file>

<file path=ppt/theme/theme1.xml><?xml version="1.0" encoding="utf-8"?>
<a:theme xmlns:a="http://schemas.openxmlformats.org/drawingml/2006/main" name="Ocean">
  <a:themeElements>
    <a:clrScheme name="Ocean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2001</TotalTime>
  <Words>754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Ocean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x 11 = 26 x (10+ 1)                   = 26x10  + 26 x 1                  = 260 + 26 = 286</dc:title>
  <dc:creator>hc</dc:creator>
  <cp:lastModifiedBy>MSTTPC1</cp:lastModifiedBy>
  <cp:revision>172</cp:revision>
  <dcterms:created xsi:type="dcterms:W3CDTF">2004-11-05T06:34:51Z</dcterms:created>
  <dcterms:modified xsi:type="dcterms:W3CDTF">2020-06-08T02:37:55Z</dcterms:modified>
</cp:coreProperties>
</file>