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0"/>
  </p:notesMasterIdLst>
  <p:sldIdLst>
    <p:sldId id="298" r:id="rId2"/>
    <p:sldId id="330" r:id="rId3"/>
    <p:sldId id="352" r:id="rId4"/>
    <p:sldId id="336" r:id="rId5"/>
    <p:sldId id="337" r:id="rId6"/>
    <p:sldId id="302" r:id="rId7"/>
    <p:sldId id="305" r:id="rId8"/>
    <p:sldId id="309" r:id="rId9"/>
    <p:sldId id="339" r:id="rId10"/>
    <p:sldId id="308" r:id="rId11"/>
    <p:sldId id="328" r:id="rId12"/>
    <p:sldId id="310" r:id="rId13"/>
    <p:sldId id="311" r:id="rId14"/>
    <p:sldId id="315" r:id="rId15"/>
    <p:sldId id="341" r:id="rId16"/>
    <p:sldId id="312" r:id="rId17"/>
    <p:sldId id="318" r:id="rId18"/>
    <p:sldId id="319" r:id="rId19"/>
    <p:sldId id="320" r:id="rId20"/>
    <p:sldId id="323" r:id="rId21"/>
    <p:sldId id="345" r:id="rId22"/>
    <p:sldId id="295" r:id="rId23"/>
    <p:sldId id="344" r:id="rId24"/>
    <p:sldId id="351" r:id="rId25"/>
    <p:sldId id="348" r:id="rId26"/>
    <p:sldId id="354" r:id="rId27"/>
    <p:sldId id="355" r:id="rId28"/>
    <p:sldId id="350" r:id="rId2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1AA"/>
    <a:srgbClr val="ECF1AD"/>
    <a:srgbClr val="FF99FF"/>
    <a:srgbClr val="A3EAFB"/>
    <a:srgbClr val="993300"/>
    <a:srgbClr val="C5D7D9"/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1" autoAdjust="0"/>
    <p:restoredTop sz="92083" autoAdjust="0"/>
  </p:normalViewPr>
  <p:slideViewPr>
    <p:cSldViewPr>
      <p:cViewPr>
        <p:scale>
          <a:sx n="75" d="100"/>
          <a:sy n="75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1098472A-DF17-48AC-B80C-2BC9A4A42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61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521CC-3CB1-421B-BAD5-4D5635C33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D538A-D67A-4490-BDEF-AE9D15309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52B91-5ABB-4367-8D06-3E1845971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774A1-A484-473A-ACC7-00292FF59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19B01-43B4-4501-AD18-A33E3C6A1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11AB1-7F8C-4990-9284-2476E3D0A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33A2B-6385-4430-8F37-A83B0B888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87497-CE84-4CF1-8A28-0039DE24F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C7C08-3142-48DA-9A27-3A8E8AFA2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7248B-715C-4BAE-805A-35224BB71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50B8F-C734-4686-AF23-745F78591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C9686-4122-4F73-A288-15F93BC03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2A459-F461-4FA1-AAE0-C10347807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B0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2588D7BA-D66C-47F9-87BA-670786D2C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file:///E:\Music\Hat%20gao%20lang%20ta.mp3" TargetMode="External"/><Relationship Id="rId1" Type="http://schemas.openxmlformats.org/officeDocument/2006/relationships/audio" Target="file:///C:\Documents%20and%20Settings\Administrator\Local%20Settings\Temporary%20Internet%20Files\Content.IE5\49YFS5ON\MSj04378880000%5b1%5d.wav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hyperlink" Target="http://my.opera.com/Binh-Thuy/albums/showpic.dml?album=208945&amp;picture=3147107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0"/>
            <a:ext cx="8229600" cy="3048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3300"/>
                </a:solidFill>
              </a:rPr>
              <a:t>B.  BÀI MỚI</a:t>
            </a:r>
            <a:br>
              <a:rPr lang="en-US" b="1" smtClean="0">
                <a:solidFill>
                  <a:srgbClr val="FF3300"/>
                </a:solidFill>
              </a:rPr>
            </a:br>
            <a:endParaRPr lang="en-US" b="1" smtClean="0">
              <a:solidFill>
                <a:srgbClr val="FF3300"/>
              </a:solidFill>
            </a:endParaRPr>
          </a:p>
        </p:txBody>
      </p:sp>
      <p:pic>
        <p:nvPicPr>
          <p:cNvPr id="2051" name="Picture 5" descr="cartoon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962400"/>
            <a:ext cx="1676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762000" y="0"/>
            <a:ext cx="777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charset="0"/>
              </a:rPr>
              <a:t>Tập đọc: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990600" y="281940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381000" y="2514600"/>
            <a:ext cx="411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0" y="1905000"/>
            <a:ext cx="91440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/>
            <a:r>
              <a:rPr lang="en-US" u="sng">
                <a:solidFill>
                  <a:srgbClr val="6600FF"/>
                </a:solidFill>
                <a:cs typeface="Times New Roman" panose="02020603050405020304" pitchFamily="18" charset="0"/>
              </a:rPr>
              <a:t>1.Luyện đọc</a:t>
            </a:r>
            <a:r>
              <a:rPr lang="en-US">
                <a:cs typeface="Times New Roman" panose="02020603050405020304" pitchFamily="18" charset="0"/>
              </a:rPr>
              <a:t>:                  </a:t>
            </a:r>
            <a:r>
              <a:rPr lang="en-US" u="sng">
                <a:solidFill>
                  <a:srgbClr val="6600FF"/>
                </a:solidFill>
                <a:cs typeface="Times New Roman" panose="02020603050405020304" pitchFamily="18" charset="0"/>
              </a:rPr>
              <a:t>2. Tìm hiểu bài</a:t>
            </a:r>
            <a:r>
              <a:rPr lang="en-US">
                <a:cs typeface="Times New Roman" panose="02020603050405020304" pitchFamily="18" charset="0"/>
              </a:rPr>
              <a:t>:            </a:t>
            </a:r>
          </a:p>
          <a:p>
            <a:pPr marL="342900" indent="-342900" algn="l"/>
            <a:r>
              <a:rPr lang="en-US">
                <a:solidFill>
                  <a:srgbClr val="6600FF"/>
                </a:solidFill>
                <a:cs typeface="Times New Roman" panose="02020603050405020304" pitchFamily="18" charset="0"/>
              </a:rPr>
              <a:t>* </a:t>
            </a:r>
            <a:r>
              <a:rPr lang="en-US" u="sng">
                <a:solidFill>
                  <a:srgbClr val="6600FF"/>
                </a:solidFill>
                <a:cs typeface="Times New Roman" panose="02020603050405020304" pitchFamily="18" charset="0"/>
              </a:rPr>
              <a:t>Từ khó</a:t>
            </a:r>
            <a:r>
              <a:rPr lang="en-US">
                <a:cs typeface="Times New Roman" panose="02020603050405020304" pitchFamily="18" charset="0"/>
              </a:rPr>
              <a:t>:                         </a:t>
            </a:r>
            <a:r>
              <a:rPr lang="en-US">
                <a:solidFill>
                  <a:srgbClr val="6600FF"/>
                </a:solidFill>
                <a:cs typeface="Times New Roman" panose="02020603050405020304" pitchFamily="18" charset="0"/>
              </a:rPr>
              <a:t>* </a:t>
            </a:r>
            <a:r>
              <a:rPr lang="en-US" u="sng">
                <a:solidFill>
                  <a:srgbClr val="6600FF"/>
                </a:solidFill>
                <a:cs typeface="Times New Roman" panose="02020603050405020304" pitchFamily="18" charset="0"/>
              </a:rPr>
              <a:t>Từ ngữ:</a:t>
            </a:r>
          </a:p>
          <a:p>
            <a:pPr marL="342900" indent="-342900" algn="l"/>
            <a:r>
              <a:rPr lang="en-US">
                <a:solidFill>
                  <a:srgbClr val="6600FF"/>
                </a:solidFill>
                <a:cs typeface="Times New Roman" panose="02020603050405020304" pitchFamily="18" charset="0"/>
              </a:rPr>
              <a:t>*</a:t>
            </a:r>
            <a:r>
              <a:rPr lang="en-US" u="sng">
                <a:solidFill>
                  <a:srgbClr val="6600FF"/>
                </a:solidFill>
                <a:cs typeface="Times New Roman" panose="02020603050405020304" pitchFamily="18" charset="0"/>
              </a:rPr>
              <a:t> Câu</a:t>
            </a:r>
            <a:r>
              <a:rPr lang="en-US" u="sng">
                <a:cs typeface="Times New Roman" panose="02020603050405020304" pitchFamily="18" charset="0"/>
              </a:rPr>
              <a:t>:                                </a:t>
            </a:r>
          </a:p>
          <a:p>
            <a:pPr marL="342900" indent="-342900" algn="l">
              <a:buFontTx/>
              <a:buChar char="•"/>
            </a:pPr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1269" name="Line 6"/>
          <p:cNvSpPr>
            <a:spLocks noChangeShapeType="1"/>
          </p:cNvSpPr>
          <p:nvPr/>
        </p:nvSpPr>
        <p:spPr bwMode="auto">
          <a:xfrm>
            <a:off x="4419600" y="21336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5334000" y="358140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FF0066"/>
                </a:solidFill>
                <a:cs typeface="Times New Roman" panose="02020603050405020304" pitchFamily="18" charset="0"/>
              </a:rPr>
              <a:t>- </a:t>
            </a:r>
            <a:r>
              <a:rPr lang="en-US" b="1">
                <a:solidFill>
                  <a:srgbClr val="FF0066"/>
                </a:solidFill>
                <a:cs typeface="Times New Roman" panose="02020603050405020304" pitchFamily="18" charset="0"/>
              </a:rPr>
              <a:t>Ô Lâu</a:t>
            </a: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762000" y="0"/>
            <a:ext cx="777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cs typeface="Times New Roman" panose="02020603050405020304" pitchFamily="18" charset="0"/>
              </a:rPr>
              <a:t>Tập đọc: Cháu nhớ Bác Hồ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09600" y="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40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990600" y="281940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81000" y="2514600"/>
            <a:ext cx="411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0" y="1905000"/>
            <a:ext cx="914400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/>
            <a:r>
              <a:rPr lang="en-US" u="sng">
                <a:solidFill>
                  <a:srgbClr val="6600FF"/>
                </a:solidFill>
                <a:cs typeface="Times New Roman" panose="02020603050405020304" pitchFamily="18" charset="0"/>
              </a:rPr>
              <a:t>1.Luyện đọc</a:t>
            </a:r>
            <a:r>
              <a:rPr lang="en-US">
                <a:cs typeface="Times New Roman" panose="02020603050405020304" pitchFamily="18" charset="0"/>
              </a:rPr>
              <a:t>:                  </a:t>
            </a:r>
            <a:r>
              <a:rPr lang="en-US" u="sng">
                <a:solidFill>
                  <a:srgbClr val="6600FF"/>
                </a:solidFill>
                <a:cs typeface="Times New Roman" panose="02020603050405020304" pitchFamily="18" charset="0"/>
              </a:rPr>
              <a:t>2. Tìm hiểu bài</a:t>
            </a:r>
            <a:r>
              <a:rPr lang="en-US">
                <a:cs typeface="Times New Roman" panose="02020603050405020304" pitchFamily="18" charset="0"/>
              </a:rPr>
              <a:t>:            </a:t>
            </a:r>
          </a:p>
          <a:p>
            <a:pPr marL="342900" indent="-342900" algn="l"/>
            <a:r>
              <a:rPr lang="en-US">
                <a:solidFill>
                  <a:srgbClr val="6600FF"/>
                </a:solidFill>
                <a:cs typeface="Times New Roman" panose="02020603050405020304" pitchFamily="18" charset="0"/>
              </a:rPr>
              <a:t>* </a:t>
            </a:r>
            <a:r>
              <a:rPr lang="en-US" u="sng">
                <a:solidFill>
                  <a:srgbClr val="6600FF"/>
                </a:solidFill>
                <a:cs typeface="Times New Roman" panose="02020603050405020304" pitchFamily="18" charset="0"/>
              </a:rPr>
              <a:t>Từ khó</a:t>
            </a:r>
            <a:r>
              <a:rPr lang="en-US">
                <a:cs typeface="Times New Roman" panose="02020603050405020304" pitchFamily="18" charset="0"/>
              </a:rPr>
              <a:t>:                         </a:t>
            </a:r>
            <a:r>
              <a:rPr lang="en-US">
                <a:solidFill>
                  <a:srgbClr val="6600FF"/>
                </a:solidFill>
                <a:cs typeface="Times New Roman" panose="02020603050405020304" pitchFamily="18" charset="0"/>
              </a:rPr>
              <a:t>* </a:t>
            </a:r>
            <a:r>
              <a:rPr lang="en-US" u="sng">
                <a:solidFill>
                  <a:srgbClr val="6600FF"/>
                </a:solidFill>
                <a:cs typeface="Times New Roman" panose="02020603050405020304" pitchFamily="18" charset="0"/>
              </a:rPr>
              <a:t>Từ ngữ:</a:t>
            </a:r>
          </a:p>
          <a:p>
            <a:pPr marL="342900" indent="-342900" algn="l"/>
            <a:r>
              <a:rPr lang="en-US">
                <a:solidFill>
                  <a:srgbClr val="6600FF"/>
                </a:solidFill>
                <a:cs typeface="Times New Roman" panose="02020603050405020304" pitchFamily="18" charset="0"/>
              </a:rPr>
              <a:t>*</a:t>
            </a:r>
            <a:r>
              <a:rPr lang="en-US" u="sng">
                <a:solidFill>
                  <a:srgbClr val="6600FF"/>
                </a:solidFill>
                <a:cs typeface="Times New Roman" panose="02020603050405020304" pitchFamily="18" charset="0"/>
              </a:rPr>
              <a:t> Câu</a:t>
            </a:r>
            <a:r>
              <a:rPr lang="en-US" u="sng">
                <a:cs typeface="Times New Roman" panose="02020603050405020304" pitchFamily="18" charset="0"/>
              </a:rPr>
              <a:t>:                                </a:t>
            </a:r>
          </a:p>
          <a:p>
            <a:pPr marL="342900" indent="-342900" algn="l"/>
            <a:r>
              <a:rPr lang="en-US">
                <a:cs typeface="Times New Roman" panose="02020603050405020304" pitchFamily="18" charset="0"/>
              </a:rPr>
              <a:t>                                          </a:t>
            </a:r>
            <a:r>
              <a:rPr lang="en-US">
                <a:solidFill>
                  <a:srgbClr val="FF0066"/>
                </a:solidFill>
                <a:cs typeface="Times New Roman" panose="02020603050405020304" pitchFamily="18" charset="0"/>
              </a:rPr>
              <a:t>- </a:t>
            </a:r>
            <a:r>
              <a:rPr lang="en-US" b="1">
                <a:solidFill>
                  <a:srgbClr val="FF0066"/>
                </a:solidFill>
                <a:cs typeface="Times New Roman" panose="02020603050405020304" pitchFamily="18" charset="0"/>
              </a:rPr>
              <a:t>Cất thầm</a:t>
            </a:r>
            <a:endParaRPr lang="en-US" sz="2800" b="1" u="sng">
              <a:solidFill>
                <a:srgbClr val="FF0066"/>
              </a:solidFill>
              <a:cs typeface="Times New Roman" panose="02020603050405020304" pitchFamily="18" charset="0"/>
            </a:endParaRPr>
          </a:p>
          <a:p>
            <a:pPr marL="342900" indent="-342900" algn="l"/>
            <a:r>
              <a:rPr lang="en-US">
                <a:cs typeface="Times New Roman" panose="02020603050405020304" pitchFamily="18" charset="0"/>
              </a:rPr>
              <a:t>                                          </a:t>
            </a:r>
            <a:r>
              <a:rPr lang="en-US">
                <a:solidFill>
                  <a:srgbClr val="FF0066"/>
                </a:solidFill>
                <a:cs typeface="Times New Roman" panose="02020603050405020304" pitchFamily="18" charset="0"/>
              </a:rPr>
              <a:t>- </a:t>
            </a:r>
            <a:r>
              <a:rPr lang="en-US" b="1">
                <a:solidFill>
                  <a:srgbClr val="FF0066"/>
                </a:solidFill>
                <a:cs typeface="Times New Roman" panose="02020603050405020304" pitchFamily="18" charset="0"/>
              </a:rPr>
              <a:t>Ngẩn ngơ</a:t>
            </a:r>
          </a:p>
          <a:p>
            <a:pPr marL="342900" indent="-342900" algn="l"/>
            <a:r>
              <a:rPr lang="en-US" b="1">
                <a:solidFill>
                  <a:srgbClr val="FF0066"/>
                </a:solidFill>
                <a:cs typeface="Times New Roman" panose="02020603050405020304" pitchFamily="18" charset="0"/>
              </a:rPr>
              <a:t>                                               - Ngờ</a:t>
            </a:r>
          </a:p>
          <a:p>
            <a:pPr marL="342900" indent="-342900" algn="l"/>
            <a:endParaRPr lang="en-US" b="1">
              <a:solidFill>
                <a:srgbClr val="FF0066"/>
              </a:solidFill>
              <a:cs typeface="Times New Roman" panose="02020603050405020304" pitchFamily="18" charset="0"/>
            </a:endParaRPr>
          </a:p>
          <a:p>
            <a:pPr marL="342900" indent="-342900" algn="l">
              <a:buFontTx/>
              <a:buChar char="•"/>
            </a:pPr>
            <a:endParaRPr lang="en-US" b="1">
              <a:cs typeface="Times New Roman" panose="02020603050405020304" pitchFamily="18" charset="0"/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4419600" y="21336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334000" y="358140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FF0066"/>
                </a:solidFill>
                <a:cs typeface="Times New Roman" panose="02020603050405020304" pitchFamily="18" charset="0"/>
              </a:rPr>
              <a:t>- </a:t>
            </a:r>
            <a:r>
              <a:rPr lang="en-US" b="1">
                <a:solidFill>
                  <a:srgbClr val="FF0066"/>
                </a:solidFill>
                <a:cs typeface="Times New Roman" panose="02020603050405020304" pitchFamily="18" charset="0"/>
              </a:rPr>
              <a:t>Ô Lâu</a:t>
            </a:r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762000" y="0"/>
            <a:ext cx="777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cs typeface="Times New Roman" panose="02020603050405020304" pitchFamily="18" charset="0"/>
              </a:rPr>
              <a:t>Tập đọc: Cháu nhớ Bác Hồ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0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0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0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4"/>
          <p:cNvSpPr>
            <a:spLocks noChangeArrowheads="1"/>
          </p:cNvSpPr>
          <p:nvPr/>
        </p:nvSpPr>
        <p:spPr bwMode="auto">
          <a:xfrm>
            <a:off x="0" y="2819400"/>
            <a:ext cx="9144000" cy="1600200"/>
          </a:xfrm>
          <a:prstGeom prst="ribbon">
            <a:avLst>
              <a:gd name="adj1" fmla="val 31944"/>
              <a:gd name="adj2" fmla="val 62278"/>
            </a:avLst>
          </a:prstGeom>
          <a:solidFill>
            <a:srgbClr val="FAEEA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743200" y="3505200"/>
            <a:ext cx="419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4000" b="1">
                <a:solidFill>
                  <a:srgbClr val="6600FF"/>
                </a:solidFill>
                <a:cs typeface="Times New Roman" panose="02020603050405020304" pitchFamily="18" charset="0"/>
              </a:rPr>
              <a:t>Đọc trong nhóm</a:t>
            </a:r>
          </a:p>
        </p:txBody>
      </p:sp>
      <p:pic>
        <p:nvPicPr>
          <p:cNvPr id="13316" name="Picture 6" descr="roses_swaying_back_an_a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572000"/>
            <a:ext cx="2362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1" descr="club%20meet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43400"/>
            <a:ext cx="3048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2" descr="club%20meet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3" descr="club%20meet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-457200"/>
            <a:ext cx="3048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4" descr="club%20meet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343400"/>
            <a:ext cx="3048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990600" y="2590800"/>
            <a:ext cx="7010400" cy="1600200"/>
          </a:xfrm>
          <a:prstGeom prst="cloudCallout">
            <a:avLst>
              <a:gd name="adj1" fmla="val 20245"/>
              <a:gd name="adj2" fmla="val 95139"/>
            </a:avLst>
          </a:prstGeom>
          <a:solidFill>
            <a:srgbClr val="66CCFF"/>
          </a:solidFill>
          <a:ln>
            <a:solidFill>
              <a:srgbClr val="D60093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400" b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nhóm thi đọc</a:t>
            </a:r>
          </a:p>
          <a:p>
            <a:pPr eaLnBrk="1" hangingPunct="1">
              <a:buFontTx/>
              <a:buNone/>
            </a:pPr>
            <a:endParaRPr lang="en-US" sz="4400" b="1" smtClean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4" descr="club%20meet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95800"/>
            <a:ext cx="37338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club%20meet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4378325"/>
            <a:ext cx="373380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club%20meet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373380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club%20meet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0"/>
            <a:ext cx="373380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Oval 8"/>
          <p:cNvSpPr>
            <a:spLocks noChangeArrowheads="1"/>
          </p:cNvSpPr>
          <p:nvPr/>
        </p:nvSpPr>
        <p:spPr bwMode="auto">
          <a:xfrm>
            <a:off x="1676400" y="3927475"/>
            <a:ext cx="685800" cy="908050"/>
          </a:xfrm>
          <a:prstGeom prst="ellipse">
            <a:avLst/>
          </a:prstGeom>
          <a:solidFill>
            <a:srgbClr val="A3EAFB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4344" name="Oval 9"/>
          <p:cNvSpPr>
            <a:spLocks noChangeArrowheads="1"/>
          </p:cNvSpPr>
          <p:nvPr/>
        </p:nvSpPr>
        <p:spPr bwMode="auto">
          <a:xfrm>
            <a:off x="1676400" y="4346575"/>
            <a:ext cx="304800" cy="908050"/>
          </a:xfrm>
          <a:prstGeom prst="ellipse">
            <a:avLst/>
          </a:prstGeom>
          <a:solidFill>
            <a:srgbClr val="A3EAFB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4345" name="Oval 10"/>
          <p:cNvSpPr>
            <a:spLocks noChangeArrowheads="1"/>
          </p:cNvSpPr>
          <p:nvPr/>
        </p:nvSpPr>
        <p:spPr bwMode="auto">
          <a:xfrm>
            <a:off x="2286000" y="1908175"/>
            <a:ext cx="685800" cy="908050"/>
          </a:xfrm>
          <a:prstGeom prst="ellipse">
            <a:avLst/>
          </a:prstGeom>
          <a:solidFill>
            <a:srgbClr val="A3EAFB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4346" name="Oval 11"/>
          <p:cNvSpPr>
            <a:spLocks noChangeArrowheads="1"/>
          </p:cNvSpPr>
          <p:nvPr/>
        </p:nvSpPr>
        <p:spPr bwMode="auto">
          <a:xfrm>
            <a:off x="2514600" y="1450975"/>
            <a:ext cx="457200" cy="908050"/>
          </a:xfrm>
          <a:prstGeom prst="ellipse">
            <a:avLst/>
          </a:prstGeom>
          <a:solidFill>
            <a:srgbClr val="A3EAFB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4347" name="Oval 12"/>
          <p:cNvSpPr>
            <a:spLocks noChangeArrowheads="1"/>
          </p:cNvSpPr>
          <p:nvPr/>
        </p:nvSpPr>
        <p:spPr bwMode="auto">
          <a:xfrm>
            <a:off x="4953000" y="1870075"/>
            <a:ext cx="685800" cy="908050"/>
          </a:xfrm>
          <a:prstGeom prst="ellipse">
            <a:avLst/>
          </a:prstGeom>
          <a:solidFill>
            <a:srgbClr val="A3EAFB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4348" name="Oval 13"/>
          <p:cNvSpPr>
            <a:spLocks noChangeArrowheads="1"/>
          </p:cNvSpPr>
          <p:nvPr/>
        </p:nvSpPr>
        <p:spPr bwMode="auto">
          <a:xfrm flipV="1">
            <a:off x="5334000" y="1527175"/>
            <a:ext cx="381000" cy="908050"/>
          </a:xfrm>
          <a:prstGeom prst="ellipse">
            <a:avLst/>
          </a:prstGeom>
          <a:solidFill>
            <a:srgbClr val="A3EAFB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3429000"/>
          </a:xfrm>
          <a:prstGeom prst="irregularSeal1">
            <a:avLst/>
          </a:prstGeom>
          <a:solidFill>
            <a:srgbClr val="A3EAFB"/>
          </a:solidFill>
          <a:ln>
            <a:solidFill>
              <a:srgbClr val="FF0066"/>
            </a:solidFill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đồng thanh</a:t>
            </a:r>
          </a:p>
        </p:txBody>
      </p:sp>
      <p:pic>
        <p:nvPicPr>
          <p:cNvPr id="15363" name="Picture 4" descr="kidsoftheworl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343400"/>
            <a:ext cx="8991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 NHỚ BÁC HỒ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8229600" cy="6019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bên bến Ô Lâu,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 ngồi cháu nhớ chòm râu Bác Hồ.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 hình Bác giữa bóng cờ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 hào đôi má, bạc phơ mái đầu.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 hiền sáng tựa vì sao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 nhìn đến tận Cà Mau cuối trời.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 khi trăng sáng đầy trời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 thu Bác gửi những lời vào thăm.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 đêm cháu những bâng khuâng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Giở xem ảnh Bác cất thầm bấy lâu.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 mắt sáng, nhìn chòm râu,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 vầng trán rộng, nhìn đầu bạc phơ.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Càng nhìn  càng lại ngẩn ngơ,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Ôm hôn ảnh Bác  mà ngờ Bác hôn.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 HẢI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524000" y="606425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cs typeface="Times New Roman" panose="02020603050405020304" pitchFamily="18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676400" y="609600"/>
            <a:ext cx="609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CC"/>
                </a:solidFill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524000" y="3962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CC"/>
                </a:solidFill>
                <a:cs typeface="Times New Roman" panose="02020603050405020304" pitchFamily="18" charset="0"/>
              </a:rPr>
              <a:t>2.</a:t>
            </a: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3352800" y="1143000"/>
            <a:ext cx="1524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>
            <a:off x="4724400" y="1143000"/>
            <a:ext cx="1524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1981200" y="1447800"/>
            <a:ext cx="1295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V="1">
            <a:off x="3657600" y="1447800"/>
            <a:ext cx="990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5334000" y="4343400"/>
            <a:ext cx="1676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4800600" y="4724400"/>
            <a:ext cx="1066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2819400" y="5562600"/>
            <a:ext cx="1905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H="1">
            <a:off x="4038600" y="5715000"/>
            <a:ext cx="762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H="1">
            <a:off x="4572000" y="6096000"/>
            <a:ext cx="762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2667000" y="5943600"/>
            <a:ext cx="1219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5257800" y="6400800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>
            <a:off x="4267200" y="5943600"/>
            <a:ext cx="914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FF6600"/>
          </a:solidFill>
        </p:spPr>
      </p:pic>
      <p:sp>
        <p:nvSpPr>
          <p:cNvPr id="17411" name="AutoShape 5"/>
          <p:cNvSpPr>
            <a:spLocks noChangeArrowheads="1"/>
          </p:cNvSpPr>
          <p:nvPr/>
        </p:nvSpPr>
        <p:spPr bwMode="auto">
          <a:xfrm>
            <a:off x="1676400" y="304800"/>
            <a:ext cx="6019800" cy="1815227"/>
          </a:xfrm>
          <a:prstGeom prst="irregularSeal1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7412" name="AutoShape 7"/>
          <p:cNvSpPr>
            <a:spLocks noChangeArrowheads="1"/>
          </p:cNvSpPr>
          <p:nvPr/>
        </p:nvSpPr>
        <p:spPr bwMode="auto">
          <a:xfrm>
            <a:off x="381000" y="1143000"/>
            <a:ext cx="6858000" cy="1339850"/>
          </a:xfrm>
          <a:prstGeom prst="wave">
            <a:avLst>
              <a:gd name="adj1" fmla="val 13005"/>
              <a:gd name="adj2" fmla="val 1111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7413" name="AutoShape 12"/>
          <p:cNvSpPr>
            <a:spLocks noChangeArrowheads="1"/>
          </p:cNvSpPr>
          <p:nvPr/>
        </p:nvSpPr>
        <p:spPr bwMode="auto">
          <a:xfrm>
            <a:off x="1600200" y="3733800"/>
            <a:ext cx="6096000" cy="2278063"/>
          </a:xfrm>
          <a:prstGeom prst="star32">
            <a:avLst>
              <a:gd name="adj" fmla="val 19894"/>
            </a:avLst>
          </a:prstGeom>
          <a:solidFill>
            <a:srgbClr val="FF66CC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FF0066"/>
              </a:solidFill>
              <a:cs typeface="Times New Roman" panose="02020603050405020304" pitchFamily="18" charset="0"/>
            </a:endParaRPr>
          </a:p>
        </p:txBody>
      </p:sp>
      <p:sp>
        <p:nvSpPr>
          <p:cNvPr id="17414" name="Text Box 14"/>
          <p:cNvSpPr txBox="1">
            <a:spLocks noChangeArrowheads="1"/>
          </p:cNvSpPr>
          <p:nvPr/>
        </p:nvSpPr>
        <p:spPr bwMode="auto">
          <a:xfrm>
            <a:off x="2133600" y="1905000"/>
            <a:ext cx="44958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sz="4800" b="1">
                <a:solidFill>
                  <a:srgbClr val="FF0000"/>
                </a:solidFill>
                <a:cs typeface="Times New Roman" panose="02020603050405020304" pitchFamily="18" charset="0"/>
              </a:rPr>
              <a:t> hiểu bài</a:t>
            </a:r>
          </a:p>
        </p:txBody>
      </p:sp>
      <p:sp>
        <p:nvSpPr>
          <p:cNvPr id="17415" name="Text Box 15"/>
          <p:cNvSpPr txBox="1">
            <a:spLocks noChangeArrowheads="1"/>
          </p:cNvSpPr>
          <p:nvPr/>
        </p:nvSpPr>
        <p:spPr bwMode="auto">
          <a:xfrm>
            <a:off x="4191000" y="4267200"/>
            <a:ext cx="990600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3399FF"/>
                </a:solidFill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1676400" y="1295400"/>
            <a:ext cx="7467600" cy="3581400"/>
          </a:xfrm>
          <a:prstGeom prst="irregularSeal2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anose="02020603050405020304" pitchFamily="18" charset="0"/>
            </a:endParaRPr>
          </a:p>
        </p:txBody>
      </p:sp>
      <p:pic>
        <p:nvPicPr>
          <p:cNvPr id="110596" name="MSj04378880000[1]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81000" y="304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BAR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BAR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 descr="BAR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76200"/>
            <a:ext cx="533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" descr="BAR0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86800" y="-57150"/>
            <a:ext cx="609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1" name="Hat gao lang t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2400" y="6400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Rectangle 10"/>
          <p:cNvSpPr>
            <a:spLocks noChangeArrowheads="1"/>
          </p:cNvSpPr>
          <p:nvPr/>
        </p:nvSpPr>
        <p:spPr bwMode="auto">
          <a:xfrm>
            <a:off x="838200" y="2590800"/>
            <a:ext cx="7391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cs typeface="Times New Roman" panose="02020603050405020304" pitchFamily="18" charset="0"/>
              </a:rPr>
              <a:t>1.Bạn nhỏ trong bài thơ quê ở đâu</a:t>
            </a:r>
            <a:r>
              <a:rPr lang="en-US" sz="2800"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10603" name="AutoShape 11"/>
          <p:cNvSpPr>
            <a:spLocks noChangeArrowheads="1"/>
          </p:cNvSpPr>
          <p:nvPr/>
        </p:nvSpPr>
        <p:spPr bwMode="auto">
          <a:xfrm>
            <a:off x="533400" y="3505200"/>
            <a:ext cx="7391400" cy="1827193"/>
          </a:xfrm>
          <a:prstGeom prst="cloudCallout">
            <a:avLst>
              <a:gd name="adj1" fmla="val -25685"/>
              <a:gd name="adj2" fmla="val 74866"/>
            </a:avLst>
          </a:prstGeom>
          <a:solidFill>
            <a:srgbClr val="66CCFF"/>
          </a:solidFill>
          <a:ln w="9525" algn="ctr">
            <a:solidFill>
              <a:srgbClr val="0000CC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CC"/>
                </a:solidFill>
                <a:cs typeface="Times New Roman" panose="02020603050405020304" pitchFamily="18" charset="0"/>
              </a:rPr>
              <a:t>Bạn nhỏ trong bài thơ quê ở ven sông Ô Lâu</a:t>
            </a:r>
            <a:r>
              <a:rPr lang="en-US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443" name="Text Box 16"/>
          <p:cNvSpPr txBox="1">
            <a:spLocks noChangeArrowheads="1"/>
          </p:cNvSpPr>
          <p:nvPr/>
        </p:nvSpPr>
        <p:spPr bwMode="auto">
          <a:xfrm>
            <a:off x="762000" y="457200"/>
            <a:ext cx="777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cs typeface="Times New Roman" panose="02020603050405020304" pitchFamily="18" charset="0"/>
              </a:rPr>
              <a:t>Tập đọc: Cháu nhớ Bác Hồ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105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596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601"/>
                </p:tgtEl>
              </p:cMediaNode>
            </p:audio>
          </p:childTnLst>
        </p:cTn>
      </p:par>
    </p:tnLst>
    <p:bldLst>
      <p:bldP spid="11060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solidFill>
            <a:srgbClr val="F8EEA6"/>
          </a:solidFill>
          <a:ln w="9525">
            <a:noFill/>
            <a:miter lim="800000"/>
            <a:headEnd/>
            <a:tailEnd/>
          </a:ln>
        </p:spPr>
      </p:pic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381000" y="228600"/>
            <a:ext cx="8763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9460" name="Rectangle 9"/>
          <p:cNvSpPr>
            <a:spLocks noChangeArrowheads="1"/>
          </p:cNvSpPr>
          <p:nvPr/>
        </p:nvSpPr>
        <p:spPr bwMode="auto">
          <a:xfrm>
            <a:off x="356967" y="1905000"/>
            <a:ext cx="726801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Times New Roman" panose="02020603050405020304" pitchFamily="18" charset="0"/>
              </a:rPr>
              <a:t>2. Vì sao bạn phải cất thầm ảnh Bác ? </a:t>
            </a:r>
          </a:p>
        </p:txBody>
      </p:sp>
      <p:sp>
        <p:nvSpPr>
          <p:cNvPr id="113695" name="AutoShape 31"/>
          <p:cNvSpPr>
            <a:spLocks noChangeArrowheads="1"/>
          </p:cNvSpPr>
          <p:nvPr/>
        </p:nvSpPr>
        <p:spPr bwMode="auto">
          <a:xfrm>
            <a:off x="990600" y="3168650"/>
            <a:ext cx="7543800" cy="1282700"/>
          </a:xfrm>
          <a:prstGeom prst="horizontalScroll">
            <a:avLst>
              <a:gd name="adj" fmla="val 25000"/>
            </a:avLst>
          </a:prstGeom>
          <a:solidFill>
            <a:srgbClr val="F8EEA6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13696" name="Text Box 32"/>
          <p:cNvSpPr txBox="1">
            <a:spLocks noChangeArrowheads="1"/>
          </p:cNvSpPr>
          <p:nvPr/>
        </p:nvSpPr>
        <p:spPr bwMode="auto">
          <a:xfrm>
            <a:off x="1752600" y="2895600"/>
            <a:ext cx="66294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Bạn phải cất thầm ảnh Bác vì giặc cấm nhân dân ta giữ ảnh Bác, cấm nhân dân ta hướng về cách mạng.</a:t>
            </a:r>
          </a:p>
        </p:txBody>
      </p:sp>
      <p:sp>
        <p:nvSpPr>
          <p:cNvPr id="19463" name="Text Box 33"/>
          <p:cNvSpPr txBox="1">
            <a:spLocks noChangeArrowheads="1"/>
          </p:cNvSpPr>
          <p:nvPr/>
        </p:nvSpPr>
        <p:spPr bwMode="auto">
          <a:xfrm>
            <a:off x="762000" y="0"/>
            <a:ext cx="777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cs typeface="Times New Roman" panose="02020603050405020304" pitchFamily="18" charset="0"/>
              </a:rPr>
              <a:t>Tập đọc: Cháu nhớ Bác Hồ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3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3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95" grpId="0" animBg="1"/>
      <p:bldP spid="11369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-24"/>
            <a:chExt cx="5760" cy="4368"/>
          </a:xfrm>
        </p:grpSpPr>
        <p:grpSp>
          <p:nvGrpSpPr>
            <p:cNvPr id="20489" name="Group 3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20499" name="Picture 4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00" name="Picture 5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01" name="Picture 6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02" name="Picture 7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490" name="Group 8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20491" name="Picture 9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2" name="Picture 10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3" name="Picture 11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4" name="Picture 12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5" name="Picture 13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6" name="Picture 14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7" name="Picture 15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8" name="Picture 16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0483" name="AutoShape 29"/>
          <p:cNvSpPr>
            <a:spLocks noChangeArrowheads="1"/>
          </p:cNvSpPr>
          <p:nvPr/>
        </p:nvSpPr>
        <p:spPr bwMode="auto">
          <a:xfrm>
            <a:off x="1273175" y="585788"/>
            <a:ext cx="6357938" cy="1554123"/>
          </a:xfrm>
          <a:prstGeom prst="horizontalScroll">
            <a:avLst>
              <a:gd name="adj" fmla="val 1250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cs typeface="Times New Roman" panose="02020603050405020304" pitchFamily="18" charset="0"/>
              </a:rPr>
              <a:t>3. Hình ảnh Bác hiện lên như thế nào</a:t>
            </a:r>
          </a:p>
          <a:p>
            <a:r>
              <a:rPr lang="en-US" sz="2800">
                <a:cs typeface="Times New Roman" panose="02020603050405020304" pitchFamily="18" charset="0"/>
              </a:rPr>
              <a:t> qua 8 dòng thơ đầu ? </a:t>
            </a:r>
          </a:p>
        </p:txBody>
      </p:sp>
      <p:sp>
        <p:nvSpPr>
          <p:cNvPr id="20484" name="Oval 32"/>
          <p:cNvSpPr>
            <a:spLocks noChangeArrowheads="1"/>
          </p:cNvSpPr>
          <p:nvPr/>
        </p:nvSpPr>
        <p:spPr bwMode="auto">
          <a:xfrm>
            <a:off x="914400" y="3203575"/>
            <a:ext cx="5486400" cy="90805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15745" name="Oval 33"/>
          <p:cNvSpPr>
            <a:spLocks noChangeArrowheads="1"/>
          </p:cNvSpPr>
          <p:nvPr/>
        </p:nvSpPr>
        <p:spPr bwMode="auto">
          <a:xfrm>
            <a:off x="838200" y="3584575"/>
            <a:ext cx="7024688" cy="9080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0000CC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15750" name="Text Box 38"/>
          <p:cNvSpPr txBox="1">
            <a:spLocks noChangeArrowheads="1"/>
          </p:cNvSpPr>
          <p:nvPr/>
        </p:nvSpPr>
        <p:spPr bwMode="auto">
          <a:xfrm>
            <a:off x="2057400" y="2362200"/>
            <a:ext cx="4505325" cy="3416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CC"/>
                </a:solidFill>
                <a:cs typeface="Times New Roman" panose="02020603050405020304" pitchFamily="18" charset="0"/>
              </a:rPr>
              <a:t>Hình ảnh Bác hiện lên rất đẹp trong tâm trí bạn nhỏ : đôi má Bác hồng hào, râu tóc Bác bạc phơ, mắt Bác sáng tựa vì sao.</a:t>
            </a:r>
          </a:p>
        </p:txBody>
      </p:sp>
      <p:pic>
        <p:nvPicPr>
          <p:cNvPr id="115751" name="Picture 39" descr="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2362200"/>
            <a:ext cx="3200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52" name="Picture 40" descr="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762000"/>
            <a:ext cx="152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5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15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5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5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5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5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5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5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5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45" grpId="0" animBg="1"/>
      <p:bldP spid="1157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rgarit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 rot="1343147">
            <a:off x="152400" y="5410200"/>
            <a:ext cx="1528763" cy="1219200"/>
          </a:xfrm>
          <a:noFill/>
        </p:spPr>
      </p:pic>
      <p:pic>
        <p:nvPicPr>
          <p:cNvPr id="3075" name="Picture 3" descr="1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2057400" y="0"/>
            <a:ext cx="4543425" cy="6096000"/>
          </a:xfr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216150" y="6256338"/>
            <a:ext cx="4395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>
                <a:solidFill>
                  <a:srgbClr val="3333FF"/>
                </a:solidFill>
                <a:latin typeface="Arial" charset="0"/>
                <a:cs typeface="Times New Roman" pitchFamily="18" charset="0"/>
              </a:rPr>
              <a:t>CHỦ TỊCH HỒ CHÍ MINH</a:t>
            </a:r>
          </a:p>
        </p:txBody>
      </p:sp>
      <p:pic>
        <p:nvPicPr>
          <p:cNvPr id="3077" name="Picture 5" descr="Margarite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 rot="1559177">
            <a:off x="7758113" y="5316538"/>
            <a:ext cx="1316037" cy="1524000"/>
          </a:xfrm>
          <a:noFill/>
        </p:spPr>
      </p:pic>
      <p:pic>
        <p:nvPicPr>
          <p:cNvPr id="3078" name="Picture 6" descr="Margar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228315">
            <a:off x="7354888" y="185738"/>
            <a:ext cx="1543050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Margar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643289">
            <a:off x="245268" y="-16668"/>
            <a:ext cx="15033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3" descr="lights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-3238500" y="32385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3" descr="lights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632450" y="3206750"/>
            <a:ext cx="68580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3" descr="lights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296863" y="6521450"/>
            <a:ext cx="85407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8EEA6"/>
            </a:gs>
            <a:gs pos="100000">
              <a:srgbClr val="3399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524000"/>
          </a:xfrm>
          <a:prstGeom prst="cloudCallout">
            <a:avLst>
              <a:gd name="adj1" fmla="val -44741"/>
              <a:gd name="adj2" fmla="val 88023"/>
            </a:avLst>
          </a:prstGeom>
          <a:solidFill>
            <a:schemeClr val="accent1"/>
          </a:solidFill>
          <a:ln>
            <a:solidFill>
              <a:srgbClr val="0000FF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Tìm những chi tiết nói lên tình  cảm kính yêu Bác Hồ của bạn nhỏ.</a:t>
            </a:r>
          </a:p>
          <a:p>
            <a:pPr algn="ctr" eaLnBrk="1" hangingPunct="1">
              <a:buFontTx/>
              <a:buNone/>
            </a:pPr>
            <a:endParaRPr lang="en-US" sz="2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911" name="AutoShape 7"/>
          <p:cNvSpPr>
            <a:spLocks noChangeArrowheads="1"/>
          </p:cNvSpPr>
          <p:nvPr/>
        </p:nvSpPr>
        <p:spPr bwMode="auto">
          <a:xfrm>
            <a:off x="-1588" y="1655763"/>
            <a:ext cx="5411788" cy="5251192"/>
          </a:xfrm>
          <a:custGeom>
            <a:avLst/>
            <a:gdLst>
              <a:gd name="T0" fmla="*/ 681716671 w 21600"/>
              <a:gd name="T1" fmla="*/ 125161387 h 21600"/>
              <a:gd name="T2" fmla="*/ 183799854 w 21600"/>
              <a:gd name="T3" fmla="*/ 618081327 h 21600"/>
              <a:gd name="T4" fmla="*/ 681716671 w 21600"/>
              <a:gd name="T5" fmla="*/ 1236162653 h 21600"/>
              <a:gd name="T6" fmla="*/ 1172100579 w 21600"/>
              <a:gd name="T7" fmla="*/ 61808132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99FF"/>
          </a:solidFill>
          <a:ln w="9525" algn="ctr">
            <a:solidFill>
              <a:srgbClr val="66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700" b="1">
                <a:solidFill>
                  <a:srgbClr val="6600FF"/>
                </a:solidFill>
                <a:cs typeface="Times New Roman" panose="02020603050405020304" pitchFamily="18" charset="0"/>
              </a:rPr>
              <a:t>Đêm đêm bạn nhỏ giở xem ảnh Bác.      Bạn ôm hôn ảnh Bác mà tưởng như  được Bác ôm </a:t>
            </a:r>
          </a:p>
          <a:p>
            <a:r>
              <a:rPr lang="en-US" sz="2700" b="1">
                <a:solidFill>
                  <a:srgbClr val="6600FF"/>
                </a:solidFill>
                <a:cs typeface="Times New Roman" panose="02020603050405020304" pitchFamily="18" charset="0"/>
              </a:rPr>
              <a:t>hôn mình.</a:t>
            </a:r>
          </a:p>
        </p:txBody>
      </p:sp>
      <p:pic>
        <p:nvPicPr>
          <p:cNvPr id="123912" name="Picture 8" descr="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600200"/>
            <a:ext cx="3810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229600" cy="6858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 nội dung bài thơ ?</a:t>
            </a: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2133600" y="2971800"/>
            <a:ext cx="52578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Times New Roman" panose="02020603050405020304" pitchFamily="18" charset="0"/>
            </a:endParaRPr>
          </a:p>
        </p:txBody>
      </p:sp>
      <p:grpSp>
        <p:nvGrpSpPr>
          <p:cNvPr id="22532" name="Group 8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-24"/>
            <a:chExt cx="5760" cy="4368"/>
          </a:xfrm>
        </p:grpSpPr>
        <p:grpSp>
          <p:nvGrpSpPr>
            <p:cNvPr id="22535" name="Group 9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22545" name="Picture 10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46" name="Picture 11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47" name="Picture 12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48" name="Picture 13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2536" name="Group 14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22537" name="Picture 15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38" name="Picture 16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39" name="Picture 17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40" name="Picture 18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41" name="Picture 19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42" name="Picture 20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43" name="Picture 21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44" name="Picture 22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2533" name="Picture 23" descr="tv2t2t9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2057400"/>
            <a:ext cx="4343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600" name="Text Box 24"/>
          <p:cNvSpPr txBox="1">
            <a:spLocks noChangeArrowheads="1"/>
          </p:cNvSpPr>
          <p:nvPr/>
        </p:nvSpPr>
        <p:spPr bwMode="auto">
          <a:xfrm>
            <a:off x="838200" y="1447800"/>
            <a:ext cx="7543800" cy="1815882"/>
          </a:xfrm>
          <a:prstGeom prst="rect">
            <a:avLst/>
          </a:prstGeom>
          <a:solidFill>
            <a:srgbClr val="A3EAFB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  <a:cs typeface="Times New Roman" panose="02020603050405020304" pitchFamily="18" charset="0"/>
              </a:rPr>
              <a:t>Tình cảm kính yêu vô hạn của thiếu nhi miền Nam, thiếu nhi cả nước đối với </a:t>
            </a:r>
          </a:p>
          <a:p>
            <a:r>
              <a:rPr lang="en-US" sz="3200" b="1">
                <a:solidFill>
                  <a:schemeClr val="accent2"/>
                </a:solidFill>
                <a:cs typeface="Times New Roman" panose="02020603050405020304" pitchFamily="18" charset="0"/>
              </a:rPr>
              <a:t>Bác Hồ</a:t>
            </a:r>
            <a:endParaRPr lang="en-US" sz="320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609600" y="2057400"/>
            <a:ext cx="708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4000" b="1">
                <a:solidFill>
                  <a:srgbClr val="6600FF"/>
                </a:solidFill>
                <a:cs typeface="Times New Roman" panose="02020603050405020304" pitchFamily="18" charset="0"/>
              </a:rPr>
              <a:t>Luyện học thuộc lòng</a:t>
            </a:r>
          </a:p>
        </p:txBody>
      </p:sp>
      <p:pic>
        <p:nvPicPr>
          <p:cNvPr id="15366" name="Picture 6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 descr="Asian li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048000"/>
            <a:ext cx="2667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 descr="buom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38100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9" descr="Butterfly 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3810000"/>
            <a:ext cx="114300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62600" y="32766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1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819400" y="3352800"/>
            <a:ext cx="632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2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381000" y="61722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Picture 8" descr="Imw77289[1]"/>
          <p:cNvSpPr>
            <a:spLocks noChangeAspect="1" noChangeArrowheads="1"/>
          </p:cNvSpPr>
          <p:nvPr/>
        </p:nvSpPr>
        <p:spPr bwMode="auto">
          <a:xfrm>
            <a:off x="7924800" y="1295400"/>
            <a:ext cx="8890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cs typeface="Times New Roman" panose="02020603050405020304" pitchFamily="18" charset="0"/>
            </a:endParaRPr>
          </a:p>
        </p:txBody>
      </p:sp>
      <p:pic>
        <p:nvPicPr>
          <p:cNvPr id="23563" name="Picture 19" descr="buom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4572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9" descr="buom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555646">
            <a:off x="507207" y="3477419"/>
            <a:ext cx="7667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9" descr="buom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4343400" y="57912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6" name="Text Box 17"/>
          <p:cNvSpPr txBox="1">
            <a:spLocks noChangeArrowheads="1"/>
          </p:cNvSpPr>
          <p:nvPr/>
        </p:nvSpPr>
        <p:spPr bwMode="auto">
          <a:xfrm>
            <a:off x="762000" y="533400"/>
            <a:ext cx="777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cs typeface="Times New Roman" panose="02020603050405020304" pitchFamily="18" charset="0"/>
              </a:rPr>
              <a:t>Tập đọc: Cháu nhớ Bác Hồ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 NHỚ BÁC HỒ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685800"/>
            <a:ext cx="4876800" cy="6019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Đêm</a:t>
            </a: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Cháu……………………………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Nhớ……………………..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 ………………………..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Mắt ……………………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Bác………………………….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Nhớ …………………….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 ……………………….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Đêm……………………..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Giở…………………………..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Nhìn………………………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Nhìn…………………………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Càng……………………..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Ôm ……………………………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 HẢI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524000" y="606425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cs typeface="Times New Roman" panose="02020603050405020304" pitchFamily="18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676400" y="609600"/>
            <a:ext cx="609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CC"/>
                </a:solidFill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524000" y="3962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CC"/>
                </a:solidFill>
                <a:cs typeface="Times New Roman" panose="02020603050405020304" pitchFamily="18" charset="0"/>
              </a:rPr>
              <a:t>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4"/>
          <p:cNvSpPr>
            <a:spLocks noChangeArrowheads="1"/>
          </p:cNvSpPr>
          <p:nvPr/>
        </p:nvSpPr>
        <p:spPr bwMode="auto">
          <a:xfrm>
            <a:off x="990600" y="1987550"/>
            <a:ext cx="7010400" cy="1282700"/>
          </a:xfrm>
          <a:prstGeom prst="horizontalScroll">
            <a:avLst>
              <a:gd name="adj" fmla="val 25000"/>
            </a:avLst>
          </a:prstGeom>
          <a:solidFill>
            <a:srgbClr val="A3EAFB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2057400" y="2286000"/>
            <a:ext cx="56388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cs typeface="Times New Roman" panose="02020603050405020304" pitchFamily="18" charset="0"/>
              </a:rPr>
              <a:t>C.  CỦNG CỐ - DẶN DÒ</a:t>
            </a:r>
            <a:r>
              <a:rPr lang="en-US">
                <a:solidFill>
                  <a:schemeClr val="tx2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0" y="3505200"/>
            <a:ext cx="9144000" cy="2289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993300"/>
                </a:solidFill>
                <a:cs typeface="Times New Roman" panose="02020603050405020304" pitchFamily="18" charset="0"/>
              </a:rPr>
              <a:t>-Nêu nội dung bài thơ ?</a:t>
            </a:r>
          </a:p>
          <a:p>
            <a:pPr algn="l"/>
            <a:r>
              <a:rPr lang="en-US">
                <a:solidFill>
                  <a:srgbClr val="993300"/>
                </a:solidFill>
                <a:cs typeface="Times New Roman" panose="02020603050405020304" pitchFamily="18" charset="0"/>
              </a:rPr>
              <a:t>-Học thuộc lòng cả bài.</a:t>
            </a:r>
          </a:p>
          <a:p>
            <a:pPr algn="l"/>
            <a:r>
              <a:rPr lang="en-US">
                <a:solidFill>
                  <a:srgbClr val="993300"/>
                </a:solidFill>
                <a:cs typeface="Times New Roman" panose="02020603050405020304" pitchFamily="18" charset="0"/>
              </a:rPr>
              <a:t>-Sưu tầm tranh ảnh về Bác Hồ với thiếu nhi</a:t>
            </a: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381000" y="228600"/>
            <a:ext cx="777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cs typeface="Times New Roman" panose="02020603050405020304" pitchFamily="18" charset="0"/>
              </a:rPr>
              <a:t>Tập đọc: Cháu nhớ Bác Hồ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8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8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8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8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3" name="Picture 5" descr="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62400"/>
            <a:ext cx="2438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4" name="ncode_imageresizer_container_32" descr="thnhi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295400"/>
            <a:ext cx="3124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5" name="Picture 7" descr="thnhi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95400"/>
            <a:ext cx="2895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6" name="ncode_imageresizer_container_29" descr="thnhi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3962400"/>
            <a:ext cx="2971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048000" y="1143000"/>
            <a:ext cx="2819400" cy="3733800"/>
            <a:chOff x="1968" y="1008"/>
            <a:chExt cx="1776" cy="2352"/>
          </a:xfrm>
        </p:grpSpPr>
        <p:sp>
          <p:nvSpPr>
            <p:cNvPr id="26633" name="Oval 10"/>
            <p:cNvSpPr>
              <a:spLocks noChangeArrowheads="1"/>
            </p:cNvSpPr>
            <p:nvPr/>
          </p:nvSpPr>
          <p:spPr bwMode="auto">
            <a:xfrm>
              <a:off x="1968" y="1008"/>
              <a:ext cx="1776" cy="2352"/>
            </a:xfrm>
            <a:prstGeom prst="ellipse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Times New Roman" panose="02020603050405020304" pitchFamily="18" charset="0"/>
              </a:endParaRPr>
            </a:p>
          </p:txBody>
        </p:sp>
        <p:pic>
          <p:nvPicPr>
            <p:cNvPr id="26634" name="Picture 11" descr="bac_ho_64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56" y="1344"/>
              <a:ext cx="1200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5660" name="Picture 12" descr="Ho Chi Minh146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4495800"/>
            <a:ext cx="3200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61" name="Rectangle 13"/>
          <p:cNvSpPr>
            <a:spLocks noChangeArrowheads="1"/>
          </p:cNvSpPr>
          <p:nvPr/>
        </p:nvSpPr>
        <p:spPr bwMode="auto">
          <a:xfrm>
            <a:off x="265916" y="228600"/>
            <a:ext cx="817243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cs typeface="Times New Roman" panose="02020603050405020304" pitchFamily="18" charset="0"/>
              </a:rPr>
              <a:t>Một số hình ảnh về Bác hồ với thiếu nhi: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6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7" name="Picture 7" descr="BH-voi-tnqt21_n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8140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8" name="Picture 8" descr="BH-voi-tnqt17_n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505200"/>
            <a:ext cx="3886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9" name="Picture 9" descr="BH-voi-tnqt5_n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50" name="Picture 10" descr="BH-voi-tnqt19_n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0"/>
            <a:ext cx="3962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6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9" name="Picture 5" descr="BH-voi-tnqt22_n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276600"/>
            <a:ext cx="4191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70" name="Picture 6" descr="BH-voi-tnqt8_n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276600"/>
            <a:ext cx="41148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71" name="Picture 7" descr="BH-voi-tnqt7_n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28600"/>
            <a:ext cx="4038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72" name="Picture 8" descr="BH-voi-tnqt3_n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52400"/>
            <a:ext cx="411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tv2t2t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0"/>
            <a:ext cx="4321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699" name="Picture 3" descr="hochimi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52400"/>
            <a:ext cx="5029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0"/>
            <a:ext cx="58674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133600"/>
            <a:ext cx="4953000" cy="472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762000" y="0"/>
            <a:ext cx="777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charset="0"/>
              </a:rPr>
              <a:t>Tập đọc: Cháu nhớ Bác Hồ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1676400"/>
            <a:ext cx="5181600" cy="334963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 NHỚ BÁC HỒ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2057400"/>
            <a:ext cx="6477000" cy="4343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 nay bên bến Ô Lâu,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 ngồi cháu nhớ chòm râu Bác Hồ.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 hình Bác giữa bóng cờ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 hào đôi má, bạc phơ mái đầu.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 hiền sáng tựa vì sao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 nhìn đến tận Cà Mau cuối trời.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 khi trăng sáng đầy trời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 thu Bác gửi những lời vào thăm.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 đêm cháu những bâng khuâng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Giở xem ảnh Bác cất thầm bấy lâu.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 mắt sáng, nhìn chòm râu,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 vầng trán rộng, nhìn đầu bạc phơ.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Càng nhìn càng lại ngẩn ngơ,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Ôm hôn ảnh Bác mà ngờ Bác hôn.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 HẢI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762000" y="0"/>
            <a:ext cx="777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cs typeface="Times New Roman" panose="02020603050405020304" pitchFamily="18" charset="0"/>
              </a:rPr>
              <a:t>Tập đọc: Cháu nhớ Bác Hồ</a:t>
            </a:r>
          </a:p>
        </p:txBody>
      </p:sp>
      <p:pic>
        <p:nvPicPr>
          <p:cNvPr id="143366" name="Picture 6" descr="GaraQvd1OuYP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76400"/>
            <a:ext cx="350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905000" y="2133600"/>
            <a:ext cx="487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cs typeface="Times New Roman" panose="02020603050405020304" pitchFamily="18" charset="0"/>
              </a:rPr>
              <a:t>Luyện đọc</a:t>
            </a:r>
          </a:p>
        </p:txBody>
      </p:sp>
      <p:sp>
        <p:nvSpPr>
          <p:cNvPr id="90119" name="AutoShape 7"/>
          <p:cNvSpPr>
            <a:spLocks noChangeArrowheads="1"/>
          </p:cNvSpPr>
          <p:nvPr/>
        </p:nvSpPr>
        <p:spPr bwMode="auto">
          <a:xfrm>
            <a:off x="2133600" y="3124200"/>
            <a:ext cx="5029200" cy="1981200"/>
          </a:xfrm>
          <a:prstGeom prst="horizontalScroll">
            <a:avLst>
              <a:gd name="adj" fmla="val 12500"/>
            </a:avLst>
          </a:prstGeom>
          <a:solidFill>
            <a:srgbClr val="EEB0E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3048000" y="373380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99"/>
                </a:solidFill>
                <a:cs typeface="Times New Roman" panose="02020603050405020304" pitchFamily="18" charset="0"/>
              </a:rPr>
              <a:t>Đọc từng câu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9" grpId="0" animBg="1"/>
      <p:bldP spid="901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990600" y="281940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8195" name="Text Box 21"/>
          <p:cNvSpPr txBox="1">
            <a:spLocks noChangeArrowheads="1"/>
          </p:cNvSpPr>
          <p:nvPr/>
        </p:nvSpPr>
        <p:spPr bwMode="auto">
          <a:xfrm>
            <a:off x="381000" y="2514600"/>
            <a:ext cx="411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93213" name="Text Box 29"/>
          <p:cNvSpPr txBox="1">
            <a:spLocks noChangeArrowheads="1"/>
          </p:cNvSpPr>
          <p:nvPr/>
        </p:nvSpPr>
        <p:spPr bwMode="auto">
          <a:xfrm>
            <a:off x="0" y="1371600"/>
            <a:ext cx="91440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/>
            <a:r>
              <a:rPr lang="en-US">
                <a:cs typeface="Times New Roman" panose="02020603050405020304" pitchFamily="18" charset="0"/>
              </a:rPr>
              <a:t>  </a:t>
            </a:r>
            <a:r>
              <a:rPr lang="en-US" b="1" u="sng">
                <a:cs typeface="Times New Roman" panose="02020603050405020304" pitchFamily="18" charset="0"/>
              </a:rPr>
              <a:t>1.Luyện đọc</a:t>
            </a:r>
            <a:r>
              <a:rPr lang="en-US">
                <a:cs typeface="Times New Roman" panose="02020603050405020304" pitchFamily="18" charset="0"/>
              </a:rPr>
              <a:t>:                  </a:t>
            </a:r>
            <a:r>
              <a:rPr lang="en-US" u="sng">
                <a:cs typeface="Times New Roman" panose="02020603050405020304" pitchFamily="18" charset="0"/>
              </a:rPr>
              <a:t>2. </a:t>
            </a:r>
            <a:r>
              <a:rPr lang="en-US" b="1" u="sng">
                <a:cs typeface="Times New Roman" panose="02020603050405020304" pitchFamily="18" charset="0"/>
              </a:rPr>
              <a:t>Tìm hiểu bài</a:t>
            </a:r>
            <a:r>
              <a:rPr lang="en-US">
                <a:cs typeface="Times New Roman" panose="02020603050405020304" pitchFamily="18" charset="0"/>
              </a:rPr>
              <a:t>:            </a:t>
            </a:r>
          </a:p>
          <a:p>
            <a:pPr marL="342900" indent="-342900" algn="l"/>
            <a:r>
              <a:rPr lang="en-US">
                <a:cs typeface="Times New Roman" panose="02020603050405020304" pitchFamily="18" charset="0"/>
              </a:rPr>
              <a:t>  </a:t>
            </a:r>
            <a:r>
              <a:rPr lang="en-US" sz="2800">
                <a:cs typeface="Times New Roman" panose="02020603050405020304" pitchFamily="18" charset="0"/>
              </a:rPr>
              <a:t>* </a:t>
            </a:r>
            <a:r>
              <a:rPr lang="en-US" sz="2800" b="1" u="sng">
                <a:cs typeface="Times New Roman" panose="02020603050405020304" pitchFamily="18" charset="0"/>
              </a:rPr>
              <a:t>Từ khó</a:t>
            </a:r>
            <a:r>
              <a:rPr lang="en-US" sz="2800" u="sng">
                <a:cs typeface="Times New Roman" panose="02020603050405020304" pitchFamily="18" charset="0"/>
              </a:rPr>
              <a:t>:</a:t>
            </a:r>
          </a:p>
          <a:p>
            <a:pPr marL="342900" indent="-342900" algn="l"/>
            <a:r>
              <a:rPr lang="en-US" sz="2800">
                <a:cs typeface="Times New Roman" panose="02020603050405020304" pitchFamily="18" charset="0"/>
              </a:rPr>
              <a:t>    - </a:t>
            </a:r>
            <a:r>
              <a:rPr lang="en-US" sz="2800" b="1">
                <a:solidFill>
                  <a:srgbClr val="0000CC"/>
                </a:solidFill>
                <a:cs typeface="Times New Roman" panose="02020603050405020304" pitchFamily="18" charset="0"/>
              </a:rPr>
              <a:t>Ô Lâu</a:t>
            </a:r>
          </a:p>
          <a:p>
            <a:pPr marL="342900" indent="-342900" algn="l"/>
            <a:r>
              <a:rPr lang="en-US" sz="2800">
                <a:solidFill>
                  <a:srgbClr val="0000CC"/>
                </a:solidFill>
                <a:cs typeface="Times New Roman" panose="02020603050405020304" pitchFamily="18" charset="0"/>
              </a:rPr>
              <a:t>    - </a:t>
            </a:r>
            <a:r>
              <a:rPr lang="en-US" sz="2800" b="1">
                <a:solidFill>
                  <a:srgbClr val="0000CC"/>
                </a:solidFill>
                <a:cs typeface="Times New Roman" panose="02020603050405020304" pitchFamily="18" charset="0"/>
              </a:rPr>
              <a:t>Bâng khuâng</a:t>
            </a:r>
          </a:p>
          <a:p>
            <a:pPr marL="342900" indent="-342900" algn="l"/>
            <a:r>
              <a:rPr lang="en-US" sz="2800">
                <a:solidFill>
                  <a:srgbClr val="0000CC"/>
                </a:solidFill>
                <a:cs typeface="Times New Roman" panose="02020603050405020304" pitchFamily="18" charset="0"/>
              </a:rPr>
              <a:t>    - </a:t>
            </a:r>
            <a:r>
              <a:rPr lang="en-US" sz="2800" b="1">
                <a:solidFill>
                  <a:srgbClr val="0000CC"/>
                </a:solidFill>
                <a:cs typeface="Times New Roman" panose="02020603050405020304" pitchFamily="18" charset="0"/>
              </a:rPr>
              <a:t>Bấy lâu</a:t>
            </a:r>
          </a:p>
          <a:p>
            <a:pPr marL="342900" indent="-342900" algn="l"/>
            <a:r>
              <a:rPr lang="en-US" sz="2800">
                <a:solidFill>
                  <a:srgbClr val="0000CC"/>
                </a:solidFill>
                <a:cs typeface="Times New Roman" panose="02020603050405020304" pitchFamily="18" charset="0"/>
              </a:rPr>
              <a:t>    - </a:t>
            </a:r>
            <a:r>
              <a:rPr lang="en-US" sz="2800" b="1">
                <a:solidFill>
                  <a:srgbClr val="0000CC"/>
                </a:solidFill>
                <a:cs typeface="Times New Roman" panose="02020603050405020304" pitchFamily="18" charset="0"/>
              </a:rPr>
              <a:t>Vầng trán rộng</a:t>
            </a:r>
            <a:endParaRPr lang="en-US" b="1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 marL="342900" indent="-342900" algn="l"/>
            <a:r>
              <a:rPr lang="en-US" b="1">
                <a:solidFill>
                  <a:srgbClr val="0000CC"/>
                </a:solidFill>
                <a:cs typeface="Times New Roman" panose="02020603050405020304" pitchFamily="18" charset="0"/>
              </a:rPr>
              <a:t>    </a:t>
            </a:r>
            <a:endParaRPr lang="en-US" sz="2800" b="1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sp>
        <p:nvSpPr>
          <p:cNvPr id="8197" name="Line 30"/>
          <p:cNvSpPr>
            <a:spLocks noChangeShapeType="1"/>
          </p:cNvSpPr>
          <p:nvPr/>
        </p:nvSpPr>
        <p:spPr bwMode="auto">
          <a:xfrm>
            <a:off x="3810000" y="21336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8198" name="Text Box 37"/>
          <p:cNvSpPr txBox="1">
            <a:spLocks noChangeArrowheads="1"/>
          </p:cNvSpPr>
          <p:nvPr/>
        </p:nvSpPr>
        <p:spPr bwMode="auto">
          <a:xfrm>
            <a:off x="762000" y="0"/>
            <a:ext cx="777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cs typeface="Times New Roman" panose="02020603050405020304" pitchFamily="18" charset="0"/>
              </a:rPr>
              <a:t>Tập đọc: Cháu nhớ Bác Hồ</a:t>
            </a:r>
          </a:p>
        </p:txBody>
      </p:sp>
      <p:pic>
        <p:nvPicPr>
          <p:cNvPr id="93223" name="Picture 11" descr="BH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971800"/>
            <a:ext cx="2362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24" name="Picture 9" descr="BH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971800"/>
            <a:ext cx="2286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3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3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3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3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3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3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3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4"/>
          <p:cNvSpPr>
            <a:spLocks noChangeArrowheads="1"/>
          </p:cNvSpPr>
          <p:nvPr/>
        </p:nvSpPr>
        <p:spPr bwMode="auto">
          <a:xfrm>
            <a:off x="1066800" y="1143000"/>
            <a:ext cx="6629400" cy="3505200"/>
          </a:xfrm>
          <a:prstGeom prst="cloudCallout">
            <a:avLst>
              <a:gd name="adj1" fmla="val -55481"/>
              <a:gd name="adj2" fmla="val 105162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2057400" y="2286000"/>
            <a:ext cx="4876800" cy="762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000099"/>
                </a:solidFill>
                <a:cs typeface="Times New Roman" panose="02020603050405020304" pitchFamily="18" charset="0"/>
              </a:rPr>
              <a:t>Đọc từng đoạn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73 -0.09724  L 0.177 -0.09724  L 0.25 0  L 0.25 0.13854  L 0.177 0.23578  L 0.073 0.23578  L 0 0.13854  L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 NHỚ BÁC HỒ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8229600" cy="6019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bên bến Ô Lâu,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 ngồi cháu nhớ chòm râu Bác Hồ.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 hình Bác giữa bóng cờ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 hào đôi má, bạc phơ mái đầu.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 hiền sáng tựa vì sao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 nhìn đến tận Cà Mau cuối trời.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 khi trăng sáng đầy trời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 thu Bác gửi những lời vào thăm.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 đêm cháu những bâng khuâng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Giở xem ảnh Bác cất thầm bấy lâu.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 mắt sáng, nhìn chòm râu,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 vầng trán rộng, nhìn đầu bạc phơ.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Càng nhìn  càng lại ngẩn ngơ,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Ôm hôn ảnh Bác  mà ngờ Bác hôn.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 HẢI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1524000" y="606425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cs typeface="Times New Roman" panose="02020603050405020304" pitchFamily="18" charset="0"/>
            </a:endParaRPr>
          </a:p>
        </p:txBody>
      </p:sp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1676400" y="609600"/>
            <a:ext cx="609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CC"/>
                </a:solidFill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1524000" y="3962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CC"/>
                </a:solidFill>
                <a:cs typeface="Times New Roman" panose="02020603050405020304" pitchFamily="18" charset="0"/>
              </a:rPr>
              <a:t>2.</a:t>
            </a:r>
          </a:p>
        </p:txBody>
      </p:sp>
      <p:sp>
        <p:nvSpPr>
          <p:cNvPr id="145416" name="Line 8"/>
          <p:cNvSpPr>
            <a:spLocks noChangeShapeType="1"/>
          </p:cNvSpPr>
          <p:nvPr/>
        </p:nvSpPr>
        <p:spPr bwMode="auto">
          <a:xfrm flipH="1">
            <a:off x="3352800" y="1143000"/>
            <a:ext cx="1524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45417" name="Line 9"/>
          <p:cNvSpPr>
            <a:spLocks noChangeShapeType="1"/>
          </p:cNvSpPr>
          <p:nvPr/>
        </p:nvSpPr>
        <p:spPr bwMode="auto">
          <a:xfrm flipH="1">
            <a:off x="4724400" y="1143000"/>
            <a:ext cx="1524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45418" name="Line 10"/>
          <p:cNvSpPr>
            <a:spLocks noChangeShapeType="1"/>
          </p:cNvSpPr>
          <p:nvPr/>
        </p:nvSpPr>
        <p:spPr bwMode="auto">
          <a:xfrm>
            <a:off x="1981200" y="1447800"/>
            <a:ext cx="1295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45419" name="Line 11"/>
          <p:cNvSpPr>
            <a:spLocks noChangeShapeType="1"/>
          </p:cNvSpPr>
          <p:nvPr/>
        </p:nvSpPr>
        <p:spPr bwMode="auto">
          <a:xfrm flipV="1">
            <a:off x="3657600" y="1447800"/>
            <a:ext cx="990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45420" name="Line 12"/>
          <p:cNvSpPr>
            <a:spLocks noChangeShapeType="1"/>
          </p:cNvSpPr>
          <p:nvPr/>
        </p:nvSpPr>
        <p:spPr bwMode="auto">
          <a:xfrm>
            <a:off x="5334000" y="4343400"/>
            <a:ext cx="1676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45421" name="Line 13"/>
          <p:cNvSpPr>
            <a:spLocks noChangeShapeType="1"/>
          </p:cNvSpPr>
          <p:nvPr/>
        </p:nvSpPr>
        <p:spPr bwMode="auto">
          <a:xfrm>
            <a:off x="4800600" y="4724400"/>
            <a:ext cx="1066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45422" name="Line 14"/>
          <p:cNvSpPr>
            <a:spLocks noChangeShapeType="1"/>
          </p:cNvSpPr>
          <p:nvPr/>
        </p:nvSpPr>
        <p:spPr bwMode="auto">
          <a:xfrm>
            <a:off x="2819400" y="5562600"/>
            <a:ext cx="1905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45423" name="Line 15"/>
          <p:cNvSpPr>
            <a:spLocks noChangeShapeType="1"/>
          </p:cNvSpPr>
          <p:nvPr/>
        </p:nvSpPr>
        <p:spPr bwMode="auto">
          <a:xfrm flipH="1">
            <a:off x="4038600" y="5715000"/>
            <a:ext cx="762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45424" name="Line 16"/>
          <p:cNvSpPr>
            <a:spLocks noChangeShapeType="1"/>
          </p:cNvSpPr>
          <p:nvPr/>
        </p:nvSpPr>
        <p:spPr bwMode="auto">
          <a:xfrm flipH="1">
            <a:off x="4572000" y="6096000"/>
            <a:ext cx="762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45425" name="Line 17"/>
          <p:cNvSpPr>
            <a:spLocks noChangeShapeType="1"/>
          </p:cNvSpPr>
          <p:nvPr/>
        </p:nvSpPr>
        <p:spPr bwMode="auto">
          <a:xfrm>
            <a:off x="2667000" y="5943600"/>
            <a:ext cx="1219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45426" name="Line 18"/>
          <p:cNvSpPr>
            <a:spLocks noChangeShapeType="1"/>
          </p:cNvSpPr>
          <p:nvPr/>
        </p:nvSpPr>
        <p:spPr bwMode="auto">
          <a:xfrm>
            <a:off x="5257800" y="6400800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45427" name="Line 19"/>
          <p:cNvSpPr>
            <a:spLocks noChangeShapeType="1"/>
          </p:cNvSpPr>
          <p:nvPr/>
        </p:nvSpPr>
        <p:spPr bwMode="auto">
          <a:xfrm>
            <a:off x="4267200" y="5943600"/>
            <a:ext cx="838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5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5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4" grpId="0"/>
      <p:bldP spid="145415" grpId="0"/>
      <p:bldP spid="145416" grpId="0" animBg="1"/>
      <p:bldP spid="145417" grpId="0" animBg="1"/>
      <p:bldP spid="145418" grpId="0" animBg="1"/>
      <p:bldP spid="145419" grpId="0" animBg="1"/>
      <p:bldP spid="145420" grpId="0" animBg="1"/>
      <p:bldP spid="145421" grpId="0" animBg="1"/>
      <p:bldP spid="145422" grpId="0" animBg="1"/>
      <p:bldP spid="145423" grpId="0" animBg="1"/>
      <p:bldP spid="145424" grpId="0" animBg="1"/>
      <p:bldP spid="145425" grpId="0" animBg="1"/>
      <p:bldP spid="145426" grpId="0" animBg="1"/>
      <p:bldP spid="14542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1587</TotalTime>
  <Words>817</Words>
  <Application>Microsoft Office PowerPoint</Application>
  <PresentationFormat>On-screen Show (4:3)</PresentationFormat>
  <Paragraphs>128</Paragraphs>
  <Slides>28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B.  BÀI MỚI </vt:lpstr>
      <vt:lpstr>PowerPoint Presentation</vt:lpstr>
      <vt:lpstr>PowerPoint Presentation</vt:lpstr>
      <vt:lpstr>PowerPoint Presentation</vt:lpstr>
      <vt:lpstr>CHÁU NHỚ BÁC HỒ</vt:lpstr>
      <vt:lpstr>PowerPoint Presentation</vt:lpstr>
      <vt:lpstr>PowerPoint Presentation</vt:lpstr>
      <vt:lpstr>PowerPoint Presentation</vt:lpstr>
      <vt:lpstr>CHÁU NHỚ BÁC HỒ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CHÁU NHỚ BÁC HỒ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Nêu nội dung bài thơ ?</vt:lpstr>
      <vt:lpstr>PowerPoint Presentation</vt:lpstr>
      <vt:lpstr>CHÁU NHỚ BÁC HỒ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banghai</dc:creator>
  <cp:lastModifiedBy>MSTTPC1</cp:lastModifiedBy>
  <cp:revision>259</cp:revision>
  <dcterms:created xsi:type="dcterms:W3CDTF">2008-03-12T03:41:07Z</dcterms:created>
  <dcterms:modified xsi:type="dcterms:W3CDTF">2020-06-08T02:41:16Z</dcterms:modified>
</cp:coreProperties>
</file>