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1"/>
  </p:notesMasterIdLst>
  <p:sldIdLst>
    <p:sldId id="265" r:id="rId2"/>
    <p:sldId id="286" r:id="rId3"/>
    <p:sldId id="276" r:id="rId4"/>
    <p:sldId id="290" r:id="rId5"/>
    <p:sldId id="291" r:id="rId6"/>
    <p:sldId id="274" r:id="rId7"/>
    <p:sldId id="269" r:id="rId8"/>
    <p:sldId id="288" r:id="rId9"/>
    <p:sldId id="285"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FF"/>
    <a:srgbClr val="FFFF00"/>
    <a:srgbClr val="003300"/>
    <a:srgbClr val="0000FF"/>
    <a:srgbClr val="990099"/>
    <a:srgbClr val="66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3740" autoAdjust="0"/>
  </p:normalViewPr>
  <p:slideViewPr>
    <p:cSldViewPr>
      <p:cViewPr varScale="1">
        <p:scale>
          <a:sx n="69" d="100"/>
          <a:sy n="69" d="100"/>
        </p:scale>
        <p:origin x="-127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006F48F-818E-45C6-95C5-9156BD054C2D}" type="slidenum">
              <a:rPr lang="en-US"/>
              <a:pPr>
                <a:defRPr/>
              </a:pPr>
              <a:t>‹#›</a:t>
            </a:fld>
            <a:endParaRPr lang="en-US"/>
          </a:p>
        </p:txBody>
      </p:sp>
    </p:spTree>
    <p:extLst>
      <p:ext uri="{BB962C8B-B14F-4D97-AF65-F5344CB8AC3E}">
        <p14:creationId xmlns:p14="http://schemas.microsoft.com/office/powerpoint/2010/main" val="3461780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5F44187-9720-4F7E-AC39-E1002B37DF03}" type="slidenum">
              <a:rPr lang="en-US" smtClean="0"/>
              <a:pPr/>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EE68EC3-A46F-4F54-BE60-D7D1E261C6FC}" type="slidenum">
              <a:rPr lang="en-US" smtClean="0"/>
              <a:pPr/>
              <a:t>3</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EAB4DEE-2727-4BCB-9CEC-97126CCA70FA}" type="slidenum">
              <a:rPr lang="en-US" smtClean="0"/>
              <a:pPr/>
              <a:t>9</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41333"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4133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898FBF52-9A44-4530-BC12-F7B83E11C5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7B5750D-40F0-4B88-9F08-2D9D3EAAE2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701A030F-9896-42D5-86A9-F14D12C795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F2B70A1-6BBD-4F42-B1D7-1C78892899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4120E7EB-E6D1-4650-9F4D-18BC6C4303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B690E796-9320-4DC1-A276-712C4D1236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46712AF8-AAB1-4101-8933-D17354D704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D4C59BBD-7276-4511-A3C2-1729434465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5CAFCD77-DD43-4E6E-9A0B-4AD5BBE99B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F75C1A3-9EC8-4EB2-94D7-9A040303D4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DF72A75-A295-48B1-8699-43D31CEB6A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4029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5"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7"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8"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9"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0"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4030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4030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4030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4030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4030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31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31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defRPr>
            </a:lvl1pPr>
          </a:lstStyle>
          <a:p>
            <a:pPr>
              <a:defRPr/>
            </a:pPr>
            <a:endParaRPr lang="en-US"/>
          </a:p>
        </p:txBody>
      </p:sp>
      <p:sp>
        <p:nvSpPr>
          <p:cNvPr id="14031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pPr>
              <a:defRPr/>
            </a:pPr>
            <a:endParaRPr lang="en-US"/>
          </a:p>
        </p:txBody>
      </p:sp>
      <p:sp>
        <p:nvSpPr>
          <p:cNvPr id="14031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pPr>
              <a:defRPr/>
            </a:pPr>
            <a:fld id="{8CF7077F-5AAF-41FA-BD7D-63A6E0F864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retch.cc/album/show.php?i=jao8825252&amp;b=1479&amp;f=1165109143&amp;p=25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2.gif"/><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www.wretch.cc/album/show.php?i=jao8825252&amp;b=1479&amp;f=1165109143&amp;p=25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40" name="Text Box 64"/>
          <p:cNvSpPr txBox="1">
            <a:spLocks noChangeArrowheads="1"/>
          </p:cNvSpPr>
          <p:nvPr/>
        </p:nvSpPr>
        <p:spPr bwMode="auto">
          <a:xfrm>
            <a:off x="685800" y="1219200"/>
            <a:ext cx="7086600" cy="584200"/>
          </a:xfrm>
          <a:prstGeom prst="rect">
            <a:avLst/>
          </a:prstGeom>
          <a:noFill/>
          <a:ln w="9525">
            <a:noFill/>
            <a:miter lim="800000"/>
            <a:headEnd/>
            <a:tailEnd/>
          </a:ln>
        </p:spPr>
        <p:txBody>
          <a:bodyPr>
            <a:spAutoFit/>
          </a:bodyPr>
          <a:lstStyle/>
          <a:p>
            <a:pPr>
              <a:spcBef>
                <a:spcPct val="50000"/>
              </a:spcBef>
            </a:pPr>
            <a:r>
              <a:rPr lang="en-US" sz="3200" b="1" i="1" u="sng">
                <a:latin typeface="+mj-lt"/>
              </a:rPr>
              <a:t>Bài 1</a:t>
            </a:r>
            <a:r>
              <a:rPr lang="en-US" sz="2800" b="1">
                <a:latin typeface="+mj-lt"/>
              </a:rPr>
              <a:t> :</a:t>
            </a:r>
            <a:r>
              <a:rPr lang="en-US" sz="2800">
                <a:latin typeface="+mj-lt"/>
              </a:rPr>
              <a:t> </a:t>
            </a:r>
            <a:r>
              <a:rPr lang="en-US" sz="2800" b="1">
                <a:latin typeface="+mj-lt"/>
              </a:rPr>
              <a:t>Đọc đoạn văn sau và trả lời câu hỏi :</a:t>
            </a:r>
          </a:p>
        </p:txBody>
      </p:sp>
      <p:sp>
        <p:nvSpPr>
          <p:cNvPr id="152645" name="Text Box 69"/>
          <p:cNvSpPr txBox="1">
            <a:spLocks noChangeArrowheads="1"/>
          </p:cNvSpPr>
          <p:nvPr/>
        </p:nvSpPr>
        <p:spPr bwMode="auto">
          <a:xfrm>
            <a:off x="381000" y="2286000"/>
            <a:ext cx="8534400" cy="4093428"/>
          </a:xfrm>
          <a:prstGeom prst="rect">
            <a:avLst/>
          </a:prstGeom>
          <a:noFill/>
          <a:ln w="9525">
            <a:noFill/>
            <a:miter lim="800000"/>
            <a:headEnd/>
            <a:tailEnd/>
          </a:ln>
        </p:spPr>
        <p:txBody>
          <a:bodyPr>
            <a:spAutoFit/>
          </a:bodyPr>
          <a:lstStyle/>
          <a:p>
            <a:pPr>
              <a:spcBef>
                <a:spcPct val="50000"/>
              </a:spcBef>
            </a:pPr>
            <a:r>
              <a:rPr lang="en-US" sz="2800" b="1">
                <a:latin typeface="+mj-lt"/>
              </a:rPr>
              <a:t>   Thế là mùa xuân mong ước đã đến ! Đầu tiên, từ trong vườn, mùi hoa hồng, hoa huệ thơm nức. Trong không khí  không còn ngửi thấy hơi nước lạnh lẽo mà đầy hương thơm và ánh sáng mặt trời. Cây hồng bì đã cởi bỏ hết những cái áo lá già đen thủi.Các cành cây đều lấm tấm mầm xanh. Những cành xoan khẳng khiu đương trổ lá, lại sắp buông toả ra những tán hoa sang sáng, tim tím. Ngoài kia, rặng râm bụt cũng sắp có nụ.</a:t>
            </a:r>
          </a:p>
          <a:p>
            <a:pPr>
              <a:spcBef>
                <a:spcPct val="50000"/>
              </a:spcBef>
            </a:pPr>
            <a:r>
              <a:rPr lang="en-US" sz="2000">
                <a:latin typeface="+mj-lt"/>
              </a:rPr>
              <a:t>                                </a:t>
            </a:r>
            <a:r>
              <a:rPr lang="en-US" sz="2400">
                <a:latin typeface="+mj-lt"/>
              </a:rPr>
              <a:t>                                        </a:t>
            </a:r>
            <a:r>
              <a:rPr lang="en-US" sz="2000" i="1">
                <a:latin typeface="+mj-lt"/>
              </a:rPr>
              <a:t>Theo</a:t>
            </a:r>
            <a:r>
              <a:rPr lang="en-US" sz="2000" b="1" i="1">
                <a:latin typeface="+mj-lt"/>
              </a:rPr>
              <a:t> Tô Hoài</a:t>
            </a:r>
          </a:p>
        </p:txBody>
      </p:sp>
      <p:pic>
        <p:nvPicPr>
          <p:cNvPr id="3076" name="Picture 70" descr="下一張(熱鍵:c)">
            <a:hlinkClick r:id="rId3"/>
          </p:cNvPr>
          <p:cNvPicPr>
            <a:picLocks noChangeAspect="1" noChangeArrowheads="1" noCrop="1"/>
          </p:cNvPicPr>
          <p:nvPr/>
        </p:nvPicPr>
        <p:blipFill>
          <a:blip r:embed="rId4"/>
          <a:srcRect/>
          <a:stretch>
            <a:fillRect/>
          </a:stretch>
        </p:blipFill>
        <p:spPr bwMode="auto">
          <a:xfrm>
            <a:off x="0" y="838200"/>
            <a:ext cx="742950" cy="1581150"/>
          </a:xfrm>
          <a:prstGeom prst="rect">
            <a:avLst/>
          </a:prstGeom>
          <a:noFill/>
          <a:ln w="9525">
            <a:noFill/>
            <a:miter lim="800000"/>
            <a:headEnd/>
            <a:tailEnd/>
          </a:ln>
        </p:spPr>
      </p:pic>
      <p:pic>
        <p:nvPicPr>
          <p:cNvPr id="152649" name="Picture 73" descr="AG00130_"/>
          <p:cNvPicPr>
            <a:picLocks noChangeAspect="1" noChangeArrowheads="1" noCrop="1"/>
          </p:cNvPicPr>
          <p:nvPr/>
        </p:nvPicPr>
        <p:blipFill>
          <a:blip r:embed="rId5"/>
          <a:srcRect/>
          <a:stretch>
            <a:fillRect/>
          </a:stretch>
        </p:blipFill>
        <p:spPr bwMode="auto">
          <a:xfrm rot="-8316151">
            <a:off x="533400" y="914400"/>
            <a:ext cx="409575" cy="352425"/>
          </a:xfrm>
          <a:prstGeom prst="rect">
            <a:avLst/>
          </a:prstGeom>
          <a:noFill/>
          <a:ln w="9525">
            <a:noFill/>
            <a:miter lim="800000"/>
            <a:headEnd/>
            <a:tailEnd/>
          </a:ln>
        </p:spPr>
      </p:pic>
      <p:pic>
        <p:nvPicPr>
          <p:cNvPr id="3078" name="Picture 76" descr="FLOWERS2"/>
          <p:cNvPicPr>
            <a:picLocks noChangeAspect="1" noChangeArrowheads="1"/>
          </p:cNvPicPr>
          <p:nvPr/>
        </p:nvPicPr>
        <p:blipFill>
          <a:blip r:embed="rId6"/>
          <a:srcRect/>
          <a:stretch>
            <a:fillRect/>
          </a:stretch>
        </p:blipFill>
        <p:spPr bwMode="auto">
          <a:xfrm>
            <a:off x="7239000" y="5867400"/>
            <a:ext cx="1905000" cy="990600"/>
          </a:xfrm>
          <a:prstGeom prst="rect">
            <a:avLst/>
          </a:prstGeom>
          <a:noFill/>
          <a:ln w="9525">
            <a:noFill/>
            <a:miter lim="800000"/>
            <a:headEnd/>
            <a:tailEnd/>
          </a:ln>
        </p:spPr>
      </p:pic>
      <p:sp>
        <p:nvSpPr>
          <p:cNvPr id="152656" name="Text Box 80"/>
          <p:cNvSpPr txBox="1">
            <a:spLocks noChangeArrowheads="1"/>
          </p:cNvSpPr>
          <p:nvPr/>
        </p:nvSpPr>
        <p:spPr bwMode="auto">
          <a:xfrm>
            <a:off x="1295400" y="6248400"/>
            <a:ext cx="1600200" cy="396875"/>
          </a:xfrm>
          <a:prstGeom prst="rect">
            <a:avLst/>
          </a:prstGeom>
          <a:noFill/>
          <a:ln w="9525">
            <a:noFill/>
            <a:miter lim="800000"/>
            <a:headEnd/>
            <a:tailEnd/>
          </a:ln>
        </p:spPr>
        <p:txBody>
          <a:bodyPr>
            <a:spAutoFit/>
          </a:bodyPr>
          <a:lstStyle/>
          <a:p>
            <a:pPr>
              <a:spcBef>
                <a:spcPct val="50000"/>
              </a:spcBef>
            </a:pPr>
            <a:r>
              <a:rPr lang="en-US" sz="2000" b="1" i="1" u="sng">
                <a:solidFill>
                  <a:srgbClr val="0033CC"/>
                </a:solidFill>
                <a:latin typeface="+mj-lt"/>
              </a:rPr>
              <a:t>Chú giải </a:t>
            </a:r>
            <a:r>
              <a:rPr lang="en-US" sz="2000" b="1" i="1">
                <a:solidFill>
                  <a:srgbClr val="0033CC"/>
                </a:solidFill>
                <a:latin typeface="+mj-lt"/>
              </a:rPr>
              <a:t>:</a:t>
            </a:r>
          </a:p>
        </p:txBody>
      </p:sp>
      <p:sp>
        <p:nvSpPr>
          <p:cNvPr id="152657" name="Text Box 81"/>
          <p:cNvSpPr txBox="1">
            <a:spLocks noChangeArrowheads="1"/>
          </p:cNvSpPr>
          <p:nvPr/>
        </p:nvSpPr>
        <p:spPr bwMode="auto">
          <a:xfrm>
            <a:off x="2514600" y="6248400"/>
            <a:ext cx="1676400" cy="461665"/>
          </a:xfrm>
          <a:prstGeom prst="rect">
            <a:avLst/>
          </a:prstGeom>
          <a:noFill/>
          <a:ln w="9525">
            <a:noFill/>
            <a:miter lim="800000"/>
            <a:headEnd/>
            <a:tailEnd/>
          </a:ln>
        </p:spPr>
        <p:txBody>
          <a:bodyPr>
            <a:spAutoFit/>
          </a:bodyPr>
          <a:lstStyle/>
          <a:p>
            <a:pPr>
              <a:spcBef>
                <a:spcPct val="50000"/>
              </a:spcBef>
            </a:pPr>
            <a:r>
              <a:rPr lang="en-US" sz="2400" b="1" i="1">
                <a:latin typeface="+mj-lt"/>
              </a:rPr>
              <a:t>Thơm nức</a:t>
            </a:r>
            <a:r>
              <a:rPr lang="en-US" sz="2400">
                <a:latin typeface="+mj-lt"/>
              </a:rPr>
              <a:t> :</a:t>
            </a:r>
            <a:endParaRPr lang="en-US" sz="2400" b="1">
              <a:solidFill>
                <a:schemeClr val="hlink"/>
              </a:solidFill>
              <a:latin typeface="+mj-lt"/>
            </a:endParaRPr>
          </a:p>
        </p:txBody>
      </p:sp>
      <p:sp>
        <p:nvSpPr>
          <p:cNvPr id="152661" name="WordArt 85"/>
          <p:cNvSpPr>
            <a:spLocks noChangeArrowheads="1" noChangeShapeType="1" noTextEdit="1"/>
          </p:cNvSpPr>
          <p:nvPr/>
        </p:nvSpPr>
        <p:spPr bwMode="auto">
          <a:xfrm>
            <a:off x="3429000" y="1828800"/>
            <a:ext cx="2590800" cy="38100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0066CC"/>
                </a:solidFill>
                <a:effectLst>
                  <a:outerShdw dist="35921" dir="2700000" algn="ctr" rotWithShape="0">
                    <a:srgbClr val="990000"/>
                  </a:outerShdw>
                </a:effectLst>
                <a:latin typeface="+mj-lt"/>
                <a:cs typeface="Arial"/>
              </a:rPr>
              <a:t>Xuân về</a:t>
            </a:r>
          </a:p>
        </p:txBody>
      </p:sp>
      <p:sp>
        <p:nvSpPr>
          <p:cNvPr id="152662" name="WordArt 86"/>
          <p:cNvSpPr>
            <a:spLocks noChangeArrowheads="1" noChangeShapeType="1" noTextEdit="1"/>
          </p:cNvSpPr>
          <p:nvPr/>
        </p:nvSpPr>
        <p:spPr bwMode="auto">
          <a:xfrm>
            <a:off x="609600" y="304800"/>
            <a:ext cx="2514600" cy="708025"/>
          </a:xfrm>
          <a:prstGeom prst="rect">
            <a:avLst/>
          </a:prstGeom>
        </p:spPr>
        <p:txBody>
          <a:bodyPr wrap="none" fromWordArt="1">
            <a:prstTxWarp prst="textWave1">
              <a:avLst>
                <a:gd name="adj1" fmla="val 13005"/>
                <a:gd name="adj2" fmla="val 0"/>
              </a:avLst>
            </a:prstTxWarp>
          </a:bodyPr>
          <a:lstStyle/>
          <a:p>
            <a:pPr algn="ctr"/>
            <a:r>
              <a:rPr lang="vi-VN" sz="3600" b="1" kern="10">
                <a:ln w="9525">
                  <a:solidFill>
                    <a:schemeClr val="tx1"/>
                  </a:solidFill>
                  <a:round/>
                  <a:headEnd/>
                  <a:tailEnd/>
                </a:ln>
                <a:effectLst>
                  <a:outerShdw dist="53882" dir="2700000" algn="ctr" rotWithShape="0">
                    <a:srgbClr val="C0C0C0">
                      <a:alpha val="79999"/>
                    </a:srgbClr>
                  </a:outerShdw>
                </a:effectLst>
                <a:latin typeface="+mj-lt"/>
                <a:cs typeface="Arial"/>
              </a:rPr>
              <a:t>Tập làm văn</a:t>
            </a:r>
            <a:endParaRPr lang="en-US" sz="3600" b="1" kern="10">
              <a:ln w="9525">
                <a:solidFill>
                  <a:schemeClr val="tx1"/>
                </a:solidFill>
                <a:round/>
                <a:headEnd/>
                <a:tailEnd/>
              </a:ln>
              <a:effectLst>
                <a:outerShdw dist="53882" dir="2700000" algn="ctr" rotWithShape="0">
                  <a:srgbClr val="C0C0C0">
                    <a:alpha val="79999"/>
                  </a:srgbClr>
                </a:outerShdw>
              </a:effectLst>
              <a:latin typeface="+mj-lt"/>
              <a:cs typeface="Arial"/>
            </a:endParaRPr>
          </a:p>
        </p:txBody>
      </p:sp>
      <p:sp>
        <p:nvSpPr>
          <p:cNvPr id="152664" name="Rectangle 88"/>
          <p:cNvSpPr>
            <a:spLocks noChangeArrowheads="1"/>
          </p:cNvSpPr>
          <p:nvPr/>
        </p:nvSpPr>
        <p:spPr bwMode="auto">
          <a:xfrm>
            <a:off x="4114800" y="6248400"/>
            <a:ext cx="1343025" cy="461665"/>
          </a:xfrm>
          <a:prstGeom prst="rect">
            <a:avLst/>
          </a:prstGeom>
          <a:noFill/>
          <a:ln w="9525">
            <a:noFill/>
            <a:miter lim="800000"/>
            <a:headEnd/>
            <a:tailEnd/>
          </a:ln>
        </p:spPr>
        <p:txBody>
          <a:bodyPr>
            <a:spAutoFit/>
          </a:bodyPr>
          <a:lstStyle/>
          <a:p>
            <a:r>
              <a:rPr lang="en-US" sz="2400" b="1">
                <a:solidFill>
                  <a:schemeClr val="hlink"/>
                </a:solidFill>
                <a:latin typeface="+mj-lt"/>
              </a:rPr>
              <a:t>rất thơm</a:t>
            </a:r>
          </a:p>
        </p:txBody>
      </p:sp>
      <p:sp>
        <p:nvSpPr>
          <p:cNvPr id="3084" name="WordArt 89"/>
          <p:cNvSpPr>
            <a:spLocks noChangeArrowheads="1" noChangeShapeType="1" noTextEdit="1"/>
          </p:cNvSpPr>
          <p:nvPr/>
        </p:nvSpPr>
        <p:spPr bwMode="auto">
          <a:xfrm>
            <a:off x="3352800" y="457200"/>
            <a:ext cx="5410200" cy="914400"/>
          </a:xfrm>
          <a:prstGeom prst="rect">
            <a:avLst/>
          </a:prstGeom>
        </p:spPr>
        <p:txBody>
          <a:bodyPr wrap="none" fromWordArt="1">
            <a:prstTxWarp prst="textDeflate">
              <a:avLst>
                <a:gd name="adj" fmla="val 24375"/>
              </a:avLst>
            </a:prstTxWarp>
          </a:bodyPr>
          <a:lstStyle/>
          <a:p>
            <a:pPr algn="ctr"/>
            <a:r>
              <a:rPr lang="vi-VN" sz="4000" b="1" kern="10">
                <a:ln w="9525">
                  <a:solidFill>
                    <a:srgbClr val="FF0000"/>
                  </a:solidFill>
                  <a:round/>
                  <a:headEnd/>
                  <a:tailEnd/>
                </a:ln>
                <a:solidFill>
                  <a:srgbClr val="FF0000"/>
                </a:solidFill>
                <a:latin typeface="+mj-lt"/>
                <a:cs typeface="Arial"/>
              </a:rPr>
              <a:t>Tả văn ngắn về bốn mùa</a:t>
            </a:r>
            <a:endParaRPr lang="en-US" sz="4000" b="1" kern="10">
              <a:ln w="9525">
                <a:solidFill>
                  <a:srgbClr val="FF0000"/>
                </a:solidFill>
                <a:round/>
                <a:headEnd/>
                <a:tailEnd/>
              </a:ln>
              <a:solidFill>
                <a:srgbClr val="FF0000"/>
              </a:solidFill>
              <a:latin typeface="+mj-lt"/>
              <a:cs typeface="Aria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2662"/>
                                        </p:tgtEl>
                                        <p:attrNameLst>
                                          <p:attrName>style.visibility</p:attrName>
                                        </p:attrNameLst>
                                      </p:cBhvr>
                                      <p:to>
                                        <p:strVal val="visible"/>
                                      </p:to>
                                    </p:set>
                                    <p:anim calcmode="lin" valueType="num">
                                      <p:cBhvr>
                                        <p:cTn id="7" dur="500" fill="hold"/>
                                        <p:tgtEl>
                                          <p:spTgt spid="152662"/>
                                        </p:tgtEl>
                                        <p:attrNameLst>
                                          <p:attrName>ppt_w</p:attrName>
                                        </p:attrNameLst>
                                      </p:cBhvr>
                                      <p:tavLst>
                                        <p:tav tm="0">
                                          <p:val>
                                            <p:fltVal val="0"/>
                                          </p:val>
                                        </p:tav>
                                        <p:tav tm="100000">
                                          <p:val>
                                            <p:strVal val="#ppt_w"/>
                                          </p:val>
                                        </p:tav>
                                      </p:tavLst>
                                    </p:anim>
                                    <p:anim calcmode="lin" valueType="num">
                                      <p:cBhvr>
                                        <p:cTn id="8" dur="500" fill="hold"/>
                                        <p:tgtEl>
                                          <p:spTgt spid="152662"/>
                                        </p:tgtEl>
                                        <p:attrNameLst>
                                          <p:attrName>ppt_h</p:attrName>
                                        </p:attrNameLst>
                                      </p:cBhvr>
                                      <p:tavLst>
                                        <p:tav tm="0">
                                          <p:val>
                                            <p:fltVal val="0"/>
                                          </p:val>
                                        </p:tav>
                                        <p:tav tm="100000">
                                          <p:val>
                                            <p:strVal val="#ppt_h"/>
                                          </p:val>
                                        </p:tav>
                                      </p:tavLst>
                                    </p:anim>
                                    <p:animEffect transition="in" filter="fade">
                                      <p:cBhvr>
                                        <p:cTn id="9" dur="500"/>
                                        <p:tgtEl>
                                          <p:spTgt spid="152662"/>
                                        </p:tgtEl>
                                      </p:cBhvr>
                                    </p:animEffect>
                                  </p:childTnLst>
                                </p:cTn>
                              </p:par>
                              <p:par>
                                <p:cTn id="10" presetID="12" presetClass="entr" presetSubtype="4" fill="hold" nodeType="withEffect">
                                  <p:stCondLst>
                                    <p:cond delay="0"/>
                                  </p:stCondLst>
                                  <p:childTnLst>
                                    <p:set>
                                      <p:cBhvr>
                                        <p:cTn id="11" dur="1" fill="hold">
                                          <p:stCondLst>
                                            <p:cond delay="0"/>
                                          </p:stCondLst>
                                        </p:cTn>
                                        <p:tgtEl>
                                          <p:spTgt spid="152649"/>
                                        </p:tgtEl>
                                        <p:attrNameLst>
                                          <p:attrName>style.visibility</p:attrName>
                                        </p:attrNameLst>
                                      </p:cBhvr>
                                      <p:to>
                                        <p:strVal val="visible"/>
                                      </p:to>
                                    </p:set>
                                    <p:animEffect transition="in" filter="slide(fromBottom)">
                                      <p:cBhvr>
                                        <p:cTn id="12" dur="500"/>
                                        <p:tgtEl>
                                          <p:spTgt spid="1526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2640"/>
                                        </p:tgtEl>
                                        <p:attrNameLst>
                                          <p:attrName>style.visibility</p:attrName>
                                        </p:attrNameLst>
                                      </p:cBhvr>
                                      <p:to>
                                        <p:strVal val="visible"/>
                                      </p:to>
                                    </p:set>
                                    <p:animEffect transition="in" filter="diamond(in)">
                                      <p:cBhvr>
                                        <p:cTn id="17" dur="2000"/>
                                        <p:tgtEl>
                                          <p:spTgt spid="1526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2661"/>
                                        </p:tgtEl>
                                        <p:attrNameLst>
                                          <p:attrName>style.visibility</p:attrName>
                                        </p:attrNameLst>
                                      </p:cBhvr>
                                      <p:to>
                                        <p:strVal val="visible"/>
                                      </p:to>
                                    </p:set>
                                    <p:animEffect transition="in" filter="box(in)">
                                      <p:cBhvr>
                                        <p:cTn id="22" dur="500"/>
                                        <p:tgtEl>
                                          <p:spTgt spid="1526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52645"/>
                                        </p:tgtEl>
                                        <p:attrNameLst>
                                          <p:attrName>style.visibility</p:attrName>
                                        </p:attrNameLst>
                                      </p:cBhvr>
                                      <p:to>
                                        <p:strVal val="visible"/>
                                      </p:to>
                                    </p:set>
                                    <p:anim calcmode="lin" valueType="num">
                                      <p:cBhvr>
                                        <p:cTn id="27" dur="1000" fill="hold"/>
                                        <p:tgtEl>
                                          <p:spTgt spid="152645"/>
                                        </p:tgtEl>
                                        <p:attrNameLst>
                                          <p:attrName>ppt_w</p:attrName>
                                        </p:attrNameLst>
                                      </p:cBhvr>
                                      <p:tavLst>
                                        <p:tav tm="0">
                                          <p:val>
                                            <p:fltVal val="0"/>
                                          </p:val>
                                        </p:tav>
                                        <p:tav tm="100000">
                                          <p:val>
                                            <p:strVal val="#ppt_w"/>
                                          </p:val>
                                        </p:tav>
                                      </p:tavLst>
                                    </p:anim>
                                    <p:anim calcmode="lin" valueType="num">
                                      <p:cBhvr>
                                        <p:cTn id="28" dur="1000" fill="hold"/>
                                        <p:tgtEl>
                                          <p:spTgt spid="152645"/>
                                        </p:tgtEl>
                                        <p:attrNameLst>
                                          <p:attrName>ppt_h</p:attrName>
                                        </p:attrNameLst>
                                      </p:cBhvr>
                                      <p:tavLst>
                                        <p:tav tm="0">
                                          <p:val>
                                            <p:fltVal val="0"/>
                                          </p:val>
                                        </p:tav>
                                        <p:tav tm="100000">
                                          <p:val>
                                            <p:strVal val="#ppt_h"/>
                                          </p:val>
                                        </p:tav>
                                      </p:tavLst>
                                    </p:anim>
                                    <p:animEffect transition="in" filter="fade">
                                      <p:cBhvr>
                                        <p:cTn id="29" dur="1000"/>
                                        <p:tgtEl>
                                          <p:spTgt spid="1526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52656"/>
                                        </p:tgtEl>
                                        <p:attrNameLst>
                                          <p:attrName>style.visibility</p:attrName>
                                        </p:attrNameLst>
                                      </p:cBhvr>
                                      <p:to>
                                        <p:strVal val="visible"/>
                                      </p:to>
                                    </p:set>
                                    <p:animEffect transition="in" filter="wheel(4)">
                                      <p:cBhvr>
                                        <p:cTn id="34" dur="1000"/>
                                        <p:tgtEl>
                                          <p:spTgt spid="1526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52657"/>
                                        </p:tgtEl>
                                        <p:attrNameLst>
                                          <p:attrName>style.visibility</p:attrName>
                                        </p:attrNameLst>
                                      </p:cBhvr>
                                      <p:to>
                                        <p:strVal val="visible"/>
                                      </p:to>
                                    </p:set>
                                    <p:anim calcmode="lin" valueType="num">
                                      <p:cBhvr>
                                        <p:cTn id="39" dur="1000" fill="hold"/>
                                        <p:tgtEl>
                                          <p:spTgt spid="152657"/>
                                        </p:tgtEl>
                                        <p:attrNameLst>
                                          <p:attrName>ppt_w</p:attrName>
                                        </p:attrNameLst>
                                      </p:cBhvr>
                                      <p:tavLst>
                                        <p:tav tm="0">
                                          <p:val>
                                            <p:fltVal val="0"/>
                                          </p:val>
                                        </p:tav>
                                        <p:tav tm="100000">
                                          <p:val>
                                            <p:strVal val="#ppt_w"/>
                                          </p:val>
                                        </p:tav>
                                      </p:tavLst>
                                    </p:anim>
                                    <p:anim calcmode="lin" valueType="num">
                                      <p:cBhvr>
                                        <p:cTn id="40" dur="1000" fill="hold"/>
                                        <p:tgtEl>
                                          <p:spTgt spid="152657"/>
                                        </p:tgtEl>
                                        <p:attrNameLst>
                                          <p:attrName>ppt_h</p:attrName>
                                        </p:attrNameLst>
                                      </p:cBhvr>
                                      <p:tavLst>
                                        <p:tav tm="0">
                                          <p:val>
                                            <p:fltVal val="0"/>
                                          </p:val>
                                        </p:tav>
                                        <p:tav tm="100000">
                                          <p:val>
                                            <p:strVal val="#ppt_h"/>
                                          </p:val>
                                        </p:tav>
                                      </p:tavLst>
                                    </p:anim>
                                    <p:animEffect transition="in" filter="fade">
                                      <p:cBhvr>
                                        <p:cTn id="41" dur="1000"/>
                                        <p:tgtEl>
                                          <p:spTgt spid="1526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52664"/>
                                        </p:tgtEl>
                                        <p:attrNameLst>
                                          <p:attrName>style.visibility</p:attrName>
                                        </p:attrNameLst>
                                      </p:cBhvr>
                                      <p:to>
                                        <p:strVal val="visible"/>
                                      </p:to>
                                    </p:set>
                                    <p:animEffect transition="in" filter="checkerboard(across)">
                                      <p:cBhvr>
                                        <p:cTn id="46" dur="500"/>
                                        <p:tgtEl>
                                          <p:spTgt spid="152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40" grpId="0"/>
      <p:bldP spid="152645" grpId="0"/>
      <p:bldP spid="152656" grpId="0"/>
      <p:bldP spid="152657" grpId="0"/>
      <p:bldP spid="152661" grpId="0" animBg="1"/>
      <p:bldP spid="152662" grpId="0" animBg="1"/>
      <p:bldP spid="1526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le la"/>
          <p:cNvPicPr>
            <a:picLocks noGrp="1" noChangeAspect="1" noChangeArrowheads="1"/>
          </p:cNvPicPr>
          <p:nvPr>
            <p:ph type="body" idx="1"/>
          </p:nvPr>
        </p:nvPicPr>
        <p:blipFill>
          <a:blip r:embed="rId2"/>
          <a:srcRect l="10001" t="10001" r="10001" b="10001"/>
          <a:stretch>
            <a:fillRect/>
          </a:stretch>
        </p:blipFill>
        <p:spPr>
          <a:xfrm>
            <a:off x="152400" y="0"/>
            <a:ext cx="2971800" cy="3276600"/>
          </a:xfrm>
          <a:noFill/>
        </p:spPr>
      </p:pic>
      <p:sp>
        <p:nvSpPr>
          <p:cNvPr id="179205" name="Text Box 5"/>
          <p:cNvSpPr txBox="1">
            <a:spLocks noChangeArrowheads="1"/>
          </p:cNvSpPr>
          <p:nvPr/>
        </p:nvSpPr>
        <p:spPr bwMode="auto">
          <a:xfrm>
            <a:off x="152400" y="2590800"/>
            <a:ext cx="2819400" cy="641350"/>
          </a:xfrm>
          <a:prstGeom prst="rect">
            <a:avLst/>
          </a:prstGeom>
          <a:noFill/>
          <a:ln w="9525">
            <a:noFill/>
            <a:miter lim="800000"/>
            <a:headEnd/>
            <a:tailEnd/>
          </a:ln>
        </p:spPr>
        <p:txBody>
          <a:bodyPr>
            <a:spAutoFit/>
          </a:bodyPr>
          <a:lstStyle/>
          <a:p>
            <a:pPr>
              <a:spcBef>
                <a:spcPct val="50000"/>
              </a:spcBef>
            </a:pPr>
            <a:r>
              <a:rPr lang="en-US" sz="3600" b="1">
                <a:solidFill>
                  <a:srgbClr val="FFFF00"/>
                </a:solidFill>
                <a:latin typeface="+mj-lt"/>
              </a:rPr>
              <a:t>Khẳng khiu</a:t>
            </a:r>
          </a:p>
        </p:txBody>
      </p:sp>
      <p:pic>
        <p:nvPicPr>
          <p:cNvPr id="4100" name="Picture 6" descr="HOA_HUE"/>
          <p:cNvPicPr>
            <a:picLocks noChangeAspect="1" noChangeArrowheads="1"/>
          </p:cNvPicPr>
          <p:nvPr/>
        </p:nvPicPr>
        <p:blipFill>
          <a:blip r:embed="rId3"/>
          <a:srcRect/>
          <a:stretch>
            <a:fillRect/>
          </a:stretch>
        </p:blipFill>
        <p:spPr bwMode="auto">
          <a:xfrm>
            <a:off x="3200400" y="0"/>
            <a:ext cx="2971800" cy="3276600"/>
          </a:xfrm>
          <a:prstGeom prst="rect">
            <a:avLst/>
          </a:prstGeom>
          <a:noFill/>
          <a:ln w="38100">
            <a:solidFill>
              <a:srgbClr val="660033"/>
            </a:solidFill>
            <a:miter lim="800000"/>
            <a:headEnd/>
            <a:tailEnd/>
          </a:ln>
        </p:spPr>
      </p:pic>
      <p:sp>
        <p:nvSpPr>
          <p:cNvPr id="179207" name="Text Box 7"/>
          <p:cNvSpPr txBox="1">
            <a:spLocks noChangeArrowheads="1"/>
          </p:cNvSpPr>
          <p:nvPr/>
        </p:nvSpPr>
        <p:spPr bwMode="auto">
          <a:xfrm>
            <a:off x="4114800" y="0"/>
            <a:ext cx="2057400" cy="707886"/>
          </a:xfrm>
          <a:prstGeom prst="rect">
            <a:avLst/>
          </a:prstGeom>
          <a:noFill/>
          <a:ln w="9525">
            <a:noFill/>
            <a:miter lim="800000"/>
            <a:headEnd/>
            <a:tailEnd/>
          </a:ln>
        </p:spPr>
        <p:txBody>
          <a:bodyPr>
            <a:spAutoFit/>
          </a:bodyPr>
          <a:lstStyle/>
          <a:p>
            <a:pPr algn="ctr">
              <a:spcBef>
                <a:spcPct val="50000"/>
              </a:spcBef>
            </a:pPr>
            <a:r>
              <a:rPr lang="en-US" sz="4000" b="1">
                <a:solidFill>
                  <a:srgbClr val="FFFFFF"/>
                </a:solidFill>
                <a:latin typeface="+mj-lt"/>
              </a:rPr>
              <a:t>Hoa huệ</a:t>
            </a:r>
          </a:p>
        </p:txBody>
      </p:sp>
      <p:pic>
        <p:nvPicPr>
          <p:cNvPr id="4102" name="Picture 8" descr="hoangbi"/>
          <p:cNvPicPr>
            <a:picLocks noChangeAspect="1" noChangeArrowheads="1"/>
          </p:cNvPicPr>
          <p:nvPr/>
        </p:nvPicPr>
        <p:blipFill>
          <a:blip r:embed="rId4"/>
          <a:srcRect/>
          <a:stretch>
            <a:fillRect/>
          </a:stretch>
        </p:blipFill>
        <p:spPr bwMode="auto">
          <a:xfrm>
            <a:off x="152400" y="3352800"/>
            <a:ext cx="4419600" cy="3505200"/>
          </a:xfrm>
          <a:prstGeom prst="rect">
            <a:avLst/>
          </a:prstGeom>
          <a:noFill/>
          <a:ln w="38100">
            <a:solidFill>
              <a:srgbClr val="990099"/>
            </a:solidFill>
            <a:miter lim="800000"/>
            <a:headEnd/>
            <a:tailEnd/>
          </a:ln>
        </p:spPr>
      </p:pic>
      <p:sp>
        <p:nvSpPr>
          <p:cNvPr id="179209" name="Rectangle 9"/>
          <p:cNvSpPr>
            <a:spLocks noChangeArrowheads="1"/>
          </p:cNvSpPr>
          <p:nvPr/>
        </p:nvSpPr>
        <p:spPr bwMode="auto">
          <a:xfrm>
            <a:off x="152400" y="6216650"/>
            <a:ext cx="4419600" cy="641350"/>
          </a:xfrm>
          <a:prstGeom prst="rect">
            <a:avLst/>
          </a:prstGeom>
          <a:noFill/>
          <a:ln w="9525">
            <a:noFill/>
            <a:miter lim="800000"/>
            <a:headEnd/>
            <a:tailEnd/>
          </a:ln>
        </p:spPr>
        <p:txBody>
          <a:bodyPr>
            <a:spAutoFit/>
          </a:bodyPr>
          <a:lstStyle/>
          <a:p>
            <a:r>
              <a:rPr lang="en-US" sz="3600" b="1">
                <a:solidFill>
                  <a:schemeClr val="hlink"/>
                </a:solidFill>
                <a:latin typeface="+mj-lt"/>
              </a:rPr>
              <a:t>Quả quất hồng bì</a:t>
            </a:r>
          </a:p>
        </p:txBody>
      </p:sp>
      <p:pic>
        <p:nvPicPr>
          <p:cNvPr id="4104" name="Picture 10" descr="CayXoan01"/>
          <p:cNvPicPr>
            <a:picLocks noChangeAspect="1" noChangeArrowheads="1"/>
          </p:cNvPicPr>
          <p:nvPr/>
        </p:nvPicPr>
        <p:blipFill>
          <a:blip r:embed="rId5"/>
          <a:srcRect/>
          <a:stretch>
            <a:fillRect/>
          </a:stretch>
        </p:blipFill>
        <p:spPr bwMode="auto">
          <a:xfrm>
            <a:off x="4648200" y="3352800"/>
            <a:ext cx="4343400" cy="3505200"/>
          </a:xfrm>
          <a:prstGeom prst="rect">
            <a:avLst/>
          </a:prstGeom>
          <a:noFill/>
          <a:ln w="28575">
            <a:solidFill>
              <a:schemeClr val="hlink"/>
            </a:solidFill>
            <a:miter lim="800000"/>
            <a:headEnd/>
            <a:tailEnd/>
          </a:ln>
        </p:spPr>
      </p:pic>
      <p:sp>
        <p:nvSpPr>
          <p:cNvPr id="179211" name="Text Box 11"/>
          <p:cNvSpPr txBox="1">
            <a:spLocks noChangeArrowheads="1"/>
          </p:cNvSpPr>
          <p:nvPr/>
        </p:nvSpPr>
        <p:spPr bwMode="auto">
          <a:xfrm>
            <a:off x="6705600" y="6156325"/>
            <a:ext cx="2286000" cy="707886"/>
          </a:xfrm>
          <a:prstGeom prst="rect">
            <a:avLst/>
          </a:prstGeom>
          <a:noFill/>
          <a:ln w="9525">
            <a:noFill/>
            <a:miter lim="800000"/>
            <a:headEnd/>
            <a:tailEnd/>
          </a:ln>
        </p:spPr>
        <p:txBody>
          <a:bodyPr>
            <a:spAutoFit/>
          </a:bodyPr>
          <a:lstStyle/>
          <a:p>
            <a:pPr>
              <a:spcBef>
                <a:spcPct val="50000"/>
              </a:spcBef>
            </a:pPr>
            <a:r>
              <a:rPr lang="en-US" sz="4000" b="1">
                <a:solidFill>
                  <a:schemeClr val="hlink"/>
                </a:solidFill>
                <a:latin typeface="+mj-lt"/>
              </a:rPr>
              <a:t>Hoa xoan</a:t>
            </a:r>
          </a:p>
        </p:txBody>
      </p:sp>
      <p:pic>
        <p:nvPicPr>
          <p:cNvPr id="4106" name="Picture 12" descr="Vietnamese_Hibiscus_(Hoa_r%C3%A2m_b%E1%BB%A5t)"/>
          <p:cNvPicPr>
            <a:picLocks noChangeAspect="1" noChangeArrowheads="1"/>
          </p:cNvPicPr>
          <p:nvPr/>
        </p:nvPicPr>
        <p:blipFill>
          <a:blip r:embed="rId6"/>
          <a:srcRect/>
          <a:stretch>
            <a:fillRect/>
          </a:stretch>
        </p:blipFill>
        <p:spPr bwMode="auto">
          <a:xfrm>
            <a:off x="6248400" y="0"/>
            <a:ext cx="2743200" cy="3276600"/>
          </a:xfrm>
          <a:prstGeom prst="rect">
            <a:avLst/>
          </a:prstGeom>
          <a:noFill/>
          <a:ln w="19050">
            <a:solidFill>
              <a:srgbClr val="0033CC"/>
            </a:solidFill>
            <a:miter lim="800000"/>
            <a:headEnd/>
            <a:tailEnd/>
          </a:ln>
        </p:spPr>
      </p:pic>
      <p:sp>
        <p:nvSpPr>
          <p:cNvPr id="179213" name="Text Box 13"/>
          <p:cNvSpPr txBox="1">
            <a:spLocks noChangeArrowheads="1"/>
          </p:cNvSpPr>
          <p:nvPr/>
        </p:nvSpPr>
        <p:spPr bwMode="auto">
          <a:xfrm>
            <a:off x="6324600" y="2667000"/>
            <a:ext cx="2438400" cy="584775"/>
          </a:xfrm>
          <a:prstGeom prst="rect">
            <a:avLst/>
          </a:prstGeom>
          <a:noFill/>
          <a:ln w="9525">
            <a:noFill/>
            <a:miter lim="800000"/>
            <a:headEnd/>
            <a:tailEnd/>
          </a:ln>
        </p:spPr>
        <p:txBody>
          <a:bodyPr>
            <a:spAutoFit/>
          </a:bodyPr>
          <a:lstStyle/>
          <a:p>
            <a:pPr>
              <a:spcBef>
                <a:spcPct val="50000"/>
              </a:spcBef>
            </a:pPr>
            <a:r>
              <a:rPr lang="en-US" sz="3200" b="1">
                <a:solidFill>
                  <a:srgbClr val="FFFFFF"/>
                </a:solidFill>
                <a:latin typeface="+mj-lt"/>
              </a:rPr>
              <a:t>Hoa râm bụt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wheel(4)">
                                      <p:cBhvr>
                                        <p:cTn id="7" dur="1000"/>
                                        <p:tgtEl>
                                          <p:spTgt spid="17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79207"/>
                                        </p:tgtEl>
                                        <p:attrNameLst>
                                          <p:attrName>style.visibility</p:attrName>
                                        </p:attrNameLst>
                                      </p:cBhvr>
                                      <p:to>
                                        <p:strVal val="visible"/>
                                      </p:to>
                                    </p:set>
                                    <p:anim calcmode="lin" valueType="num">
                                      <p:cBhvr>
                                        <p:cTn id="12" dur="1000" fill="hold"/>
                                        <p:tgtEl>
                                          <p:spTgt spid="179207"/>
                                        </p:tgtEl>
                                        <p:attrNameLst>
                                          <p:attrName>ppt_w</p:attrName>
                                        </p:attrNameLst>
                                      </p:cBhvr>
                                      <p:tavLst>
                                        <p:tav tm="0">
                                          <p:val>
                                            <p:strVal val="#ppt_w*0.70"/>
                                          </p:val>
                                        </p:tav>
                                        <p:tav tm="100000">
                                          <p:val>
                                            <p:strVal val="#ppt_w"/>
                                          </p:val>
                                        </p:tav>
                                      </p:tavLst>
                                    </p:anim>
                                    <p:anim calcmode="lin" valueType="num">
                                      <p:cBhvr>
                                        <p:cTn id="13" dur="1000" fill="hold"/>
                                        <p:tgtEl>
                                          <p:spTgt spid="179207"/>
                                        </p:tgtEl>
                                        <p:attrNameLst>
                                          <p:attrName>ppt_h</p:attrName>
                                        </p:attrNameLst>
                                      </p:cBhvr>
                                      <p:tavLst>
                                        <p:tav tm="0">
                                          <p:val>
                                            <p:strVal val="#ppt_h"/>
                                          </p:val>
                                        </p:tav>
                                        <p:tav tm="100000">
                                          <p:val>
                                            <p:strVal val="#ppt_h"/>
                                          </p:val>
                                        </p:tav>
                                      </p:tavLst>
                                    </p:anim>
                                    <p:animEffect transition="in" filter="fade">
                                      <p:cBhvr>
                                        <p:cTn id="14" dur="1000"/>
                                        <p:tgtEl>
                                          <p:spTgt spid="1792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9213"/>
                                        </p:tgtEl>
                                        <p:attrNameLst>
                                          <p:attrName>style.visibility</p:attrName>
                                        </p:attrNameLst>
                                      </p:cBhvr>
                                      <p:to>
                                        <p:strVal val="visible"/>
                                      </p:to>
                                    </p:set>
                                    <p:animEffect transition="in" filter="slide(fromBottom)">
                                      <p:cBhvr>
                                        <p:cTn id="19" dur="500"/>
                                        <p:tgtEl>
                                          <p:spTgt spid="1792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9209"/>
                                        </p:tgtEl>
                                        <p:attrNameLst>
                                          <p:attrName>style.visibility</p:attrName>
                                        </p:attrNameLst>
                                      </p:cBhvr>
                                      <p:to>
                                        <p:strVal val="visible"/>
                                      </p:to>
                                    </p:set>
                                    <p:animEffect transition="in" filter="blinds(horizontal)">
                                      <p:cBhvr>
                                        <p:cTn id="24" dur="500"/>
                                        <p:tgtEl>
                                          <p:spTgt spid="1792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9211"/>
                                        </p:tgtEl>
                                        <p:attrNameLst>
                                          <p:attrName>style.visibility</p:attrName>
                                        </p:attrNameLst>
                                      </p:cBhvr>
                                      <p:to>
                                        <p:strVal val="visible"/>
                                      </p:to>
                                    </p:set>
                                    <p:animEffect transition="in" filter="blinds(horizontal)">
                                      <p:cBhvr>
                                        <p:cTn id="29" dur="500"/>
                                        <p:tgtEl>
                                          <p:spTgt spid="179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P spid="179207" grpId="0"/>
      <p:bldP spid="179209" grpId="0"/>
      <p:bldP spid="179211" grpId="0"/>
      <p:bldP spid="1792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1295400"/>
            <a:ext cx="6781800" cy="523220"/>
          </a:xfrm>
          <a:prstGeom prst="rect">
            <a:avLst/>
          </a:prstGeom>
          <a:noFill/>
          <a:ln w="9525">
            <a:noFill/>
            <a:miter lim="800000"/>
            <a:headEnd/>
            <a:tailEnd/>
          </a:ln>
        </p:spPr>
        <p:txBody>
          <a:bodyPr>
            <a:spAutoFit/>
          </a:bodyPr>
          <a:lstStyle/>
          <a:p>
            <a:pPr>
              <a:spcBef>
                <a:spcPct val="50000"/>
              </a:spcBef>
            </a:pPr>
            <a:r>
              <a:rPr lang="en-US" sz="2800" b="1" i="1" u="sng">
                <a:latin typeface="+mj-lt"/>
              </a:rPr>
              <a:t>Bài 1</a:t>
            </a:r>
            <a:r>
              <a:rPr lang="en-US" sz="2800" b="1" i="1">
                <a:latin typeface="+mj-lt"/>
              </a:rPr>
              <a:t>: Đọc </a:t>
            </a:r>
            <a:r>
              <a:rPr lang="vi-VN" sz="2800" b="1" i="1">
                <a:latin typeface="+mj-lt"/>
              </a:rPr>
              <a:t>đ</a:t>
            </a:r>
            <a:r>
              <a:rPr lang="en-US" sz="2800" b="1" i="1">
                <a:latin typeface="+mj-lt"/>
              </a:rPr>
              <a:t>oạn v</a:t>
            </a:r>
            <a:r>
              <a:rPr lang="vi-VN" sz="2800" b="1" i="1">
                <a:latin typeface="+mj-lt"/>
              </a:rPr>
              <a:t>ă</a:t>
            </a:r>
            <a:r>
              <a:rPr lang="en-US" sz="2800" b="1" i="1">
                <a:latin typeface="+mj-lt"/>
              </a:rPr>
              <a:t>n sau và trả lời câu hỏi</a:t>
            </a:r>
            <a:endParaRPr lang="en-US" sz="2800" b="1">
              <a:latin typeface="+mj-lt"/>
            </a:endParaRPr>
          </a:p>
        </p:txBody>
      </p:sp>
      <p:sp>
        <p:nvSpPr>
          <p:cNvPr id="5123" name="Text Box 4"/>
          <p:cNvSpPr txBox="1">
            <a:spLocks noChangeArrowheads="1"/>
          </p:cNvSpPr>
          <p:nvPr/>
        </p:nvSpPr>
        <p:spPr bwMode="auto">
          <a:xfrm>
            <a:off x="304800" y="2286000"/>
            <a:ext cx="8610600" cy="3231654"/>
          </a:xfrm>
          <a:prstGeom prst="rect">
            <a:avLst/>
          </a:prstGeom>
          <a:noFill/>
          <a:ln w="9525">
            <a:noFill/>
            <a:miter lim="800000"/>
            <a:headEnd/>
            <a:tailEnd/>
          </a:ln>
        </p:spPr>
        <p:txBody>
          <a:bodyPr>
            <a:spAutoFit/>
          </a:bodyPr>
          <a:lstStyle/>
          <a:p>
            <a:pPr>
              <a:spcBef>
                <a:spcPct val="50000"/>
              </a:spcBef>
            </a:pPr>
            <a:r>
              <a:rPr lang="en-US" sz="2400" b="1">
                <a:latin typeface="+mj-lt"/>
              </a:rPr>
              <a:t>   Thế là mùa xuân mong ước đã đến ! Đầu tiên, từ trong vườn, mùi hoa hồng, hoa huệ thơm nức. Trong không khí  không còn ngửi thấy hơi nước lạnh lẽo mà đầy hương thơm và ánh sáng mặt trời. Cây hồng bì đã cởi bỏ hết những cái áo lá già đen thủi.Các cành cây đều lấm tấm mầm xanh. Những cành xoan khẳng khiu đương trổ lá, lại sắp buông toả ra những tán hoa sang sáng, tim tím. Ngoài kia, rặng râm bụt cũng sắp có nụ.</a:t>
            </a:r>
            <a:r>
              <a:rPr lang="en-US" sz="2400">
                <a:latin typeface="+mj-lt"/>
              </a:rPr>
              <a:t>                          </a:t>
            </a:r>
            <a:r>
              <a:rPr lang="en-US" sz="1000">
                <a:latin typeface="+mj-lt"/>
              </a:rPr>
              <a:t>                                                                                                                                                                                     </a:t>
            </a:r>
          </a:p>
          <a:p>
            <a:pPr>
              <a:spcBef>
                <a:spcPct val="50000"/>
              </a:spcBef>
            </a:pPr>
            <a:r>
              <a:rPr lang="en-US" sz="1000">
                <a:latin typeface="+mj-lt"/>
              </a:rPr>
              <a:t>                                                                                                                                                                                                </a:t>
            </a:r>
            <a:r>
              <a:rPr lang="en-US" sz="2400" i="1">
                <a:solidFill>
                  <a:schemeClr val="hlink"/>
                </a:solidFill>
                <a:latin typeface="+mj-lt"/>
              </a:rPr>
              <a:t>Theo</a:t>
            </a:r>
            <a:r>
              <a:rPr lang="en-US" sz="2400" b="1" i="1">
                <a:latin typeface="+mj-lt"/>
              </a:rPr>
              <a:t> </a:t>
            </a:r>
            <a:r>
              <a:rPr lang="en-US" sz="2400" b="1" i="1">
                <a:solidFill>
                  <a:schemeClr val="hlink"/>
                </a:solidFill>
                <a:latin typeface="+mj-lt"/>
              </a:rPr>
              <a:t>Tô Hoài</a:t>
            </a:r>
          </a:p>
        </p:txBody>
      </p:sp>
      <p:pic>
        <p:nvPicPr>
          <p:cNvPr id="5124" name="Picture 5" descr="下一張(熱鍵:c)">
            <a:hlinkClick r:id="rId3"/>
          </p:cNvPr>
          <p:cNvPicPr>
            <a:picLocks noChangeAspect="1" noChangeArrowheads="1" noCrop="1"/>
          </p:cNvPicPr>
          <p:nvPr/>
        </p:nvPicPr>
        <p:blipFill>
          <a:blip r:embed="rId4"/>
          <a:srcRect/>
          <a:stretch>
            <a:fillRect/>
          </a:stretch>
        </p:blipFill>
        <p:spPr bwMode="auto">
          <a:xfrm>
            <a:off x="0" y="0"/>
            <a:ext cx="742950" cy="1733550"/>
          </a:xfrm>
          <a:prstGeom prst="rect">
            <a:avLst/>
          </a:prstGeom>
          <a:noFill/>
          <a:ln w="9525">
            <a:noFill/>
            <a:miter lim="800000"/>
            <a:headEnd/>
            <a:tailEnd/>
          </a:ln>
        </p:spPr>
      </p:pic>
      <p:pic>
        <p:nvPicPr>
          <p:cNvPr id="165895" name="Picture 7" descr="AG00130_"/>
          <p:cNvPicPr>
            <a:picLocks noChangeAspect="1" noChangeArrowheads="1" noCrop="1"/>
          </p:cNvPicPr>
          <p:nvPr/>
        </p:nvPicPr>
        <p:blipFill>
          <a:blip r:embed="rId5"/>
          <a:srcRect/>
          <a:stretch>
            <a:fillRect/>
          </a:stretch>
        </p:blipFill>
        <p:spPr bwMode="auto">
          <a:xfrm rot="-8316151">
            <a:off x="381000" y="533400"/>
            <a:ext cx="409575" cy="352425"/>
          </a:xfrm>
          <a:prstGeom prst="rect">
            <a:avLst/>
          </a:prstGeom>
          <a:noFill/>
          <a:ln w="9525">
            <a:noFill/>
            <a:miter lim="800000"/>
            <a:headEnd/>
            <a:tailEnd/>
          </a:ln>
        </p:spPr>
      </p:pic>
      <p:sp>
        <p:nvSpPr>
          <p:cNvPr id="165897" name="Text Box 9"/>
          <p:cNvSpPr txBox="1">
            <a:spLocks noChangeArrowheads="1"/>
          </p:cNvSpPr>
          <p:nvPr/>
        </p:nvSpPr>
        <p:spPr bwMode="auto">
          <a:xfrm>
            <a:off x="381000" y="5334000"/>
            <a:ext cx="8610600" cy="1384300"/>
          </a:xfrm>
          <a:prstGeom prst="rect">
            <a:avLst/>
          </a:prstGeom>
          <a:noFill/>
          <a:ln w="9525">
            <a:noFill/>
            <a:miter lim="800000"/>
            <a:headEnd/>
            <a:tailEnd/>
          </a:ln>
        </p:spPr>
        <p:txBody>
          <a:bodyPr>
            <a:spAutoFit/>
          </a:bodyPr>
          <a:lstStyle/>
          <a:p>
            <a:pPr marL="342900" indent="-342900">
              <a:spcBef>
                <a:spcPct val="50000"/>
              </a:spcBef>
              <a:buFontTx/>
              <a:buAutoNum type="alphaLcParenR"/>
            </a:pPr>
            <a:r>
              <a:rPr lang="en-US" sz="2400" b="1">
                <a:solidFill>
                  <a:srgbClr val="0033CC"/>
                </a:solidFill>
                <a:latin typeface="+mj-lt"/>
              </a:rPr>
              <a:t>Những dấu hiệu nào báo mùa xuân đến ?</a:t>
            </a:r>
          </a:p>
          <a:p>
            <a:pPr marL="342900" indent="-342900">
              <a:spcBef>
                <a:spcPct val="50000"/>
              </a:spcBef>
              <a:buFontTx/>
              <a:buAutoNum type="alphaLcParenR"/>
            </a:pPr>
            <a:r>
              <a:rPr lang="en-US" sz="2400" b="1">
                <a:solidFill>
                  <a:schemeClr val="hlink"/>
                </a:solidFill>
                <a:latin typeface="+mj-lt"/>
              </a:rPr>
              <a:t> Tác giả đã quan sát mùa xuân bằng những cách nào (nhìn, nghe hay ngửi…?)</a:t>
            </a:r>
          </a:p>
        </p:txBody>
      </p:sp>
      <p:sp>
        <p:nvSpPr>
          <p:cNvPr id="5127" name="WordArt 11"/>
          <p:cNvSpPr>
            <a:spLocks noChangeArrowheads="1" noChangeShapeType="1" noTextEdit="1"/>
          </p:cNvSpPr>
          <p:nvPr/>
        </p:nvSpPr>
        <p:spPr bwMode="auto">
          <a:xfrm>
            <a:off x="3429000" y="1828800"/>
            <a:ext cx="2590800" cy="381000"/>
          </a:xfrm>
          <a:prstGeom prst="rect">
            <a:avLst/>
          </a:prstGeom>
        </p:spPr>
        <p:txBody>
          <a:bodyPr wrap="none" fromWordArt="1">
            <a:prstTxWarp prst="textPlain">
              <a:avLst>
                <a:gd name="adj" fmla="val 50000"/>
              </a:avLst>
            </a:prstTxWarp>
          </a:bodyPr>
          <a:lstStyle/>
          <a:p>
            <a:pPr algn="ctr"/>
            <a:r>
              <a:rPr lang="en-US" sz="3600" b="1" kern="10">
                <a:ln w="19050">
                  <a:solidFill>
                    <a:srgbClr val="0000FF"/>
                  </a:solidFill>
                  <a:round/>
                  <a:headEnd/>
                  <a:tailEnd/>
                </a:ln>
                <a:solidFill>
                  <a:srgbClr val="0066CC"/>
                </a:solidFill>
                <a:effectLst>
                  <a:outerShdw dist="35921" dir="2700000" algn="ctr" rotWithShape="0">
                    <a:srgbClr val="990000"/>
                  </a:outerShdw>
                </a:effectLst>
                <a:latin typeface="+mj-lt"/>
                <a:cs typeface="Arial"/>
              </a:rPr>
              <a:t>Xuân về</a:t>
            </a:r>
          </a:p>
        </p:txBody>
      </p:sp>
      <p:sp>
        <p:nvSpPr>
          <p:cNvPr id="5128" name="Text Box 14"/>
          <p:cNvSpPr txBox="1">
            <a:spLocks noChangeArrowheads="1"/>
          </p:cNvSpPr>
          <p:nvPr/>
        </p:nvSpPr>
        <p:spPr bwMode="auto">
          <a:xfrm>
            <a:off x="381000" y="0"/>
            <a:ext cx="8382000" cy="646113"/>
          </a:xfrm>
          <a:prstGeom prst="rect">
            <a:avLst/>
          </a:prstGeom>
          <a:noFill/>
          <a:ln w="9525">
            <a:noFill/>
            <a:miter lim="800000"/>
            <a:headEnd/>
            <a:tailEnd/>
          </a:ln>
        </p:spPr>
        <p:txBody>
          <a:bodyPr>
            <a:spAutoFit/>
          </a:bodyPr>
          <a:lstStyle/>
          <a:p>
            <a:pPr algn="ctr">
              <a:spcBef>
                <a:spcPct val="50000"/>
              </a:spcBef>
            </a:pPr>
            <a:r>
              <a:rPr lang="en-US" sz="2800" b="1">
                <a:latin typeface="+mj-lt"/>
              </a:rPr>
              <a:t>Tập làm v</a:t>
            </a:r>
            <a:r>
              <a:rPr lang="vi-VN" sz="2800" b="1">
                <a:latin typeface="+mj-lt"/>
              </a:rPr>
              <a:t>ă</a:t>
            </a:r>
            <a:r>
              <a:rPr lang="en-US" sz="2800" b="1">
                <a:latin typeface="+mj-lt"/>
              </a:rPr>
              <a:t>n:  </a:t>
            </a:r>
            <a:r>
              <a:rPr lang="en-US" sz="3600" b="1">
                <a:solidFill>
                  <a:schemeClr val="hlink"/>
                </a:solidFill>
                <a:latin typeface="+mj-lt"/>
              </a:rPr>
              <a:t>Tả ngắn về bốn mùa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65895"/>
                                        </p:tgtEl>
                                        <p:attrNameLst>
                                          <p:attrName>style.visibility</p:attrName>
                                        </p:attrNameLst>
                                      </p:cBhvr>
                                      <p:to>
                                        <p:strVal val="visible"/>
                                      </p:to>
                                    </p:set>
                                    <p:animEffect transition="in" filter="slide(fromBottom)">
                                      <p:cBhvr>
                                        <p:cTn id="7" dur="500"/>
                                        <p:tgtEl>
                                          <p:spTgt spid="165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5897"/>
                                        </p:tgtEl>
                                        <p:attrNameLst>
                                          <p:attrName>style.visibility</p:attrName>
                                        </p:attrNameLst>
                                      </p:cBhvr>
                                      <p:to>
                                        <p:strVal val="visible"/>
                                      </p:to>
                                    </p:set>
                                    <p:anim calcmode="lin" valueType="num">
                                      <p:cBhvr>
                                        <p:cTn id="12" dur="1000" fill="hold"/>
                                        <p:tgtEl>
                                          <p:spTgt spid="165897"/>
                                        </p:tgtEl>
                                        <p:attrNameLst>
                                          <p:attrName>ppt_w</p:attrName>
                                        </p:attrNameLst>
                                      </p:cBhvr>
                                      <p:tavLst>
                                        <p:tav tm="0">
                                          <p:val>
                                            <p:fltVal val="0"/>
                                          </p:val>
                                        </p:tav>
                                        <p:tav tm="100000">
                                          <p:val>
                                            <p:strVal val="#ppt_w"/>
                                          </p:val>
                                        </p:tav>
                                      </p:tavLst>
                                    </p:anim>
                                    <p:anim calcmode="lin" valueType="num">
                                      <p:cBhvr>
                                        <p:cTn id="13" dur="1000" fill="hold"/>
                                        <p:tgtEl>
                                          <p:spTgt spid="165897"/>
                                        </p:tgtEl>
                                        <p:attrNameLst>
                                          <p:attrName>ppt_h</p:attrName>
                                        </p:attrNameLst>
                                      </p:cBhvr>
                                      <p:tavLst>
                                        <p:tav tm="0">
                                          <p:val>
                                            <p:fltVal val="0"/>
                                          </p:val>
                                        </p:tav>
                                        <p:tav tm="100000">
                                          <p:val>
                                            <p:strVal val="#ppt_h"/>
                                          </p:val>
                                        </p:tav>
                                      </p:tavLst>
                                    </p:anim>
                                    <p:animEffect transition="in" filter="fade">
                                      <p:cBhvr>
                                        <p:cTn id="14" dur="1000"/>
                                        <p:tgtEl>
                                          <p:spTgt spid="16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5"/>
          <p:cNvSpPr>
            <a:spLocks noChangeArrowheads="1"/>
          </p:cNvSpPr>
          <p:nvPr/>
        </p:nvSpPr>
        <p:spPr bwMode="auto">
          <a:xfrm>
            <a:off x="0" y="1600200"/>
            <a:ext cx="6248400" cy="5257800"/>
          </a:xfrm>
          <a:prstGeom prst="rect">
            <a:avLst/>
          </a:prstGeom>
          <a:solidFill>
            <a:srgbClr val="FF99CC"/>
          </a:solidFill>
          <a:ln w="9525">
            <a:solidFill>
              <a:schemeClr val="tx1"/>
            </a:solidFill>
            <a:miter lim="800000"/>
            <a:headEnd/>
            <a:tailEnd/>
          </a:ln>
        </p:spPr>
        <p:txBody>
          <a:bodyPr wrap="none" anchor="ctr"/>
          <a:lstStyle/>
          <a:p>
            <a:endParaRPr lang="en-US">
              <a:latin typeface="+mj-lt"/>
            </a:endParaRPr>
          </a:p>
        </p:txBody>
      </p:sp>
      <p:sp>
        <p:nvSpPr>
          <p:cNvPr id="184326" name="Text Box 6"/>
          <p:cNvSpPr txBox="1">
            <a:spLocks noChangeArrowheads="1"/>
          </p:cNvSpPr>
          <p:nvPr/>
        </p:nvSpPr>
        <p:spPr bwMode="auto">
          <a:xfrm>
            <a:off x="228600" y="1600200"/>
            <a:ext cx="6096000" cy="4493538"/>
          </a:xfrm>
          <a:prstGeom prst="rect">
            <a:avLst/>
          </a:prstGeom>
          <a:noFill/>
          <a:ln w="9525">
            <a:noFill/>
            <a:miter lim="800000"/>
            <a:headEnd/>
            <a:tailEnd/>
          </a:ln>
        </p:spPr>
        <p:txBody>
          <a:bodyPr>
            <a:spAutoFit/>
          </a:bodyPr>
          <a:lstStyle/>
          <a:p>
            <a:pPr algn="ctr">
              <a:spcBef>
                <a:spcPct val="50000"/>
              </a:spcBef>
            </a:pPr>
            <a:r>
              <a:rPr lang="en-US">
                <a:latin typeface="+mj-lt"/>
              </a:rPr>
              <a:t>   </a:t>
            </a:r>
            <a:r>
              <a:rPr lang="en-US" sz="2800" b="1">
                <a:solidFill>
                  <a:srgbClr val="0000FF"/>
                </a:solidFill>
                <a:latin typeface="+mj-lt"/>
              </a:rPr>
              <a:t>XUÂN VỀ</a:t>
            </a:r>
          </a:p>
          <a:p>
            <a:pPr>
              <a:spcBef>
                <a:spcPct val="50000"/>
              </a:spcBef>
            </a:pPr>
            <a:r>
              <a:rPr lang="en-US" sz="2800" b="1">
                <a:latin typeface="+mj-lt"/>
              </a:rPr>
              <a:t>  </a:t>
            </a:r>
            <a:r>
              <a:rPr lang="en-US" sz="2400" b="1">
                <a:latin typeface="+mj-lt"/>
              </a:rPr>
              <a:t>Thế là mùa xuân mong ước đã đến ! Đầu tiên, từ trong vườn, mùi hoa hồng, hoa huệ thơm nức. Trong không khí  không còn ngửi thấy hơi nước lạnh lẽo mà đầy hương thơm và ánh sáng mặt trời. Cây hồng bì đã cởi bỏ hết những cái áo lá già đen thủi. Các cành cây đều lấm tấm mầm xanh. Những cành xoan khẳng khiu đương trổ lá, lại sắp buông toả ra những tán hoa sang sáng, tim tím. Ngoài kia, rặng râm bụt cũng sắp có nụ.</a:t>
            </a:r>
            <a:r>
              <a:rPr lang="en-US" sz="2400">
                <a:latin typeface="+mj-lt"/>
              </a:rPr>
              <a:t>                                                   </a:t>
            </a:r>
          </a:p>
        </p:txBody>
      </p:sp>
      <p:sp>
        <p:nvSpPr>
          <p:cNvPr id="184329" name="Line 9"/>
          <p:cNvSpPr>
            <a:spLocks noChangeShapeType="1"/>
          </p:cNvSpPr>
          <p:nvPr/>
        </p:nvSpPr>
        <p:spPr bwMode="auto">
          <a:xfrm>
            <a:off x="1447800" y="2667000"/>
            <a:ext cx="3505200" cy="0"/>
          </a:xfrm>
          <a:prstGeom prst="line">
            <a:avLst/>
          </a:prstGeom>
          <a:noFill/>
          <a:ln w="28575">
            <a:solidFill>
              <a:srgbClr val="000099"/>
            </a:solidFill>
            <a:round/>
            <a:headEnd/>
            <a:tailEnd/>
          </a:ln>
        </p:spPr>
        <p:txBody>
          <a:bodyPr/>
          <a:lstStyle/>
          <a:p>
            <a:endParaRPr lang="en-US">
              <a:latin typeface="+mj-lt"/>
            </a:endParaRPr>
          </a:p>
        </p:txBody>
      </p:sp>
      <p:sp>
        <p:nvSpPr>
          <p:cNvPr id="184331" name="Line 11"/>
          <p:cNvSpPr>
            <a:spLocks noChangeShapeType="1"/>
          </p:cNvSpPr>
          <p:nvPr/>
        </p:nvSpPr>
        <p:spPr bwMode="auto">
          <a:xfrm>
            <a:off x="990600" y="3048000"/>
            <a:ext cx="4876800" cy="0"/>
          </a:xfrm>
          <a:prstGeom prst="line">
            <a:avLst/>
          </a:prstGeom>
          <a:noFill/>
          <a:ln w="28575">
            <a:solidFill>
              <a:srgbClr val="000099"/>
            </a:solidFill>
            <a:round/>
            <a:headEnd/>
            <a:tailEnd/>
          </a:ln>
        </p:spPr>
        <p:txBody>
          <a:bodyPr/>
          <a:lstStyle/>
          <a:p>
            <a:endParaRPr lang="en-US">
              <a:latin typeface="+mj-lt"/>
            </a:endParaRPr>
          </a:p>
        </p:txBody>
      </p:sp>
      <p:sp>
        <p:nvSpPr>
          <p:cNvPr id="184332" name="Line 12"/>
          <p:cNvSpPr>
            <a:spLocks noChangeShapeType="1"/>
          </p:cNvSpPr>
          <p:nvPr/>
        </p:nvSpPr>
        <p:spPr bwMode="auto">
          <a:xfrm>
            <a:off x="381000" y="4191000"/>
            <a:ext cx="2590800" cy="0"/>
          </a:xfrm>
          <a:prstGeom prst="line">
            <a:avLst/>
          </a:prstGeom>
          <a:noFill/>
          <a:ln w="28575">
            <a:solidFill>
              <a:srgbClr val="000099"/>
            </a:solidFill>
            <a:round/>
            <a:headEnd/>
            <a:tailEnd/>
          </a:ln>
        </p:spPr>
        <p:txBody>
          <a:bodyPr/>
          <a:lstStyle/>
          <a:p>
            <a:endParaRPr lang="en-US">
              <a:latin typeface="+mj-lt"/>
            </a:endParaRPr>
          </a:p>
        </p:txBody>
      </p:sp>
      <p:sp>
        <p:nvSpPr>
          <p:cNvPr id="184333" name="Line 13"/>
          <p:cNvSpPr>
            <a:spLocks noChangeShapeType="1"/>
          </p:cNvSpPr>
          <p:nvPr/>
        </p:nvSpPr>
        <p:spPr bwMode="auto">
          <a:xfrm>
            <a:off x="381000" y="3810000"/>
            <a:ext cx="5410200" cy="0"/>
          </a:xfrm>
          <a:prstGeom prst="line">
            <a:avLst/>
          </a:prstGeom>
          <a:noFill/>
          <a:ln w="28575">
            <a:solidFill>
              <a:srgbClr val="000099"/>
            </a:solidFill>
            <a:round/>
            <a:headEnd/>
            <a:tailEnd/>
          </a:ln>
        </p:spPr>
        <p:txBody>
          <a:bodyPr/>
          <a:lstStyle/>
          <a:p>
            <a:endParaRPr lang="en-US">
              <a:latin typeface="+mj-lt"/>
            </a:endParaRPr>
          </a:p>
        </p:txBody>
      </p:sp>
      <p:sp>
        <p:nvSpPr>
          <p:cNvPr id="184334" name="Line 14"/>
          <p:cNvSpPr>
            <a:spLocks noChangeShapeType="1"/>
          </p:cNvSpPr>
          <p:nvPr/>
        </p:nvSpPr>
        <p:spPr bwMode="auto">
          <a:xfrm>
            <a:off x="304800" y="3429000"/>
            <a:ext cx="1295400" cy="0"/>
          </a:xfrm>
          <a:prstGeom prst="line">
            <a:avLst/>
          </a:prstGeom>
          <a:noFill/>
          <a:ln w="28575">
            <a:solidFill>
              <a:srgbClr val="000099"/>
            </a:solidFill>
            <a:round/>
            <a:headEnd/>
            <a:tailEnd/>
          </a:ln>
        </p:spPr>
        <p:txBody>
          <a:bodyPr/>
          <a:lstStyle/>
          <a:p>
            <a:endParaRPr lang="en-US">
              <a:latin typeface="+mj-lt"/>
            </a:endParaRPr>
          </a:p>
        </p:txBody>
      </p:sp>
      <p:sp>
        <p:nvSpPr>
          <p:cNvPr id="184335" name="Line 15"/>
          <p:cNvSpPr>
            <a:spLocks noChangeShapeType="1"/>
          </p:cNvSpPr>
          <p:nvPr/>
        </p:nvSpPr>
        <p:spPr bwMode="auto">
          <a:xfrm>
            <a:off x="1752600" y="3429000"/>
            <a:ext cx="4343400" cy="0"/>
          </a:xfrm>
          <a:prstGeom prst="line">
            <a:avLst/>
          </a:prstGeom>
          <a:noFill/>
          <a:ln w="28575">
            <a:solidFill>
              <a:srgbClr val="000099"/>
            </a:solidFill>
            <a:round/>
            <a:headEnd/>
            <a:tailEnd/>
          </a:ln>
        </p:spPr>
        <p:txBody>
          <a:bodyPr/>
          <a:lstStyle/>
          <a:p>
            <a:endParaRPr lang="en-US">
              <a:latin typeface="+mj-lt"/>
            </a:endParaRPr>
          </a:p>
        </p:txBody>
      </p:sp>
      <p:sp>
        <p:nvSpPr>
          <p:cNvPr id="184336" name="Line 16"/>
          <p:cNvSpPr>
            <a:spLocks noChangeShapeType="1"/>
          </p:cNvSpPr>
          <p:nvPr/>
        </p:nvSpPr>
        <p:spPr bwMode="auto">
          <a:xfrm>
            <a:off x="381000" y="4495800"/>
            <a:ext cx="4038600" cy="0"/>
          </a:xfrm>
          <a:prstGeom prst="line">
            <a:avLst/>
          </a:prstGeom>
          <a:noFill/>
          <a:ln w="28575">
            <a:solidFill>
              <a:srgbClr val="000099"/>
            </a:solidFill>
            <a:round/>
            <a:headEnd/>
            <a:tailEnd/>
          </a:ln>
        </p:spPr>
        <p:txBody>
          <a:bodyPr/>
          <a:lstStyle/>
          <a:p>
            <a:endParaRPr lang="en-US">
              <a:latin typeface="+mj-lt"/>
            </a:endParaRPr>
          </a:p>
        </p:txBody>
      </p:sp>
      <p:sp>
        <p:nvSpPr>
          <p:cNvPr id="184337" name="Line 17"/>
          <p:cNvSpPr>
            <a:spLocks noChangeShapeType="1"/>
          </p:cNvSpPr>
          <p:nvPr/>
        </p:nvSpPr>
        <p:spPr bwMode="auto">
          <a:xfrm>
            <a:off x="381000" y="4876800"/>
            <a:ext cx="5257800" cy="0"/>
          </a:xfrm>
          <a:prstGeom prst="line">
            <a:avLst/>
          </a:prstGeom>
          <a:noFill/>
          <a:ln w="28575">
            <a:solidFill>
              <a:srgbClr val="000099"/>
            </a:solidFill>
            <a:round/>
            <a:headEnd/>
            <a:tailEnd/>
          </a:ln>
        </p:spPr>
        <p:txBody>
          <a:bodyPr/>
          <a:lstStyle/>
          <a:p>
            <a:endParaRPr lang="en-US">
              <a:latin typeface="+mj-lt"/>
            </a:endParaRPr>
          </a:p>
        </p:txBody>
      </p:sp>
      <p:sp>
        <p:nvSpPr>
          <p:cNvPr id="184338" name="Line 18"/>
          <p:cNvSpPr>
            <a:spLocks noChangeShapeType="1"/>
          </p:cNvSpPr>
          <p:nvPr/>
        </p:nvSpPr>
        <p:spPr bwMode="auto">
          <a:xfrm>
            <a:off x="381000" y="5257800"/>
            <a:ext cx="5638800" cy="0"/>
          </a:xfrm>
          <a:prstGeom prst="line">
            <a:avLst/>
          </a:prstGeom>
          <a:noFill/>
          <a:ln w="28575">
            <a:solidFill>
              <a:srgbClr val="000099"/>
            </a:solidFill>
            <a:round/>
            <a:headEnd/>
            <a:tailEnd/>
          </a:ln>
        </p:spPr>
        <p:txBody>
          <a:bodyPr/>
          <a:lstStyle/>
          <a:p>
            <a:endParaRPr lang="en-US">
              <a:latin typeface="+mj-lt"/>
            </a:endParaRPr>
          </a:p>
        </p:txBody>
      </p:sp>
      <p:sp>
        <p:nvSpPr>
          <p:cNvPr id="184339" name="Line 19"/>
          <p:cNvSpPr>
            <a:spLocks noChangeShapeType="1"/>
          </p:cNvSpPr>
          <p:nvPr/>
        </p:nvSpPr>
        <p:spPr bwMode="auto">
          <a:xfrm>
            <a:off x="381000" y="5638800"/>
            <a:ext cx="5105400" cy="0"/>
          </a:xfrm>
          <a:prstGeom prst="line">
            <a:avLst/>
          </a:prstGeom>
          <a:noFill/>
          <a:ln w="28575">
            <a:solidFill>
              <a:srgbClr val="000099"/>
            </a:solidFill>
            <a:round/>
            <a:headEnd/>
            <a:tailEnd/>
          </a:ln>
        </p:spPr>
        <p:txBody>
          <a:bodyPr/>
          <a:lstStyle/>
          <a:p>
            <a:endParaRPr lang="en-US">
              <a:latin typeface="+mj-lt"/>
            </a:endParaRPr>
          </a:p>
        </p:txBody>
      </p:sp>
      <p:sp>
        <p:nvSpPr>
          <p:cNvPr id="184340" name="Line 20"/>
          <p:cNvSpPr>
            <a:spLocks noChangeShapeType="1"/>
          </p:cNvSpPr>
          <p:nvPr/>
        </p:nvSpPr>
        <p:spPr bwMode="auto">
          <a:xfrm>
            <a:off x="381000" y="6019800"/>
            <a:ext cx="5029200" cy="0"/>
          </a:xfrm>
          <a:prstGeom prst="line">
            <a:avLst/>
          </a:prstGeom>
          <a:noFill/>
          <a:ln w="28575">
            <a:solidFill>
              <a:srgbClr val="000099"/>
            </a:solidFill>
            <a:round/>
            <a:headEnd/>
            <a:tailEnd/>
          </a:ln>
        </p:spPr>
        <p:txBody>
          <a:bodyPr/>
          <a:lstStyle/>
          <a:p>
            <a:endParaRPr lang="en-US">
              <a:latin typeface="+mj-lt"/>
            </a:endParaRPr>
          </a:p>
        </p:txBody>
      </p:sp>
      <p:sp>
        <p:nvSpPr>
          <p:cNvPr id="184341" name="Line 21"/>
          <p:cNvSpPr>
            <a:spLocks noChangeShapeType="1"/>
          </p:cNvSpPr>
          <p:nvPr/>
        </p:nvSpPr>
        <p:spPr bwMode="auto">
          <a:xfrm>
            <a:off x="4572000" y="4495800"/>
            <a:ext cx="1143000" cy="0"/>
          </a:xfrm>
          <a:prstGeom prst="line">
            <a:avLst/>
          </a:prstGeom>
          <a:noFill/>
          <a:ln w="28575">
            <a:solidFill>
              <a:srgbClr val="000099"/>
            </a:solidFill>
            <a:round/>
            <a:headEnd/>
            <a:tailEnd/>
          </a:ln>
        </p:spPr>
        <p:txBody>
          <a:bodyPr/>
          <a:lstStyle/>
          <a:p>
            <a:endParaRPr lang="en-US">
              <a:latin typeface="+mj-lt"/>
            </a:endParaRPr>
          </a:p>
        </p:txBody>
      </p:sp>
      <p:sp>
        <p:nvSpPr>
          <p:cNvPr id="184343" name="Line 23"/>
          <p:cNvSpPr>
            <a:spLocks noChangeShapeType="1"/>
          </p:cNvSpPr>
          <p:nvPr/>
        </p:nvSpPr>
        <p:spPr bwMode="auto">
          <a:xfrm>
            <a:off x="3200400" y="4191000"/>
            <a:ext cx="2743200" cy="0"/>
          </a:xfrm>
          <a:prstGeom prst="line">
            <a:avLst/>
          </a:prstGeom>
          <a:noFill/>
          <a:ln w="28575">
            <a:solidFill>
              <a:srgbClr val="000099"/>
            </a:solidFill>
            <a:round/>
            <a:headEnd/>
            <a:tailEnd/>
          </a:ln>
        </p:spPr>
        <p:txBody>
          <a:bodyPr/>
          <a:lstStyle/>
          <a:p>
            <a:endParaRPr lang="en-US">
              <a:latin typeface="+mj-lt"/>
            </a:endParaRPr>
          </a:p>
        </p:txBody>
      </p:sp>
      <p:sp>
        <p:nvSpPr>
          <p:cNvPr id="184344" name="Text Box 24"/>
          <p:cNvSpPr txBox="1">
            <a:spLocks noChangeArrowheads="1"/>
          </p:cNvSpPr>
          <p:nvPr/>
        </p:nvSpPr>
        <p:spPr bwMode="auto">
          <a:xfrm>
            <a:off x="6324600" y="1447800"/>
            <a:ext cx="2819400" cy="830997"/>
          </a:xfrm>
          <a:prstGeom prst="rect">
            <a:avLst/>
          </a:prstGeom>
          <a:noFill/>
          <a:ln w="9525">
            <a:noFill/>
            <a:miter lim="800000"/>
            <a:headEnd/>
            <a:tailEnd/>
          </a:ln>
        </p:spPr>
        <p:txBody>
          <a:bodyPr>
            <a:spAutoFit/>
          </a:bodyPr>
          <a:lstStyle/>
          <a:p>
            <a:pPr>
              <a:spcBef>
                <a:spcPct val="50000"/>
              </a:spcBef>
            </a:pPr>
            <a:r>
              <a:rPr lang="en-US" sz="2400" b="1">
                <a:solidFill>
                  <a:srgbClr val="000099"/>
                </a:solidFill>
                <a:latin typeface="+mj-lt"/>
              </a:rPr>
              <a:t>Những dấu hiệu báo mùa xuân đến:</a:t>
            </a:r>
          </a:p>
        </p:txBody>
      </p:sp>
      <p:sp>
        <p:nvSpPr>
          <p:cNvPr id="184345" name="Text Box 25"/>
          <p:cNvSpPr txBox="1">
            <a:spLocks noChangeArrowheads="1"/>
          </p:cNvSpPr>
          <p:nvPr/>
        </p:nvSpPr>
        <p:spPr bwMode="auto">
          <a:xfrm>
            <a:off x="6248400" y="2286000"/>
            <a:ext cx="2895600" cy="854075"/>
          </a:xfrm>
          <a:prstGeom prst="rect">
            <a:avLst/>
          </a:prstGeom>
          <a:noFill/>
          <a:ln w="9525">
            <a:noFill/>
            <a:miter lim="800000"/>
            <a:headEnd/>
            <a:tailEnd/>
          </a:ln>
        </p:spPr>
        <p:txBody>
          <a:bodyPr>
            <a:spAutoFit/>
          </a:bodyPr>
          <a:lstStyle/>
          <a:p>
            <a:pPr>
              <a:spcBef>
                <a:spcPct val="50000"/>
              </a:spcBef>
            </a:pPr>
            <a:r>
              <a:rPr lang="en-US" sz="2000" b="1">
                <a:latin typeface="+mj-lt"/>
              </a:rPr>
              <a:t>  - Mùi thơm của các      </a:t>
            </a:r>
          </a:p>
          <a:p>
            <a:pPr>
              <a:spcBef>
                <a:spcPct val="50000"/>
              </a:spcBef>
            </a:pPr>
            <a:r>
              <a:rPr lang="en-US" sz="2000" b="1">
                <a:latin typeface="+mj-lt"/>
              </a:rPr>
              <a:t>loài hoa </a:t>
            </a:r>
          </a:p>
        </p:txBody>
      </p:sp>
      <p:sp>
        <p:nvSpPr>
          <p:cNvPr id="184346" name="Text Box 26"/>
          <p:cNvSpPr txBox="1">
            <a:spLocks noChangeArrowheads="1"/>
          </p:cNvSpPr>
          <p:nvPr/>
        </p:nvSpPr>
        <p:spPr bwMode="auto">
          <a:xfrm>
            <a:off x="6400800" y="3048000"/>
            <a:ext cx="2743200" cy="2743200"/>
          </a:xfrm>
          <a:prstGeom prst="rect">
            <a:avLst/>
          </a:prstGeom>
          <a:noFill/>
          <a:ln w="9525">
            <a:noFill/>
            <a:miter lim="800000"/>
            <a:headEnd/>
            <a:tailEnd/>
          </a:ln>
        </p:spPr>
        <p:txBody>
          <a:bodyPr>
            <a:spAutoFit/>
          </a:bodyPr>
          <a:lstStyle/>
          <a:p>
            <a:pPr>
              <a:spcBef>
                <a:spcPct val="50000"/>
              </a:spcBef>
            </a:pPr>
            <a:r>
              <a:rPr lang="en-US" sz="2400" b="1">
                <a:latin typeface="+mj-lt"/>
              </a:rPr>
              <a:t> </a:t>
            </a:r>
            <a:r>
              <a:rPr lang="en-US" sz="2000" b="1">
                <a:latin typeface="+mj-lt"/>
              </a:rPr>
              <a:t>- Không khí không  </a:t>
            </a:r>
          </a:p>
          <a:p>
            <a:pPr>
              <a:spcBef>
                <a:spcPct val="50000"/>
              </a:spcBef>
            </a:pPr>
            <a:r>
              <a:rPr lang="en-US" sz="2000" b="1">
                <a:latin typeface="+mj-lt"/>
              </a:rPr>
              <a:t> còn ngửi thấy hơi </a:t>
            </a:r>
          </a:p>
          <a:p>
            <a:pPr>
              <a:spcBef>
                <a:spcPct val="50000"/>
              </a:spcBef>
            </a:pPr>
            <a:r>
              <a:rPr lang="en-US" sz="2000" b="1">
                <a:latin typeface="+mj-lt"/>
              </a:rPr>
              <a:t> nước lạnh lẽo của </a:t>
            </a:r>
          </a:p>
          <a:p>
            <a:pPr>
              <a:spcBef>
                <a:spcPct val="50000"/>
              </a:spcBef>
            </a:pPr>
            <a:r>
              <a:rPr lang="en-US" sz="2000" b="1">
                <a:latin typeface="+mj-lt"/>
              </a:rPr>
              <a:t> mùa đông mà đầy </a:t>
            </a:r>
          </a:p>
          <a:p>
            <a:pPr>
              <a:spcBef>
                <a:spcPct val="50000"/>
              </a:spcBef>
            </a:pPr>
            <a:r>
              <a:rPr lang="en-US" sz="2000" b="1">
                <a:latin typeface="+mj-lt"/>
              </a:rPr>
              <a:t> hương thơm và </a:t>
            </a:r>
          </a:p>
          <a:p>
            <a:pPr>
              <a:spcBef>
                <a:spcPct val="50000"/>
              </a:spcBef>
            </a:pPr>
            <a:r>
              <a:rPr lang="en-US" sz="2000" b="1">
                <a:latin typeface="+mj-lt"/>
              </a:rPr>
              <a:t> ánh nắng mặt trời.</a:t>
            </a:r>
          </a:p>
        </p:txBody>
      </p:sp>
      <p:sp>
        <p:nvSpPr>
          <p:cNvPr id="184347" name="Text Box 27"/>
          <p:cNvSpPr txBox="1">
            <a:spLocks noChangeArrowheads="1"/>
          </p:cNvSpPr>
          <p:nvPr/>
        </p:nvSpPr>
        <p:spPr bwMode="auto">
          <a:xfrm>
            <a:off x="6248400" y="5791200"/>
            <a:ext cx="2895600" cy="854075"/>
          </a:xfrm>
          <a:prstGeom prst="rect">
            <a:avLst/>
          </a:prstGeom>
          <a:noFill/>
          <a:ln w="9525">
            <a:noFill/>
            <a:miter lim="800000"/>
            <a:headEnd/>
            <a:tailEnd/>
          </a:ln>
        </p:spPr>
        <p:txBody>
          <a:bodyPr>
            <a:spAutoFit/>
          </a:bodyPr>
          <a:lstStyle/>
          <a:p>
            <a:pPr>
              <a:spcBef>
                <a:spcPct val="50000"/>
              </a:spcBef>
            </a:pPr>
            <a:r>
              <a:rPr lang="en-US" sz="2000" b="1">
                <a:latin typeface="+mj-lt"/>
              </a:rPr>
              <a:t>   - Cây cối thay áo </a:t>
            </a:r>
          </a:p>
          <a:p>
            <a:pPr>
              <a:spcBef>
                <a:spcPct val="50000"/>
              </a:spcBef>
            </a:pPr>
            <a:r>
              <a:rPr lang="en-US" sz="2000" b="1">
                <a:latin typeface="+mj-lt"/>
              </a:rPr>
              <a:t>  mới, ra hoa.</a:t>
            </a:r>
          </a:p>
        </p:txBody>
      </p:sp>
      <p:pic>
        <p:nvPicPr>
          <p:cNvPr id="6165" name="Picture 29" descr="56CEE190D2834983BE9B1882D8651F72"/>
          <p:cNvPicPr>
            <a:picLocks noChangeAspect="1" noChangeArrowheads="1" noCrop="1"/>
          </p:cNvPicPr>
          <p:nvPr/>
        </p:nvPicPr>
        <p:blipFill>
          <a:blip r:embed="rId2"/>
          <a:srcRect/>
          <a:stretch>
            <a:fillRect/>
          </a:stretch>
        </p:blipFill>
        <p:spPr bwMode="auto">
          <a:xfrm>
            <a:off x="0" y="1676400"/>
            <a:ext cx="381000" cy="1905000"/>
          </a:xfrm>
          <a:prstGeom prst="rect">
            <a:avLst/>
          </a:prstGeom>
          <a:noFill/>
          <a:ln w="9525">
            <a:noFill/>
            <a:miter lim="800000"/>
            <a:headEnd/>
            <a:tailEnd/>
          </a:ln>
        </p:spPr>
      </p:pic>
      <p:pic>
        <p:nvPicPr>
          <p:cNvPr id="6166" name="Picture 30" descr="56CEE190D2834983BE9B1882D8651F72"/>
          <p:cNvPicPr>
            <a:picLocks noChangeAspect="1" noChangeArrowheads="1" noCrop="1"/>
          </p:cNvPicPr>
          <p:nvPr/>
        </p:nvPicPr>
        <p:blipFill>
          <a:blip r:embed="rId2"/>
          <a:srcRect/>
          <a:stretch>
            <a:fillRect/>
          </a:stretch>
        </p:blipFill>
        <p:spPr bwMode="auto">
          <a:xfrm rot="-5400000">
            <a:off x="1057275" y="847725"/>
            <a:ext cx="400050" cy="1905000"/>
          </a:xfrm>
          <a:prstGeom prst="rect">
            <a:avLst/>
          </a:prstGeom>
          <a:noFill/>
          <a:ln w="9525">
            <a:noFill/>
            <a:miter lim="800000"/>
            <a:headEnd/>
            <a:tailEnd/>
          </a:ln>
        </p:spPr>
      </p:pic>
      <p:pic>
        <p:nvPicPr>
          <p:cNvPr id="6167" name="Picture 31" descr="56CEE190D2834983BE9B1882D8651F72"/>
          <p:cNvPicPr>
            <a:picLocks noChangeAspect="1" noChangeArrowheads="1" noCrop="1"/>
          </p:cNvPicPr>
          <p:nvPr/>
        </p:nvPicPr>
        <p:blipFill>
          <a:blip r:embed="rId2"/>
          <a:srcRect/>
          <a:stretch>
            <a:fillRect/>
          </a:stretch>
        </p:blipFill>
        <p:spPr bwMode="auto">
          <a:xfrm rot="5400000">
            <a:off x="4743450" y="5848350"/>
            <a:ext cx="609600" cy="1409700"/>
          </a:xfrm>
          <a:prstGeom prst="rect">
            <a:avLst/>
          </a:prstGeom>
          <a:noFill/>
          <a:ln w="9525">
            <a:noFill/>
            <a:miter lim="800000"/>
            <a:headEnd/>
            <a:tailEnd/>
          </a:ln>
        </p:spPr>
      </p:pic>
      <p:pic>
        <p:nvPicPr>
          <p:cNvPr id="6168" name="Picture 32" descr="56CEE190D2834983BE9B1882D8651F72"/>
          <p:cNvPicPr>
            <a:picLocks noChangeAspect="1" noChangeArrowheads="1" noCrop="1"/>
          </p:cNvPicPr>
          <p:nvPr/>
        </p:nvPicPr>
        <p:blipFill>
          <a:blip r:embed="rId2"/>
          <a:srcRect/>
          <a:stretch>
            <a:fillRect/>
          </a:stretch>
        </p:blipFill>
        <p:spPr bwMode="auto">
          <a:xfrm rot="10800000">
            <a:off x="5562600" y="5257800"/>
            <a:ext cx="857250" cy="1409700"/>
          </a:xfrm>
          <a:prstGeom prst="rect">
            <a:avLst/>
          </a:prstGeom>
          <a:noFill/>
          <a:ln w="9525">
            <a:noFill/>
            <a:miter lim="800000"/>
            <a:headEnd/>
            <a:tailEnd/>
          </a:ln>
        </p:spPr>
      </p:pic>
      <p:sp>
        <p:nvSpPr>
          <p:cNvPr id="6169" name="Text Box 33"/>
          <p:cNvSpPr txBox="1">
            <a:spLocks noChangeArrowheads="1"/>
          </p:cNvSpPr>
          <p:nvPr/>
        </p:nvSpPr>
        <p:spPr bwMode="auto">
          <a:xfrm>
            <a:off x="533400" y="0"/>
            <a:ext cx="8382000" cy="1343025"/>
          </a:xfrm>
          <a:prstGeom prst="rect">
            <a:avLst/>
          </a:prstGeom>
          <a:noFill/>
          <a:ln w="9525">
            <a:noFill/>
            <a:miter lim="800000"/>
            <a:headEnd/>
            <a:tailEnd/>
          </a:ln>
        </p:spPr>
        <p:txBody>
          <a:bodyPr>
            <a:spAutoFit/>
          </a:bodyPr>
          <a:lstStyle/>
          <a:p>
            <a:pPr algn="ctr">
              <a:spcBef>
                <a:spcPct val="50000"/>
              </a:spcBef>
            </a:pPr>
            <a:r>
              <a:rPr lang="en-US" sz="2800" b="1" i="1">
                <a:solidFill>
                  <a:srgbClr val="0033CC"/>
                </a:solidFill>
                <a:latin typeface="+mj-lt"/>
              </a:rPr>
              <a:t>                                </a:t>
            </a:r>
          </a:p>
          <a:p>
            <a:pPr>
              <a:spcBef>
                <a:spcPct val="50000"/>
              </a:spcBef>
            </a:pPr>
            <a:r>
              <a:rPr lang="en-US" sz="2800" b="1">
                <a:latin typeface="+mj-lt"/>
              </a:rPr>
              <a:t>       Tập làm v</a:t>
            </a:r>
            <a:r>
              <a:rPr lang="vi-VN" sz="2800" b="1">
                <a:latin typeface="+mj-lt"/>
              </a:rPr>
              <a:t>ă</a:t>
            </a:r>
            <a:r>
              <a:rPr lang="en-US" sz="2800" b="1">
                <a:latin typeface="+mj-lt"/>
              </a:rPr>
              <a:t>n:  </a:t>
            </a:r>
            <a:r>
              <a:rPr lang="en-US" sz="3600" b="1">
                <a:solidFill>
                  <a:schemeClr val="hlink"/>
                </a:solidFill>
                <a:latin typeface="+mj-lt"/>
              </a:rPr>
              <a:t>Tả ngắn về bốn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325"/>
                                        </p:tgtEl>
                                        <p:attrNameLst>
                                          <p:attrName>style.visibility</p:attrName>
                                        </p:attrNameLst>
                                      </p:cBhvr>
                                      <p:to>
                                        <p:strVal val="visible"/>
                                      </p:to>
                                    </p:set>
                                    <p:animEffect transition="in" filter="diamond(in)">
                                      <p:cBhvr>
                                        <p:cTn id="7" dur="2000"/>
                                        <p:tgtEl>
                                          <p:spTgt spid="184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4326"/>
                                        </p:tgtEl>
                                        <p:attrNameLst>
                                          <p:attrName>style.visibility</p:attrName>
                                        </p:attrNameLst>
                                      </p:cBhvr>
                                      <p:to>
                                        <p:strVal val="visible"/>
                                      </p:to>
                                    </p:set>
                                    <p:animEffect transition="in" filter="diamond(in)">
                                      <p:cBhvr>
                                        <p:cTn id="12" dur="2000"/>
                                        <p:tgtEl>
                                          <p:spTgt spid="184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44"/>
                                        </p:tgtEl>
                                        <p:attrNameLst>
                                          <p:attrName>style.visibility</p:attrName>
                                        </p:attrNameLst>
                                      </p:cBhvr>
                                      <p:to>
                                        <p:strVal val="visible"/>
                                      </p:to>
                                    </p:set>
                                    <p:animEffect transition="in" filter="blinds(horizontal)">
                                      <p:cBhvr>
                                        <p:cTn id="17" dur="500"/>
                                        <p:tgtEl>
                                          <p:spTgt spid="184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29"/>
                                        </p:tgtEl>
                                        <p:attrNameLst>
                                          <p:attrName>style.visibility</p:attrName>
                                        </p:attrNameLst>
                                      </p:cBhvr>
                                      <p:to>
                                        <p:strVal val="visible"/>
                                      </p:to>
                                    </p:set>
                                    <p:animEffect transition="in" filter="box(in)">
                                      <p:cBhvr>
                                        <p:cTn id="22" dur="500"/>
                                        <p:tgtEl>
                                          <p:spTgt spid="184329"/>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84331"/>
                                        </p:tgtEl>
                                        <p:attrNameLst>
                                          <p:attrName>style.visibility</p:attrName>
                                        </p:attrNameLst>
                                      </p:cBhvr>
                                      <p:to>
                                        <p:strVal val="visible"/>
                                      </p:to>
                                    </p:set>
                                    <p:animEffect transition="in" filter="blinds(horizontal)">
                                      <p:cBhvr>
                                        <p:cTn id="26" dur="500"/>
                                        <p:tgtEl>
                                          <p:spTgt spid="184331"/>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184334"/>
                                        </p:tgtEl>
                                        <p:attrNameLst>
                                          <p:attrName>style.visibility</p:attrName>
                                        </p:attrNameLst>
                                      </p:cBhvr>
                                      <p:to>
                                        <p:strVal val="visible"/>
                                      </p:to>
                                    </p:set>
                                    <p:animEffect transition="in" filter="blinds(horizontal)">
                                      <p:cBhvr>
                                        <p:cTn id="30" dur="500"/>
                                        <p:tgtEl>
                                          <p:spTgt spid="1843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345"/>
                                        </p:tgtEl>
                                        <p:attrNameLst>
                                          <p:attrName>style.visibility</p:attrName>
                                        </p:attrNameLst>
                                      </p:cBhvr>
                                      <p:to>
                                        <p:strVal val="visible"/>
                                      </p:to>
                                    </p:set>
                                    <p:animEffect transition="in" filter="blinds(horizontal)">
                                      <p:cBhvr>
                                        <p:cTn id="35" dur="500"/>
                                        <p:tgtEl>
                                          <p:spTgt spid="1843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335"/>
                                        </p:tgtEl>
                                        <p:attrNameLst>
                                          <p:attrName>style.visibility</p:attrName>
                                        </p:attrNameLst>
                                      </p:cBhvr>
                                      <p:to>
                                        <p:strVal val="visible"/>
                                      </p:to>
                                    </p:set>
                                    <p:animEffect transition="in" filter="blinds(horizontal)">
                                      <p:cBhvr>
                                        <p:cTn id="40" dur="500"/>
                                        <p:tgtEl>
                                          <p:spTgt spid="184335"/>
                                        </p:tgtEl>
                                      </p:cBhvr>
                                    </p:animEffec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84333"/>
                                        </p:tgtEl>
                                        <p:attrNameLst>
                                          <p:attrName>style.visibility</p:attrName>
                                        </p:attrNameLst>
                                      </p:cBhvr>
                                      <p:to>
                                        <p:strVal val="visible"/>
                                      </p:to>
                                    </p:set>
                                    <p:animEffect transition="in" filter="box(in)">
                                      <p:cBhvr>
                                        <p:cTn id="44" dur="500"/>
                                        <p:tgtEl>
                                          <p:spTgt spid="184333"/>
                                        </p:tgtEl>
                                      </p:cBhvr>
                                    </p:animEffect>
                                  </p:childTnLst>
                                </p:cTn>
                              </p:par>
                            </p:childTnLst>
                          </p:cTn>
                        </p:par>
                        <p:par>
                          <p:cTn id="45" fill="hold" nodeType="afterGroup">
                            <p:stCondLst>
                              <p:cond delay="1000"/>
                            </p:stCondLst>
                            <p:childTnLst>
                              <p:par>
                                <p:cTn id="46" presetID="5" presetClass="entr" presetSubtype="10" fill="hold" grpId="0" nodeType="afterEffect">
                                  <p:stCondLst>
                                    <p:cond delay="0"/>
                                  </p:stCondLst>
                                  <p:childTnLst>
                                    <p:set>
                                      <p:cBhvr>
                                        <p:cTn id="47" dur="1" fill="hold">
                                          <p:stCondLst>
                                            <p:cond delay="0"/>
                                          </p:stCondLst>
                                        </p:cTn>
                                        <p:tgtEl>
                                          <p:spTgt spid="184332"/>
                                        </p:tgtEl>
                                        <p:attrNameLst>
                                          <p:attrName>style.visibility</p:attrName>
                                        </p:attrNameLst>
                                      </p:cBhvr>
                                      <p:to>
                                        <p:strVal val="visible"/>
                                      </p:to>
                                    </p:set>
                                    <p:animEffect transition="in" filter="checkerboard(across)">
                                      <p:cBhvr>
                                        <p:cTn id="48" dur="500"/>
                                        <p:tgtEl>
                                          <p:spTgt spid="18433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84346"/>
                                        </p:tgtEl>
                                        <p:attrNameLst>
                                          <p:attrName>style.visibility</p:attrName>
                                        </p:attrNameLst>
                                      </p:cBhvr>
                                      <p:to>
                                        <p:strVal val="visible"/>
                                      </p:to>
                                    </p:set>
                                    <p:animEffect transition="in" filter="box(in)">
                                      <p:cBhvr>
                                        <p:cTn id="53" dur="500"/>
                                        <p:tgtEl>
                                          <p:spTgt spid="18434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84343"/>
                                        </p:tgtEl>
                                        <p:attrNameLst>
                                          <p:attrName>style.visibility</p:attrName>
                                        </p:attrNameLst>
                                      </p:cBhvr>
                                      <p:to>
                                        <p:strVal val="visible"/>
                                      </p:to>
                                    </p:set>
                                    <p:animEffect transition="in" filter="box(in)">
                                      <p:cBhvr>
                                        <p:cTn id="58" dur="500"/>
                                        <p:tgtEl>
                                          <p:spTgt spid="184343"/>
                                        </p:tgtEl>
                                      </p:cBhvr>
                                    </p:animEffect>
                                  </p:childTnLst>
                                </p:cTn>
                              </p:par>
                            </p:childTnLst>
                          </p:cTn>
                        </p:par>
                        <p:par>
                          <p:cTn id="59" fill="hold" nodeType="afterGroup">
                            <p:stCondLst>
                              <p:cond delay="500"/>
                            </p:stCondLst>
                            <p:childTnLst>
                              <p:par>
                                <p:cTn id="60" presetID="3" presetClass="entr" presetSubtype="10" fill="hold" grpId="0" nodeType="afterEffect">
                                  <p:stCondLst>
                                    <p:cond delay="0"/>
                                  </p:stCondLst>
                                  <p:childTnLst>
                                    <p:set>
                                      <p:cBhvr>
                                        <p:cTn id="61" dur="1" fill="hold">
                                          <p:stCondLst>
                                            <p:cond delay="0"/>
                                          </p:stCondLst>
                                        </p:cTn>
                                        <p:tgtEl>
                                          <p:spTgt spid="184336"/>
                                        </p:tgtEl>
                                        <p:attrNameLst>
                                          <p:attrName>style.visibility</p:attrName>
                                        </p:attrNameLst>
                                      </p:cBhvr>
                                      <p:to>
                                        <p:strVal val="visible"/>
                                      </p:to>
                                    </p:set>
                                    <p:animEffect transition="in" filter="blinds(horizontal)">
                                      <p:cBhvr>
                                        <p:cTn id="62" dur="500"/>
                                        <p:tgtEl>
                                          <p:spTgt spid="184336"/>
                                        </p:tgtEl>
                                      </p:cBhvr>
                                    </p:animEffect>
                                  </p:childTnLst>
                                </p:cTn>
                              </p:par>
                            </p:childTnLst>
                          </p:cTn>
                        </p:par>
                        <p:par>
                          <p:cTn id="63" fill="hold" nodeType="afterGroup">
                            <p:stCondLst>
                              <p:cond delay="1000"/>
                            </p:stCondLst>
                            <p:childTnLst>
                              <p:par>
                                <p:cTn id="64" presetID="3" presetClass="entr" presetSubtype="10" fill="hold" grpId="0" nodeType="afterEffect">
                                  <p:stCondLst>
                                    <p:cond delay="0"/>
                                  </p:stCondLst>
                                  <p:childTnLst>
                                    <p:set>
                                      <p:cBhvr>
                                        <p:cTn id="65" dur="1" fill="hold">
                                          <p:stCondLst>
                                            <p:cond delay="0"/>
                                          </p:stCondLst>
                                        </p:cTn>
                                        <p:tgtEl>
                                          <p:spTgt spid="184341"/>
                                        </p:tgtEl>
                                        <p:attrNameLst>
                                          <p:attrName>style.visibility</p:attrName>
                                        </p:attrNameLst>
                                      </p:cBhvr>
                                      <p:to>
                                        <p:strVal val="visible"/>
                                      </p:to>
                                    </p:set>
                                    <p:animEffect transition="in" filter="blinds(horizontal)">
                                      <p:cBhvr>
                                        <p:cTn id="66" dur="500"/>
                                        <p:tgtEl>
                                          <p:spTgt spid="184341"/>
                                        </p:tgtEl>
                                      </p:cBhvr>
                                    </p:animEffect>
                                  </p:childTnLst>
                                </p:cTn>
                              </p:par>
                            </p:childTnLst>
                          </p:cTn>
                        </p:par>
                        <p:par>
                          <p:cTn id="67" fill="hold" nodeType="afterGroup">
                            <p:stCondLst>
                              <p:cond delay="1500"/>
                            </p:stCondLst>
                            <p:childTnLst>
                              <p:par>
                                <p:cTn id="68" presetID="3" presetClass="entr" presetSubtype="10" fill="hold" grpId="0" nodeType="afterEffect">
                                  <p:stCondLst>
                                    <p:cond delay="0"/>
                                  </p:stCondLst>
                                  <p:childTnLst>
                                    <p:set>
                                      <p:cBhvr>
                                        <p:cTn id="69" dur="1" fill="hold">
                                          <p:stCondLst>
                                            <p:cond delay="0"/>
                                          </p:stCondLst>
                                        </p:cTn>
                                        <p:tgtEl>
                                          <p:spTgt spid="184337"/>
                                        </p:tgtEl>
                                        <p:attrNameLst>
                                          <p:attrName>style.visibility</p:attrName>
                                        </p:attrNameLst>
                                      </p:cBhvr>
                                      <p:to>
                                        <p:strVal val="visible"/>
                                      </p:to>
                                    </p:set>
                                    <p:animEffect transition="in" filter="blinds(horizontal)">
                                      <p:cBhvr>
                                        <p:cTn id="70" dur="500"/>
                                        <p:tgtEl>
                                          <p:spTgt spid="184337"/>
                                        </p:tgtEl>
                                      </p:cBhvr>
                                    </p:animEffect>
                                  </p:childTnLst>
                                </p:cTn>
                              </p:par>
                            </p:childTnLst>
                          </p:cTn>
                        </p:par>
                        <p:par>
                          <p:cTn id="71" fill="hold" nodeType="afterGroup">
                            <p:stCondLst>
                              <p:cond delay="2000"/>
                            </p:stCondLst>
                            <p:childTnLst>
                              <p:par>
                                <p:cTn id="72" presetID="3" presetClass="entr" presetSubtype="10" fill="hold" grpId="0" nodeType="afterEffect">
                                  <p:stCondLst>
                                    <p:cond delay="0"/>
                                  </p:stCondLst>
                                  <p:childTnLst>
                                    <p:set>
                                      <p:cBhvr>
                                        <p:cTn id="73" dur="1" fill="hold">
                                          <p:stCondLst>
                                            <p:cond delay="0"/>
                                          </p:stCondLst>
                                        </p:cTn>
                                        <p:tgtEl>
                                          <p:spTgt spid="184338"/>
                                        </p:tgtEl>
                                        <p:attrNameLst>
                                          <p:attrName>style.visibility</p:attrName>
                                        </p:attrNameLst>
                                      </p:cBhvr>
                                      <p:to>
                                        <p:strVal val="visible"/>
                                      </p:to>
                                    </p:set>
                                    <p:animEffect transition="in" filter="blinds(horizontal)">
                                      <p:cBhvr>
                                        <p:cTn id="74" dur="500"/>
                                        <p:tgtEl>
                                          <p:spTgt spid="184338"/>
                                        </p:tgtEl>
                                      </p:cBhvr>
                                    </p:animEffect>
                                  </p:childTnLst>
                                </p:cTn>
                              </p:par>
                            </p:childTnLst>
                          </p:cTn>
                        </p:par>
                        <p:par>
                          <p:cTn id="75" fill="hold" nodeType="afterGroup">
                            <p:stCondLst>
                              <p:cond delay="2500"/>
                            </p:stCondLst>
                            <p:childTnLst>
                              <p:par>
                                <p:cTn id="76" presetID="3" presetClass="entr" presetSubtype="10" fill="hold" grpId="0" nodeType="afterEffect">
                                  <p:stCondLst>
                                    <p:cond delay="0"/>
                                  </p:stCondLst>
                                  <p:childTnLst>
                                    <p:set>
                                      <p:cBhvr>
                                        <p:cTn id="77" dur="1" fill="hold">
                                          <p:stCondLst>
                                            <p:cond delay="0"/>
                                          </p:stCondLst>
                                        </p:cTn>
                                        <p:tgtEl>
                                          <p:spTgt spid="184339"/>
                                        </p:tgtEl>
                                        <p:attrNameLst>
                                          <p:attrName>style.visibility</p:attrName>
                                        </p:attrNameLst>
                                      </p:cBhvr>
                                      <p:to>
                                        <p:strVal val="visible"/>
                                      </p:to>
                                    </p:set>
                                    <p:animEffect transition="in" filter="blinds(horizontal)">
                                      <p:cBhvr>
                                        <p:cTn id="78" dur="500"/>
                                        <p:tgtEl>
                                          <p:spTgt spid="184339"/>
                                        </p:tgtEl>
                                      </p:cBhvr>
                                    </p:animEffect>
                                  </p:childTnLst>
                                </p:cTn>
                              </p:par>
                            </p:childTnLst>
                          </p:cTn>
                        </p:par>
                        <p:par>
                          <p:cTn id="79" fill="hold" nodeType="afterGroup">
                            <p:stCondLst>
                              <p:cond delay="3000"/>
                            </p:stCondLst>
                            <p:childTnLst>
                              <p:par>
                                <p:cTn id="80" presetID="3" presetClass="entr" presetSubtype="10" fill="hold" grpId="0" nodeType="afterEffect">
                                  <p:stCondLst>
                                    <p:cond delay="0"/>
                                  </p:stCondLst>
                                  <p:childTnLst>
                                    <p:set>
                                      <p:cBhvr>
                                        <p:cTn id="81" dur="1" fill="hold">
                                          <p:stCondLst>
                                            <p:cond delay="0"/>
                                          </p:stCondLst>
                                        </p:cTn>
                                        <p:tgtEl>
                                          <p:spTgt spid="184340"/>
                                        </p:tgtEl>
                                        <p:attrNameLst>
                                          <p:attrName>style.visibility</p:attrName>
                                        </p:attrNameLst>
                                      </p:cBhvr>
                                      <p:to>
                                        <p:strVal val="visible"/>
                                      </p:to>
                                    </p:set>
                                    <p:animEffect transition="in" filter="blinds(horizontal)">
                                      <p:cBhvr>
                                        <p:cTn id="82" dur="500"/>
                                        <p:tgtEl>
                                          <p:spTgt spid="18434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4347"/>
                                        </p:tgtEl>
                                        <p:attrNameLst>
                                          <p:attrName>style.visibility</p:attrName>
                                        </p:attrNameLst>
                                      </p:cBhvr>
                                      <p:to>
                                        <p:strVal val="visible"/>
                                      </p:to>
                                    </p:set>
                                    <p:animEffect transition="in" filter="blinds(horizontal)">
                                      <p:cBhvr>
                                        <p:cTn id="87" dur="500"/>
                                        <p:tgtEl>
                                          <p:spTgt spid="18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p:bldP spid="184326" grpId="0"/>
      <p:bldP spid="184329" grpId="0" animBg="1"/>
      <p:bldP spid="184331" grpId="0" animBg="1"/>
      <p:bldP spid="184332" grpId="0" animBg="1"/>
      <p:bldP spid="184333" grpId="0" animBg="1"/>
      <p:bldP spid="184334" grpId="0" animBg="1"/>
      <p:bldP spid="184335" grpId="0" animBg="1"/>
      <p:bldP spid="184336" grpId="0" animBg="1"/>
      <p:bldP spid="184337" grpId="0" animBg="1"/>
      <p:bldP spid="184338" grpId="0" animBg="1"/>
      <p:bldP spid="184339" grpId="0" animBg="1"/>
      <p:bldP spid="184340" grpId="0" animBg="1"/>
      <p:bldP spid="184341" grpId="0" animBg="1"/>
      <p:bldP spid="184343" grpId="0" animBg="1"/>
      <p:bldP spid="184344" grpId="0"/>
      <p:bldP spid="184345" grpId="0"/>
      <p:bldP spid="184346" grpId="0"/>
      <p:bldP spid="1843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1371600"/>
            <a:ext cx="6172200" cy="5486400"/>
          </a:xfrm>
          <a:prstGeom prst="rect">
            <a:avLst/>
          </a:prstGeom>
          <a:solidFill>
            <a:srgbClr val="FF99CC"/>
          </a:solidFill>
          <a:ln w="9525">
            <a:solidFill>
              <a:schemeClr val="tx1"/>
            </a:solidFill>
            <a:miter lim="800000"/>
            <a:headEnd/>
            <a:tailEnd/>
          </a:ln>
        </p:spPr>
        <p:txBody>
          <a:bodyPr wrap="none" anchor="ctr"/>
          <a:lstStyle/>
          <a:p>
            <a:endParaRPr lang="en-US">
              <a:latin typeface="+mj-lt"/>
            </a:endParaRPr>
          </a:p>
        </p:txBody>
      </p:sp>
      <p:sp>
        <p:nvSpPr>
          <p:cNvPr id="185347" name="Text Box 3"/>
          <p:cNvSpPr txBox="1">
            <a:spLocks noChangeArrowheads="1"/>
          </p:cNvSpPr>
          <p:nvPr/>
        </p:nvSpPr>
        <p:spPr bwMode="auto">
          <a:xfrm>
            <a:off x="228600" y="1524000"/>
            <a:ext cx="5867400" cy="4770537"/>
          </a:xfrm>
          <a:prstGeom prst="rect">
            <a:avLst/>
          </a:prstGeom>
          <a:noFill/>
          <a:ln w="9525">
            <a:noFill/>
            <a:miter lim="800000"/>
            <a:headEnd/>
            <a:tailEnd/>
          </a:ln>
        </p:spPr>
        <p:txBody>
          <a:bodyPr>
            <a:spAutoFit/>
          </a:bodyPr>
          <a:lstStyle/>
          <a:p>
            <a:pPr algn="ctr">
              <a:spcBef>
                <a:spcPct val="50000"/>
              </a:spcBef>
            </a:pPr>
            <a:r>
              <a:rPr lang="en-US">
                <a:latin typeface="+mj-lt"/>
              </a:rPr>
              <a:t>   </a:t>
            </a:r>
            <a:r>
              <a:rPr lang="en-US" sz="2800" b="1">
                <a:solidFill>
                  <a:srgbClr val="0000FF"/>
                </a:solidFill>
                <a:latin typeface="+mj-lt"/>
              </a:rPr>
              <a:t>XUÂN VỀ</a:t>
            </a:r>
          </a:p>
          <a:p>
            <a:pPr>
              <a:spcBef>
                <a:spcPct val="50000"/>
              </a:spcBef>
            </a:pPr>
            <a:r>
              <a:rPr lang="en-US" sz="2400" b="1">
                <a:latin typeface="+mj-lt"/>
              </a:rPr>
              <a:t>  Thế là mùa xuân mong ước đã đến ! Đầu tiên, từ trong vườn, mùi hoa hồng, hoa huệ thơm nức. Trong không khí  không còn ngửi thấy hơi nước lạnh lẽo mà đầy hương thơm và ánh sáng mặt trời. Cây hồng bì đã cởi bỏ hết những cái áo lá già đen thủi. Các cành cây đều lấm tấm mầm xanh. Những cành xoan khẳng khiu đương trổ lá, lại sắp buông toả ra những tán hoa sang sáng, tim tím. Ngoài kia, rặng râm bụt cũng sắp có nụ.</a:t>
            </a:r>
            <a:r>
              <a:rPr lang="en-US" sz="2400">
                <a:latin typeface="+mj-lt"/>
              </a:rPr>
              <a:t>                                                   </a:t>
            </a:r>
          </a:p>
        </p:txBody>
      </p:sp>
      <p:sp>
        <p:nvSpPr>
          <p:cNvPr id="7172" name="Text Box 25"/>
          <p:cNvSpPr txBox="1">
            <a:spLocks noChangeArrowheads="1"/>
          </p:cNvSpPr>
          <p:nvPr/>
        </p:nvSpPr>
        <p:spPr bwMode="auto">
          <a:xfrm>
            <a:off x="0" y="0"/>
            <a:ext cx="8382000" cy="1343025"/>
          </a:xfrm>
          <a:prstGeom prst="rect">
            <a:avLst/>
          </a:prstGeom>
          <a:noFill/>
          <a:ln w="9525">
            <a:noFill/>
            <a:miter lim="800000"/>
            <a:headEnd/>
            <a:tailEnd/>
          </a:ln>
        </p:spPr>
        <p:txBody>
          <a:bodyPr>
            <a:spAutoFit/>
          </a:bodyPr>
          <a:lstStyle/>
          <a:p>
            <a:pPr algn="ctr">
              <a:spcBef>
                <a:spcPct val="50000"/>
              </a:spcBef>
            </a:pPr>
            <a:r>
              <a:rPr lang="en-US" sz="2800" b="1" i="1">
                <a:solidFill>
                  <a:srgbClr val="0033CC"/>
                </a:solidFill>
                <a:latin typeface="+mj-lt"/>
              </a:rPr>
              <a:t>                                </a:t>
            </a:r>
          </a:p>
          <a:p>
            <a:pPr>
              <a:spcBef>
                <a:spcPct val="50000"/>
              </a:spcBef>
            </a:pPr>
            <a:r>
              <a:rPr lang="en-US" sz="2800" b="1">
                <a:latin typeface="+mj-lt"/>
              </a:rPr>
              <a:t>       Tập làm v</a:t>
            </a:r>
            <a:r>
              <a:rPr lang="vi-VN" sz="2800" b="1">
                <a:latin typeface="+mj-lt"/>
              </a:rPr>
              <a:t>ă</a:t>
            </a:r>
            <a:r>
              <a:rPr lang="en-US" sz="2800" b="1">
                <a:latin typeface="+mj-lt"/>
              </a:rPr>
              <a:t>n:  </a:t>
            </a:r>
            <a:r>
              <a:rPr lang="en-US" sz="3600" b="1">
                <a:solidFill>
                  <a:schemeClr val="hlink"/>
                </a:solidFill>
                <a:latin typeface="+mj-lt"/>
              </a:rPr>
              <a:t>Tả ngắn về bốn mùa</a:t>
            </a:r>
          </a:p>
        </p:txBody>
      </p:sp>
      <p:pic>
        <p:nvPicPr>
          <p:cNvPr id="7173" name="Picture 26" descr="56CEE190D2834983BE9B1882D8651F72"/>
          <p:cNvPicPr>
            <a:picLocks noChangeAspect="1" noChangeArrowheads="1" noCrop="1"/>
          </p:cNvPicPr>
          <p:nvPr/>
        </p:nvPicPr>
        <p:blipFill>
          <a:blip r:embed="rId2"/>
          <a:srcRect/>
          <a:stretch>
            <a:fillRect/>
          </a:stretch>
        </p:blipFill>
        <p:spPr bwMode="auto">
          <a:xfrm>
            <a:off x="0" y="1447800"/>
            <a:ext cx="457200" cy="1905000"/>
          </a:xfrm>
          <a:prstGeom prst="rect">
            <a:avLst/>
          </a:prstGeom>
          <a:noFill/>
          <a:ln w="9525">
            <a:noFill/>
            <a:miter lim="800000"/>
            <a:headEnd/>
            <a:tailEnd/>
          </a:ln>
        </p:spPr>
      </p:pic>
      <p:pic>
        <p:nvPicPr>
          <p:cNvPr id="7174" name="Picture 27" descr="56CEE190D2834983BE9B1882D8651F72"/>
          <p:cNvPicPr>
            <a:picLocks noChangeAspect="1" noChangeArrowheads="1" noCrop="1"/>
          </p:cNvPicPr>
          <p:nvPr/>
        </p:nvPicPr>
        <p:blipFill>
          <a:blip r:embed="rId2"/>
          <a:srcRect/>
          <a:stretch>
            <a:fillRect/>
          </a:stretch>
        </p:blipFill>
        <p:spPr bwMode="auto">
          <a:xfrm rot="-5400000">
            <a:off x="1066800" y="609600"/>
            <a:ext cx="533400" cy="1905000"/>
          </a:xfrm>
          <a:prstGeom prst="rect">
            <a:avLst/>
          </a:prstGeom>
          <a:noFill/>
          <a:ln w="9525">
            <a:noFill/>
            <a:miter lim="800000"/>
            <a:headEnd/>
            <a:tailEnd/>
          </a:ln>
        </p:spPr>
      </p:pic>
      <p:pic>
        <p:nvPicPr>
          <p:cNvPr id="7175" name="Picture 28" descr="56CEE190D2834983BE9B1882D8651F72"/>
          <p:cNvPicPr>
            <a:picLocks noChangeAspect="1" noChangeArrowheads="1" noCrop="1"/>
          </p:cNvPicPr>
          <p:nvPr/>
        </p:nvPicPr>
        <p:blipFill>
          <a:blip r:embed="rId2"/>
          <a:srcRect/>
          <a:stretch>
            <a:fillRect/>
          </a:stretch>
        </p:blipFill>
        <p:spPr bwMode="auto">
          <a:xfrm rot="5400000">
            <a:off x="4286250" y="5162550"/>
            <a:ext cx="457200" cy="2933700"/>
          </a:xfrm>
          <a:prstGeom prst="rect">
            <a:avLst/>
          </a:prstGeom>
          <a:noFill/>
          <a:ln w="9525">
            <a:noFill/>
            <a:miter lim="800000"/>
            <a:headEnd/>
            <a:tailEnd/>
          </a:ln>
        </p:spPr>
      </p:pic>
      <p:sp>
        <p:nvSpPr>
          <p:cNvPr id="185374" name="Text Box 30"/>
          <p:cNvSpPr txBox="1">
            <a:spLocks noChangeArrowheads="1"/>
          </p:cNvSpPr>
          <p:nvPr/>
        </p:nvSpPr>
        <p:spPr bwMode="auto">
          <a:xfrm>
            <a:off x="6172200" y="1447800"/>
            <a:ext cx="2971800" cy="1570038"/>
          </a:xfrm>
          <a:prstGeom prst="rect">
            <a:avLst/>
          </a:prstGeom>
          <a:noFill/>
          <a:ln w="9525">
            <a:noFill/>
            <a:miter lim="800000"/>
            <a:headEnd/>
            <a:tailEnd/>
          </a:ln>
        </p:spPr>
        <p:txBody>
          <a:bodyPr>
            <a:spAutoFit/>
          </a:bodyPr>
          <a:lstStyle/>
          <a:p>
            <a:pPr algn="ctr">
              <a:spcBef>
                <a:spcPct val="50000"/>
              </a:spcBef>
            </a:pPr>
            <a:r>
              <a:rPr lang="en-US" sz="2400" b="1">
                <a:solidFill>
                  <a:srgbClr val="000099"/>
                </a:solidFill>
                <a:latin typeface="+mj-lt"/>
              </a:rPr>
              <a:t>Tác giả quan sát mùa xuân bằng những giác quan nào?</a:t>
            </a:r>
          </a:p>
        </p:txBody>
      </p:sp>
      <p:sp>
        <p:nvSpPr>
          <p:cNvPr id="185375" name="Text Box 31"/>
          <p:cNvSpPr txBox="1">
            <a:spLocks noChangeArrowheads="1"/>
          </p:cNvSpPr>
          <p:nvPr/>
        </p:nvSpPr>
        <p:spPr bwMode="auto">
          <a:xfrm>
            <a:off x="6324600" y="3124200"/>
            <a:ext cx="2819400" cy="1938992"/>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mj-lt"/>
              </a:rPr>
              <a:t>- </a:t>
            </a:r>
            <a:r>
              <a:rPr lang="en-US" sz="2400" b="1" u="sng">
                <a:solidFill>
                  <a:srgbClr val="0000FF"/>
                </a:solidFill>
                <a:latin typeface="+mj-lt"/>
              </a:rPr>
              <a:t>Ngửi</a:t>
            </a:r>
            <a:r>
              <a:rPr lang="en-US" sz="2400" b="1">
                <a:solidFill>
                  <a:srgbClr val="0000FF"/>
                </a:solidFill>
                <a:latin typeface="+mj-lt"/>
              </a:rPr>
              <a:t> : mùi hương thơm của các loài hoa, hương thơm của không khí đầy ánh nắng</a:t>
            </a:r>
          </a:p>
        </p:txBody>
      </p:sp>
      <p:sp>
        <p:nvSpPr>
          <p:cNvPr id="185376" name="Text Box 32"/>
          <p:cNvSpPr txBox="1">
            <a:spLocks noChangeArrowheads="1"/>
          </p:cNvSpPr>
          <p:nvPr/>
        </p:nvSpPr>
        <p:spPr bwMode="auto">
          <a:xfrm>
            <a:off x="6400800" y="5181600"/>
            <a:ext cx="2743200" cy="1200150"/>
          </a:xfrm>
          <a:prstGeom prst="rect">
            <a:avLst/>
          </a:prstGeom>
          <a:noFill/>
          <a:ln w="9525">
            <a:noFill/>
            <a:miter lim="800000"/>
            <a:headEnd/>
            <a:tailEnd/>
          </a:ln>
        </p:spPr>
        <p:txBody>
          <a:bodyPr>
            <a:spAutoFit/>
          </a:bodyPr>
          <a:lstStyle/>
          <a:p>
            <a:pPr>
              <a:spcBef>
                <a:spcPct val="50000"/>
              </a:spcBef>
            </a:pPr>
            <a:r>
              <a:rPr lang="en-US" b="1">
                <a:latin typeface="+mj-lt"/>
              </a:rPr>
              <a:t>- </a:t>
            </a:r>
            <a:r>
              <a:rPr lang="en-US" sz="2400" b="1" u="sng">
                <a:solidFill>
                  <a:schemeClr val="hlink"/>
                </a:solidFill>
                <a:latin typeface="+mj-lt"/>
              </a:rPr>
              <a:t>Nhìn</a:t>
            </a:r>
            <a:r>
              <a:rPr lang="en-US" sz="2400" b="1">
                <a:solidFill>
                  <a:schemeClr val="hlink"/>
                </a:solidFill>
                <a:latin typeface="+mj-lt"/>
              </a:rPr>
              <a:t> : ánh nắng mặt trời, cây cối đang thay áo mới</a:t>
            </a:r>
          </a:p>
        </p:txBody>
      </p:sp>
      <p:sp>
        <p:nvSpPr>
          <p:cNvPr id="185378" name="Text Box 34"/>
          <p:cNvSpPr txBox="1">
            <a:spLocks noChangeArrowheads="1"/>
          </p:cNvSpPr>
          <p:nvPr/>
        </p:nvSpPr>
        <p:spPr bwMode="auto">
          <a:xfrm>
            <a:off x="6172200" y="1524000"/>
            <a:ext cx="2971800" cy="39354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mj-lt"/>
              </a:rPr>
              <a:t>* Để có được đoạn văn tả cảnh hay cần sử dụng nhiều giác quan khi quan sát nh</a:t>
            </a:r>
            <a:r>
              <a:rPr lang="vi-VN" sz="2800" b="1">
                <a:solidFill>
                  <a:srgbClr val="0000FF"/>
                </a:solidFill>
                <a:latin typeface="+mj-lt"/>
              </a:rPr>
              <a:t>ư</a:t>
            </a:r>
            <a:r>
              <a:rPr lang="en-US" sz="2800" b="1">
                <a:solidFill>
                  <a:srgbClr val="0000FF"/>
                </a:solidFill>
                <a:latin typeface="+mj-lt"/>
              </a:rPr>
              <a:t> thị giác, thính giác, xúc giác, . . . </a:t>
            </a:r>
            <a:r>
              <a:rPr lang="vi-VN" sz="2800" b="1">
                <a:solidFill>
                  <a:srgbClr val="0000FF"/>
                </a:solidFill>
                <a:latin typeface="+mj-lt"/>
              </a:rPr>
              <a:t>đ</a:t>
            </a:r>
            <a:r>
              <a:rPr lang="en-US" sz="2800" b="1">
                <a:solidFill>
                  <a:srgbClr val="0000FF"/>
                </a:solidFill>
                <a:latin typeface="+mj-lt"/>
              </a:rPr>
              <a:t>ể tả cảnh vật xung quanh</a:t>
            </a:r>
          </a:p>
        </p:txBody>
      </p:sp>
      <p:pic>
        <p:nvPicPr>
          <p:cNvPr id="7180" name="Picture 38" descr="56CEE190D2834983BE9B1882D8651F72"/>
          <p:cNvPicPr>
            <a:picLocks noChangeAspect="1" noChangeArrowheads="1" noCrop="1"/>
          </p:cNvPicPr>
          <p:nvPr/>
        </p:nvPicPr>
        <p:blipFill>
          <a:blip r:embed="rId2"/>
          <a:srcRect/>
          <a:stretch>
            <a:fillRect/>
          </a:stretch>
        </p:blipFill>
        <p:spPr bwMode="auto">
          <a:xfrm rot="10800000">
            <a:off x="5867400" y="4419600"/>
            <a:ext cx="3048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diamond(in)">
                                      <p:cBhvr>
                                        <p:cTn id="7" dur="2000"/>
                                        <p:tgtEl>
                                          <p:spTgt spid="185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5347"/>
                                        </p:tgtEl>
                                        <p:attrNameLst>
                                          <p:attrName>style.visibility</p:attrName>
                                        </p:attrNameLst>
                                      </p:cBhvr>
                                      <p:to>
                                        <p:strVal val="visible"/>
                                      </p:to>
                                    </p:set>
                                    <p:animEffect transition="in" filter="diamond(in)">
                                      <p:cBhvr>
                                        <p:cTn id="12" dur="2000"/>
                                        <p:tgtEl>
                                          <p:spTgt spid="185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5374"/>
                                        </p:tgtEl>
                                        <p:attrNameLst>
                                          <p:attrName>style.visibility</p:attrName>
                                        </p:attrNameLst>
                                      </p:cBhvr>
                                      <p:to>
                                        <p:strVal val="visible"/>
                                      </p:to>
                                    </p:set>
                                    <p:anim calcmode="lin" valueType="num">
                                      <p:cBhvr>
                                        <p:cTn id="17" dur="1000" fill="hold"/>
                                        <p:tgtEl>
                                          <p:spTgt spid="185374"/>
                                        </p:tgtEl>
                                        <p:attrNameLst>
                                          <p:attrName>ppt_w</p:attrName>
                                        </p:attrNameLst>
                                      </p:cBhvr>
                                      <p:tavLst>
                                        <p:tav tm="0">
                                          <p:val>
                                            <p:strVal val="#ppt_w*0.70"/>
                                          </p:val>
                                        </p:tav>
                                        <p:tav tm="100000">
                                          <p:val>
                                            <p:strVal val="#ppt_w"/>
                                          </p:val>
                                        </p:tav>
                                      </p:tavLst>
                                    </p:anim>
                                    <p:anim calcmode="lin" valueType="num">
                                      <p:cBhvr>
                                        <p:cTn id="18" dur="1000" fill="hold"/>
                                        <p:tgtEl>
                                          <p:spTgt spid="185374"/>
                                        </p:tgtEl>
                                        <p:attrNameLst>
                                          <p:attrName>ppt_h</p:attrName>
                                        </p:attrNameLst>
                                      </p:cBhvr>
                                      <p:tavLst>
                                        <p:tav tm="0">
                                          <p:val>
                                            <p:strVal val="#ppt_h"/>
                                          </p:val>
                                        </p:tav>
                                        <p:tav tm="100000">
                                          <p:val>
                                            <p:strVal val="#ppt_h"/>
                                          </p:val>
                                        </p:tav>
                                      </p:tavLst>
                                    </p:anim>
                                    <p:animEffect transition="in" filter="fade">
                                      <p:cBhvr>
                                        <p:cTn id="19" dur="1000"/>
                                        <p:tgtEl>
                                          <p:spTgt spid="1853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85375"/>
                                        </p:tgtEl>
                                        <p:attrNameLst>
                                          <p:attrName>style.visibility</p:attrName>
                                        </p:attrNameLst>
                                      </p:cBhvr>
                                      <p:to>
                                        <p:strVal val="visible"/>
                                      </p:to>
                                    </p:set>
                                    <p:animEffect transition="in" filter="wheel(4)">
                                      <p:cBhvr>
                                        <p:cTn id="24" dur="1000"/>
                                        <p:tgtEl>
                                          <p:spTgt spid="18537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85376"/>
                                        </p:tgtEl>
                                        <p:attrNameLst>
                                          <p:attrName>style.visibility</p:attrName>
                                        </p:attrNameLst>
                                      </p:cBhvr>
                                      <p:to>
                                        <p:strVal val="visible"/>
                                      </p:to>
                                    </p:set>
                                    <p:animEffect transition="in" filter="wheel(4)">
                                      <p:cBhvr>
                                        <p:cTn id="29" dur="2000"/>
                                        <p:tgtEl>
                                          <p:spTgt spid="1853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85374"/>
                                        </p:tgtEl>
                                      </p:cBhvr>
                                    </p:animEffect>
                                    <p:set>
                                      <p:cBhvr>
                                        <p:cTn id="34" dur="1" fill="hold">
                                          <p:stCondLst>
                                            <p:cond delay="499"/>
                                          </p:stCondLst>
                                        </p:cTn>
                                        <p:tgtEl>
                                          <p:spTgt spid="18537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1" nodeType="clickEffect">
                                  <p:stCondLst>
                                    <p:cond delay="0"/>
                                  </p:stCondLst>
                                  <p:childTnLst>
                                    <p:animEffect transition="out" filter="box(in)">
                                      <p:cBhvr>
                                        <p:cTn id="38" dur="500"/>
                                        <p:tgtEl>
                                          <p:spTgt spid="185375"/>
                                        </p:tgtEl>
                                      </p:cBhvr>
                                    </p:animEffect>
                                    <p:set>
                                      <p:cBhvr>
                                        <p:cTn id="39" dur="1" fill="hold">
                                          <p:stCondLst>
                                            <p:cond delay="499"/>
                                          </p:stCondLst>
                                        </p:cTn>
                                        <p:tgtEl>
                                          <p:spTgt spid="18537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185376"/>
                                        </p:tgtEl>
                                      </p:cBhvr>
                                    </p:animEffect>
                                    <p:set>
                                      <p:cBhvr>
                                        <p:cTn id="44" dur="1" fill="hold">
                                          <p:stCondLst>
                                            <p:cond delay="499"/>
                                          </p:stCondLst>
                                        </p:cTn>
                                        <p:tgtEl>
                                          <p:spTgt spid="18537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85378"/>
                                        </p:tgtEl>
                                        <p:attrNameLst>
                                          <p:attrName>style.visibility</p:attrName>
                                        </p:attrNameLst>
                                      </p:cBhvr>
                                      <p:to>
                                        <p:strVal val="visible"/>
                                      </p:to>
                                    </p:set>
                                    <p:animEffect transition="in" filter="barn(inHorizontal)">
                                      <p:cBhvr>
                                        <p:cTn id="49" dur="500"/>
                                        <p:tgtEl>
                                          <p:spTgt spid="18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P spid="185347" grpId="0"/>
      <p:bldP spid="185374" grpId="0"/>
      <p:bldP spid="185374" grpId="1"/>
      <p:bldP spid="185375" grpId="0"/>
      <p:bldP spid="185375" grpId="1"/>
      <p:bldP spid="185376" grpId="0"/>
      <p:bldP spid="185376" grpId="1"/>
      <p:bldP spid="1853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Text Box 4"/>
          <p:cNvSpPr txBox="1">
            <a:spLocks noChangeArrowheads="1"/>
          </p:cNvSpPr>
          <p:nvPr/>
        </p:nvSpPr>
        <p:spPr bwMode="auto">
          <a:xfrm>
            <a:off x="0" y="2209800"/>
            <a:ext cx="9144000" cy="519113"/>
          </a:xfrm>
          <a:prstGeom prst="rect">
            <a:avLst/>
          </a:prstGeom>
          <a:noFill/>
          <a:ln w="9525">
            <a:noFill/>
            <a:miter lim="800000"/>
            <a:headEnd/>
            <a:tailEnd/>
          </a:ln>
        </p:spPr>
        <p:txBody>
          <a:bodyPr>
            <a:spAutoFit/>
          </a:bodyPr>
          <a:lstStyle/>
          <a:p>
            <a:pPr algn="ctr">
              <a:spcBef>
                <a:spcPct val="50000"/>
              </a:spcBef>
            </a:pPr>
            <a:r>
              <a:rPr lang="en-US" sz="2800" b="1">
                <a:latin typeface="+mj-lt"/>
              </a:rPr>
              <a:t>Bài 2. Hãy viết một đoạn văn từ 3 đến 5 câu nói về mùa hè</a:t>
            </a:r>
            <a:endParaRPr lang="en-US" sz="2800">
              <a:latin typeface="+mj-lt"/>
            </a:endParaRPr>
          </a:p>
        </p:txBody>
      </p:sp>
      <p:sp>
        <p:nvSpPr>
          <p:cNvPr id="163845" name="Text Box 5"/>
          <p:cNvSpPr txBox="1">
            <a:spLocks noChangeArrowheads="1"/>
          </p:cNvSpPr>
          <p:nvPr/>
        </p:nvSpPr>
        <p:spPr bwMode="auto">
          <a:xfrm>
            <a:off x="457200" y="2743200"/>
            <a:ext cx="1905000" cy="519113"/>
          </a:xfrm>
          <a:prstGeom prst="rect">
            <a:avLst/>
          </a:prstGeom>
          <a:noFill/>
          <a:ln w="9525">
            <a:noFill/>
            <a:miter lim="800000"/>
            <a:headEnd/>
            <a:tailEnd/>
          </a:ln>
        </p:spPr>
        <p:txBody>
          <a:bodyPr>
            <a:spAutoFit/>
          </a:bodyPr>
          <a:lstStyle/>
          <a:p>
            <a:pPr>
              <a:spcBef>
                <a:spcPct val="50000"/>
              </a:spcBef>
            </a:pPr>
            <a:r>
              <a:rPr lang="en-US" sz="2800" b="1" u="sng">
                <a:solidFill>
                  <a:srgbClr val="CC0000"/>
                </a:solidFill>
                <a:latin typeface="+mj-lt"/>
              </a:rPr>
              <a:t>Gợi ý :</a:t>
            </a:r>
          </a:p>
        </p:txBody>
      </p:sp>
      <p:sp>
        <p:nvSpPr>
          <p:cNvPr id="163846" name="Text Box 6"/>
          <p:cNvSpPr txBox="1">
            <a:spLocks noChangeArrowheads="1"/>
          </p:cNvSpPr>
          <p:nvPr/>
        </p:nvSpPr>
        <p:spPr bwMode="auto">
          <a:xfrm>
            <a:off x="1066800" y="3352800"/>
            <a:ext cx="7010400" cy="2462213"/>
          </a:xfrm>
          <a:prstGeom prst="rect">
            <a:avLst/>
          </a:prstGeom>
          <a:noFill/>
          <a:ln w="9525">
            <a:noFill/>
            <a:miter lim="800000"/>
            <a:headEnd/>
            <a:tailEnd/>
          </a:ln>
        </p:spPr>
        <p:txBody>
          <a:bodyPr>
            <a:spAutoFit/>
          </a:bodyPr>
          <a:lstStyle/>
          <a:p>
            <a:pPr marL="342900" indent="-342900">
              <a:spcBef>
                <a:spcPct val="50000"/>
              </a:spcBef>
              <a:buFontTx/>
              <a:buAutoNum type="alphaLcPeriod"/>
            </a:pPr>
            <a:r>
              <a:rPr lang="en-US" sz="2800" b="1">
                <a:solidFill>
                  <a:srgbClr val="0000FF"/>
                </a:solidFill>
                <a:latin typeface="+mj-lt"/>
              </a:rPr>
              <a:t>Mùa hè bắt đầu từ tháng nào trong năm ?</a:t>
            </a:r>
          </a:p>
          <a:p>
            <a:pPr marL="342900" indent="-342900">
              <a:spcBef>
                <a:spcPct val="50000"/>
              </a:spcBef>
              <a:buFontTx/>
              <a:buAutoNum type="alphaLcPeriod"/>
            </a:pPr>
            <a:r>
              <a:rPr lang="en-US" sz="2800" b="1">
                <a:solidFill>
                  <a:schemeClr val="hlink"/>
                </a:solidFill>
                <a:latin typeface="+mj-lt"/>
              </a:rPr>
              <a:t>Mặt trời mùa hè như thế nào ?</a:t>
            </a:r>
          </a:p>
          <a:p>
            <a:pPr marL="342900" indent="-342900">
              <a:spcBef>
                <a:spcPct val="50000"/>
              </a:spcBef>
              <a:buFontTx/>
              <a:buAutoNum type="alphaLcPeriod"/>
            </a:pPr>
            <a:r>
              <a:rPr lang="en-US" sz="2800" b="1">
                <a:solidFill>
                  <a:srgbClr val="003300"/>
                </a:solidFill>
                <a:latin typeface="+mj-lt"/>
              </a:rPr>
              <a:t>Cây trái trong vườn như thế nào ?</a:t>
            </a:r>
          </a:p>
          <a:p>
            <a:pPr marL="342900" indent="-342900">
              <a:spcBef>
                <a:spcPct val="50000"/>
              </a:spcBef>
              <a:buFontTx/>
              <a:buAutoNum type="alphaLcPeriod"/>
            </a:pPr>
            <a:r>
              <a:rPr lang="en-US" sz="2800" b="1">
                <a:latin typeface="+mj-lt"/>
              </a:rPr>
              <a:t>Học sinh thường làm gì vào dịp nghỉ hè ?</a:t>
            </a:r>
          </a:p>
        </p:txBody>
      </p:sp>
      <p:pic>
        <p:nvPicPr>
          <p:cNvPr id="8197" name="Picture 8" descr="POINSET2"/>
          <p:cNvPicPr>
            <a:picLocks noChangeAspect="1" noChangeArrowheads="1"/>
          </p:cNvPicPr>
          <p:nvPr/>
        </p:nvPicPr>
        <p:blipFill>
          <a:blip r:embed="rId2"/>
          <a:srcRect/>
          <a:stretch>
            <a:fillRect/>
          </a:stretch>
        </p:blipFill>
        <p:spPr bwMode="auto">
          <a:xfrm rot="10800000">
            <a:off x="7491413" y="5029200"/>
            <a:ext cx="1652587" cy="1828800"/>
          </a:xfrm>
          <a:prstGeom prst="rect">
            <a:avLst/>
          </a:prstGeom>
          <a:noFill/>
          <a:ln w="9525">
            <a:noFill/>
            <a:miter lim="800000"/>
            <a:headEnd/>
            <a:tailEnd/>
          </a:ln>
        </p:spPr>
      </p:pic>
      <p:pic>
        <p:nvPicPr>
          <p:cNvPr id="8198" name="Picture 11" descr="POINSET2"/>
          <p:cNvPicPr>
            <a:picLocks noChangeAspect="1" noChangeArrowheads="1"/>
          </p:cNvPicPr>
          <p:nvPr/>
        </p:nvPicPr>
        <p:blipFill>
          <a:blip r:embed="rId2"/>
          <a:srcRect/>
          <a:stretch>
            <a:fillRect/>
          </a:stretch>
        </p:blipFill>
        <p:spPr bwMode="auto">
          <a:xfrm rot="-5400000">
            <a:off x="88106" y="5117307"/>
            <a:ext cx="1652587" cy="1828800"/>
          </a:xfrm>
          <a:prstGeom prst="rect">
            <a:avLst/>
          </a:prstGeom>
          <a:noFill/>
          <a:ln w="9525">
            <a:noFill/>
            <a:miter lim="800000"/>
            <a:headEnd/>
            <a:tailEnd/>
          </a:ln>
        </p:spPr>
      </p:pic>
      <p:sp>
        <p:nvSpPr>
          <p:cNvPr id="8199" name="WordArt 13"/>
          <p:cNvSpPr>
            <a:spLocks noChangeArrowheads="1" noChangeShapeType="1" noTextEdit="1"/>
          </p:cNvSpPr>
          <p:nvPr/>
        </p:nvSpPr>
        <p:spPr bwMode="auto">
          <a:xfrm>
            <a:off x="609600" y="457200"/>
            <a:ext cx="2514600" cy="708025"/>
          </a:xfrm>
          <a:prstGeom prst="rect">
            <a:avLst/>
          </a:prstGeom>
        </p:spPr>
        <p:txBody>
          <a:bodyPr wrap="none" fromWordArt="1">
            <a:prstTxWarp prst="textWave1">
              <a:avLst>
                <a:gd name="adj1" fmla="val 13005"/>
                <a:gd name="adj2" fmla="val 0"/>
              </a:avLst>
            </a:prstTxWarp>
          </a:bodyPr>
          <a:lstStyle/>
          <a:p>
            <a:pPr algn="ctr"/>
            <a:r>
              <a:rPr lang="vi-VN" sz="3600" b="1" kern="10">
                <a:ln w="9525">
                  <a:solidFill>
                    <a:schemeClr val="tx1"/>
                  </a:solidFill>
                  <a:round/>
                  <a:headEnd/>
                  <a:tailEnd/>
                </a:ln>
                <a:effectLst>
                  <a:outerShdw dist="53882" dir="2700000" algn="ctr" rotWithShape="0">
                    <a:srgbClr val="C0C0C0">
                      <a:alpha val="79999"/>
                    </a:srgbClr>
                  </a:outerShdw>
                </a:effectLst>
                <a:latin typeface="+mj-lt"/>
                <a:cs typeface="Arial"/>
              </a:rPr>
              <a:t>Tập làm văn</a:t>
            </a:r>
            <a:endParaRPr lang="en-US" sz="3600" b="1" kern="10">
              <a:ln w="9525">
                <a:solidFill>
                  <a:schemeClr val="tx1"/>
                </a:solidFill>
                <a:round/>
                <a:headEnd/>
                <a:tailEnd/>
              </a:ln>
              <a:effectLst>
                <a:outerShdw dist="53882" dir="2700000" algn="ctr" rotWithShape="0">
                  <a:srgbClr val="C0C0C0">
                    <a:alpha val="79999"/>
                  </a:srgbClr>
                </a:outerShdw>
              </a:effectLst>
              <a:latin typeface="+mj-lt"/>
              <a:cs typeface="Arial"/>
            </a:endParaRPr>
          </a:p>
        </p:txBody>
      </p:sp>
      <p:sp>
        <p:nvSpPr>
          <p:cNvPr id="8200" name="WordArt 14"/>
          <p:cNvSpPr>
            <a:spLocks noChangeArrowheads="1" noChangeShapeType="1" noTextEdit="1"/>
          </p:cNvSpPr>
          <p:nvPr/>
        </p:nvSpPr>
        <p:spPr bwMode="auto">
          <a:xfrm>
            <a:off x="2514600" y="1066800"/>
            <a:ext cx="5562600" cy="914400"/>
          </a:xfrm>
          <a:prstGeom prst="rect">
            <a:avLst/>
          </a:prstGeom>
        </p:spPr>
        <p:txBody>
          <a:bodyPr wrap="none" fromWordArt="1">
            <a:prstTxWarp prst="textDeflate">
              <a:avLst>
                <a:gd name="adj" fmla="val 24375"/>
              </a:avLst>
            </a:prstTxWarp>
          </a:bodyPr>
          <a:lstStyle/>
          <a:p>
            <a:pPr algn="ctr"/>
            <a:r>
              <a:rPr lang="vi-VN" sz="4000" b="1" kern="10">
                <a:ln w="9525">
                  <a:solidFill>
                    <a:srgbClr val="FF0000"/>
                  </a:solidFill>
                  <a:round/>
                  <a:headEnd/>
                  <a:tailEnd/>
                </a:ln>
                <a:solidFill>
                  <a:srgbClr val="FF0000"/>
                </a:solidFill>
                <a:latin typeface="+mj-lt"/>
                <a:cs typeface="Arial"/>
              </a:rPr>
              <a:t>Tả văn ngắn về bốn mùa</a:t>
            </a:r>
            <a:endParaRPr lang="en-US" sz="4000" b="1" kern="10">
              <a:ln w="9525">
                <a:solidFill>
                  <a:srgbClr val="FF0000"/>
                </a:solidFill>
                <a:round/>
                <a:headEnd/>
                <a:tailEnd/>
              </a:ln>
              <a:solidFill>
                <a:srgbClr val="FF0000"/>
              </a:solidFill>
              <a:latin typeface="+mj-lt"/>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blinds(horizontal)">
                                      <p:cBhvr>
                                        <p:cTn id="7" dur="500"/>
                                        <p:tgtEl>
                                          <p:spTgt spid="163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3845"/>
                                        </p:tgtEl>
                                        <p:attrNameLst>
                                          <p:attrName>style.visibility</p:attrName>
                                        </p:attrNameLst>
                                      </p:cBhvr>
                                      <p:to>
                                        <p:strVal val="visible"/>
                                      </p:to>
                                    </p:set>
                                    <p:anim calcmode="lin" valueType="num">
                                      <p:cBhvr>
                                        <p:cTn id="12" dur="500" fill="hold"/>
                                        <p:tgtEl>
                                          <p:spTgt spid="163845"/>
                                        </p:tgtEl>
                                        <p:attrNameLst>
                                          <p:attrName>ppt_w</p:attrName>
                                        </p:attrNameLst>
                                      </p:cBhvr>
                                      <p:tavLst>
                                        <p:tav tm="0">
                                          <p:val>
                                            <p:fltVal val="0"/>
                                          </p:val>
                                        </p:tav>
                                        <p:tav tm="100000">
                                          <p:val>
                                            <p:strVal val="#ppt_w"/>
                                          </p:val>
                                        </p:tav>
                                      </p:tavLst>
                                    </p:anim>
                                    <p:anim calcmode="lin" valueType="num">
                                      <p:cBhvr>
                                        <p:cTn id="13" dur="500" fill="hold"/>
                                        <p:tgtEl>
                                          <p:spTgt spid="163845"/>
                                        </p:tgtEl>
                                        <p:attrNameLst>
                                          <p:attrName>ppt_h</p:attrName>
                                        </p:attrNameLst>
                                      </p:cBhvr>
                                      <p:tavLst>
                                        <p:tav tm="0">
                                          <p:val>
                                            <p:fltVal val="0"/>
                                          </p:val>
                                        </p:tav>
                                        <p:tav tm="100000">
                                          <p:val>
                                            <p:strVal val="#ppt_h"/>
                                          </p:val>
                                        </p:tav>
                                      </p:tavLst>
                                    </p:anim>
                                    <p:animEffect transition="in" filter="fade">
                                      <p:cBhvr>
                                        <p:cTn id="14" dur="500"/>
                                        <p:tgtEl>
                                          <p:spTgt spid="1638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63846"/>
                                        </p:tgtEl>
                                        <p:attrNameLst>
                                          <p:attrName>style.visibility</p:attrName>
                                        </p:attrNameLst>
                                      </p:cBhvr>
                                      <p:to>
                                        <p:strVal val="visible"/>
                                      </p:to>
                                    </p:set>
                                    <p:anim to="" calcmode="lin" valueType="num">
                                      <p:cBhvr>
                                        <p:cTn id="19" dur="1" fill="hold"/>
                                        <p:tgtEl>
                                          <p:spTgt spid="1638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p:bldP spid="163845" grpId="0"/>
      <p:bldP spid="1638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huonghong"/>
          <p:cNvPicPr>
            <a:picLocks noChangeAspect="1" noChangeArrowheads="1"/>
          </p:cNvPicPr>
          <p:nvPr/>
        </p:nvPicPr>
        <p:blipFill>
          <a:blip r:embed="rId2"/>
          <a:srcRect/>
          <a:stretch>
            <a:fillRect/>
          </a:stretch>
        </p:blipFill>
        <p:spPr bwMode="auto">
          <a:xfrm>
            <a:off x="0" y="0"/>
            <a:ext cx="4495800" cy="3352800"/>
          </a:xfrm>
          <a:prstGeom prst="rect">
            <a:avLst/>
          </a:prstGeom>
          <a:noFill/>
          <a:ln w="28575">
            <a:solidFill>
              <a:srgbClr val="0033CC"/>
            </a:solidFill>
            <a:miter lim="800000"/>
            <a:headEnd/>
            <a:tailEnd/>
          </a:ln>
        </p:spPr>
      </p:pic>
      <p:pic>
        <p:nvPicPr>
          <p:cNvPr id="9219" name="Picture 6" descr="26534aac860ca99b5"/>
          <p:cNvPicPr>
            <a:picLocks noGrp="1" noChangeAspect="1" noChangeArrowheads="1"/>
          </p:cNvPicPr>
          <p:nvPr>
            <p:ph type="body" idx="1"/>
          </p:nvPr>
        </p:nvPicPr>
        <p:blipFill>
          <a:blip r:embed="rId3"/>
          <a:srcRect/>
          <a:stretch>
            <a:fillRect/>
          </a:stretch>
        </p:blipFill>
        <p:spPr>
          <a:xfrm>
            <a:off x="0" y="3352800"/>
            <a:ext cx="4495800" cy="3505200"/>
          </a:xfrm>
          <a:noFill/>
          <a:ln w="28575">
            <a:solidFill>
              <a:srgbClr val="0033CC"/>
            </a:solidFill>
          </a:ln>
        </p:spPr>
      </p:pic>
      <p:pic>
        <p:nvPicPr>
          <p:cNvPr id="9220" name="Picture 7" descr="cb8"/>
          <p:cNvPicPr>
            <a:picLocks noChangeAspect="1" noChangeArrowheads="1"/>
          </p:cNvPicPr>
          <p:nvPr/>
        </p:nvPicPr>
        <p:blipFill>
          <a:blip r:embed="rId4"/>
          <a:srcRect/>
          <a:stretch>
            <a:fillRect/>
          </a:stretch>
        </p:blipFill>
        <p:spPr bwMode="auto">
          <a:xfrm>
            <a:off x="4572000" y="3352800"/>
            <a:ext cx="4572000" cy="3505200"/>
          </a:xfrm>
          <a:prstGeom prst="rect">
            <a:avLst/>
          </a:prstGeom>
          <a:noFill/>
          <a:ln w="28575">
            <a:solidFill>
              <a:schemeClr val="hlink"/>
            </a:solidFill>
            <a:miter lim="800000"/>
            <a:headEnd/>
            <a:tailEnd/>
          </a:ln>
        </p:spPr>
      </p:pic>
      <p:pic>
        <p:nvPicPr>
          <p:cNvPr id="9221" name="Picture 9" descr="ap_20100721054433281"/>
          <p:cNvPicPr>
            <a:picLocks noChangeAspect="1" noChangeArrowheads="1"/>
          </p:cNvPicPr>
          <p:nvPr/>
        </p:nvPicPr>
        <p:blipFill>
          <a:blip r:embed="rId5"/>
          <a:srcRect/>
          <a:stretch>
            <a:fillRect/>
          </a:stretch>
        </p:blipFill>
        <p:spPr bwMode="auto">
          <a:xfrm>
            <a:off x="4572000" y="0"/>
            <a:ext cx="4572000" cy="3352800"/>
          </a:xfrm>
          <a:prstGeom prst="rect">
            <a:avLst/>
          </a:prstGeom>
          <a:noFill/>
          <a:ln w="28575">
            <a:solidFill>
              <a:schemeClr val="hlink"/>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úa"/>
          <p:cNvPicPr>
            <a:picLocks noChangeAspect="1" noChangeArrowheads="1"/>
          </p:cNvPicPr>
          <p:nvPr/>
        </p:nvPicPr>
        <p:blipFill>
          <a:blip r:embed="rId2"/>
          <a:srcRect l="5000" t="4256" r="5000" b="4256"/>
          <a:stretch>
            <a:fillRect/>
          </a:stretch>
        </p:blipFill>
        <p:spPr bwMode="auto">
          <a:xfrm>
            <a:off x="0" y="0"/>
            <a:ext cx="9144000" cy="6858000"/>
          </a:xfrm>
          <a:prstGeom prst="rect">
            <a:avLst/>
          </a:prstGeom>
          <a:noFill/>
          <a:ln w="9525">
            <a:noFill/>
            <a:miter lim="800000"/>
            <a:headEnd/>
            <a:tailEnd/>
          </a:ln>
        </p:spPr>
      </p:pic>
      <p:sp>
        <p:nvSpPr>
          <p:cNvPr id="10243" name="Text Box 3"/>
          <p:cNvSpPr txBox="1">
            <a:spLocks noChangeArrowheads="1"/>
          </p:cNvSpPr>
          <p:nvPr/>
        </p:nvSpPr>
        <p:spPr bwMode="auto">
          <a:xfrm>
            <a:off x="914400" y="1371600"/>
            <a:ext cx="3200400" cy="579438"/>
          </a:xfrm>
          <a:prstGeom prst="rect">
            <a:avLst/>
          </a:prstGeom>
          <a:noFill/>
          <a:ln w="9525">
            <a:noFill/>
            <a:miter lim="800000"/>
            <a:headEnd/>
            <a:tailEnd/>
          </a:ln>
        </p:spPr>
        <p:txBody>
          <a:bodyPr>
            <a:spAutoFit/>
          </a:bodyPr>
          <a:lstStyle/>
          <a:p>
            <a:pPr algn="ctr">
              <a:spcBef>
                <a:spcPct val="50000"/>
              </a:spcBef>
            </a:pPr>
            <a:r>
              <a:rPr lang="en-US" sz="3200" b="1" i="1" u="sng">
                <a:solidFill>
                  <a:schemeClr val="hlink"/>
                </a:solidFill>
                <a:latin typeface="+mj-lt"/>
              </a:rPr>
              <a:t>Bài tham khảo:</a:t>
            </a:r>
          </a:p>
        </p:txBody>
      </p:sp>
      <p:sp>
        <p:nvSpPr>
          <p:cNvPr id="182276" name="Rectangle 4"/>
          <p:cNvSpPr>
            <a:spLocks noChangeArrowheads="1"/>
          </p:cNvSpPr>
          <p:nvPr/>
        </p:nvSpPr>
        <p:spPr bwMode="auto">
          <a:xfrm>
            <a:off x="1371600" y="1905000"/>
            <a:ext cx="6858000" cy="16764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60000"/>
              <a:buFont typeface="Wingdings" pitchFamily="2" charset="2"/>
              <a:buNone/>
              <a:defRPr/>
            </a:pPr>
            <a:r>
              <a:rPr lang="en-US" sz="2800" b="1">
                <a:solidFill>
                  <a:srgbClr val="0000FF"/>
                </a:solidFill>
                <a:latin typeface="+mj-lt"/>
              </a:rPr>
              <a:t>        </a:t>
            </a:r>
            <a:r>
              <a:rPr lang="en-US" sz="2400" b="1">
                <a:solidFill>
                  <a:srgbClr val="0000FF"/>
                </a:solidFill>
                <a:latin typeface="+mj-lt"/>
              </a:rPr>
              <a:t>1. Mùa hè bắt đầu vào tháng tư. Mặt trời mùa hè chói chang, thời tiết nóng bức.Nhưng nắng mùa hè cho trái ngọt, hoa thơm. Được nghỉ hè, chúng em tha hồ đọc truyện, đi chơi, về quê thăm ông bà…Mùa hè thật là thích !</a:t>
            </a:r>
            <a:endParaRPr lang="en-US" sz="2400" b="1">
              <a:solidFill>
                <a:srgbClr val="0000FF"/>
              </a:solidFill>
              <a:effectLst>
                <a:outerShdw blurRad="38100" dist="38100" dir="2700000" algn="tl">
                  <a:srgbClr val="000000"/>
                </a:outerShdw>
              </a:effectLst>
              <a:latin typeface="+mj-lt"/>
            </a:endParaRPr>
          </a:p>
        </p:txBody>
      </p:sp>
      <p:sp>
        <p:nvSpPr>
          <p:cNvPr id="182277" name="Rectangle 5"/>
          <p:cNvSpPr>
            <a:spLocks noChangeArrowheads="1"/>
          </p:cNvSpPr>
          <p:nvPr/>
        </p:nvSpPr>
        <p:spPr bwMode="auto">
          <a:xfrm>
            <a:off x="1295400" y="3657600"/>
            <a:ext cx="6858000" cy="23622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60000"/>
              <a:buFont typeface="Wingdings" pitchFamily="2" charset="2"/>
              <a:buNone/>
              <a:defRPr/>
            </a:pPr>
            <a:r>
              <a:rPr lang="en-US" sz="2400" b="1">
                <a:latin typeface="+mj-lt"/>
              </a:rPr>
              <a:t>        2. Trong một năm, mùa hè là mùa em thích nhất. Mùa hè bắt đầu khi cây phượng sân trường em nở những bông đỏ thắm. Ve kêu râm ran.Những trái chôm chôm chín đỏ đung đưa trên cành. Em thích nhất là được ăn sầu riêng. Học sinh chúng em được nghỉ hè, được ba mẹ cho đi tắm biển, đi du lịch…Mùa hè vui ghê !</a:t>
            </a:r>
            <a:endParaRPr lang="en-US" sz="2400" b="1">
              <a:effectLst>
                <a:outerShdw blurRad="38100" dist="38100" dir="2700000" algn="tl">
                  <a:srgbClr val="FFFFFF"/>
                </a:outerShdw>
              </a:effectLst>
              <a:latin typeface="+mj-lt"/>
            </a:endParaRPr>
          </a:p>
        </p:txBody>
      </p:sp>
      <p:sp>
        <p:nvSpPr>
          <p:cNvPr id="10246" name="Text Box 6"/>
          <p:cNvSpPr txBox="1">
            <a:spLocks noChangeArrowheads="1"/>
          </p:cNvSpPr>
          <p:nvPr/>
        </p:nvSpPr>
        <p:spPr bwMode="auto">
          <a:xfrm>
            <a:off x="762000" y="0"/>
            <a:ext cx="8382000" cy="646113"/>
          </a:xfrm>
          <a:prstGeom prst="rect">
            <a:avLst/>
          </a:prstGeom>
          <a:noFill/>
          <a:ln w="9525">
            <a:noFill/>
            <a:miter lim="800000"/>
            <a:headEnd/>
            <a:tailEnd/>
          </a:ln>
        </p:spPr>
        <p:txBody>
          <a:bodyPr>
            <a:spAutoFit/>
          </a:bodyPr>
          <a:lstStyle/>
          <a:p>
            <a:pPr algn="ctr">
              <a:spcBef>
                <a:spcPct val="50000"/>
              </a:spcBef>
            </a:pPr>
            <a:r>
              <a:rPr lang="en-US" sz="2800" b="1">
                <a:latin typeface="+mj-lt"/>
              </a:rPr>
              <a:t>Tập làm v</a:t>
            </a:r>
            <a:r>
              <a:rPr lang="vi-VN" sz="2800" b="1">
                <a:latin typeface="+mj-lt"/>
              </a:rPr>
              <a:t>ă</a:t>
            </a:r>
            <a:r>
              <a:rPr lang="en-US" sz="2800" b="1">
                <a:latin typeface="+mj-lt"/>
              </a:rPr>
              <a:t>n:  </a:t>
            </a:r>
            <a:r>
              <a:rPr lang="en-US" sz="3600" b="1">
                <a:solidFill>
                  <a:schemeClr val="hlink"/>
                </a:solidFill>
                <a:latin typeface="+mj-lt"/>
              </a:rPr>
              <a:t>Tả ngắn về bốn mùa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2276"/>
                                        </p:tgtEl>
                                        <p:attrNameLst>
                                          <p:attrName>style.visibility</p:attrName>
                                        </p:attrNameLst>
                                      </p:cBhvr>
                                      <p:to>
                                        <p:strVal val="visible"/>
                                      </p:to>
                                    </p:set>
                                    <p:anim calcmode="lin" valueType="num">
                                      <p:cBhvr>
                                        <p:cTn id="7" dur="500" fill="hold"/>
                                        <p:tgtEl>
                                          <p:spTgt spid="182276"/>
                                        </p:tgtEl>
                                        <p:attrNameLst>
                                          <p:attrName>ppt_w</p:attrName>
                                        </p:attrNameLst>
                                      </p:cBhvr>
                                      <p:tavLst>
                                        <p:tav tm="0">
                                          <p:val>
                                            <p:fltVal val="0"/>
                                          </p:val>
                                        </p:tav>
                                        <p:tav tm="100000">
                                          <p:val>
                                            <p:strVal val="#ppt_w"/>
                                          </p:val>
                                        </p:tav>
                                      </p:tavLst>
                                    </p:anim>
                                    <p:anim calcmode="lin" valueType="num">
                                      <p:cBhvr>
                                        <p:cTn id="8" dur="500" fill="hold"/>
                                        <p:tgtEl>
                                          <p:spTgt spid="182276"/>
                                        </p:tgtEl>
                                        <p:attrNameLst>
                                          <p:attrName>ppt_h</p:attrName>
                                        </p:attrNameLst>
                                      </p:cBhvr>
                                      <p:tavLst>
                                        <p:tav tm="0">
                                          <p:val>
                                            <p:fltVal val="0"/>
                                          </p:val>
                                        </p:tav>
                                        <p:tav tm="100000">
                                          <p:val>
                                            <p:strVal val="#ppt_h"/>
                                          </p:val>
                                        </p:tav>
                                      </p:tavLst>
                                    </p:anim>
                                    <p:animEffect transition="in" filter="fade">
                                      <p:cBhvr>
                                        <p:cTn id="9" dur="500"/>
                                        <p:tgtEl>
                                          <p:spTgt spid="1822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2277"/>
                                        </p:tgtEl>
                                        <p:attrNameLst>
                                          <p:attrName>style.visibility</p:attrName>
                                        </p:attrNameLst>
                                      </p:cBhvr>
                                      <p:to>
                                        <p:strVal val="visible"/>
                                      </p:to>
                                    </p:set>
                                    <p:anim calcmode="lin" valueType="num">
                                      <p:cBhvr>
                                        <p:cTn id="14" dur="1000" fill="hold"/>
                                        <p:tgtEl>
                                          <p:spTgt spid="182277"/>
                                        </p:tgtEl>
                                        <p:attrNameLst>
                                          <p:attrName>ppt_w</p:attrName>
                                        </p:attrNameLst>
                                      </p:cBhvr>
                                      <p:tavLst>
                                        <p:tav tm="0">
                                          <p:val>
                                            <p:strVal val="#ppt_w*0.70"/>
                                          </p:val>
                                        </p:tav>
                                        <p:tav tm="100000">
                                          <p:val>
                                            <p:strVal val="#ppt_w"/>
                                          </p:val>
                                        </p:tav>
                                      </p:tavLst>
                                    </p:anim>
                                    <p:anim calcmode="lin" valueType="num">
                                      <p:cBhvr>
                                        <p:cTn id="15" dur="1000" fill="hold"/>
                                        <p:tgtEl>
                                          <p:spTgt spid="182277"/>
                                        </p:tgtEl>
                                        <p:attrNameLst>
                                          <p:attrName>ppt_h</p:attrName>
                                        </p:attrNameLst>
                                      </p:cBhvr>
                                      <p:tavLst>
                                        <p:tav tm="0">
                                          <p:val>
                                            <p:strVal val="#ppt_h"/>
                                          </p:val>
                                        </p:tav>
                                        <p:tav tm="100000">
                                          <p:val>
                                            <p:strVal val="#ppt_h"/>
                                          </p:val>
                                        </p:tav>
                                      </p:tavLst>
                                    </p:anim>
                                    <p:animEffect transition="in" filter="fade">
                                      <p:cBhvr>
                                        <p:cTn id="16" dur="10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p:bldP spid="1822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533198">
            <a:off x="1146175" y="2216150"/>
            <a:ext cx="6419850" cy="1098550"/>
          </a:xfrm>
          <a:prstGeom prst="rect">
            <a:avLst/>
          </a:prstGeom>
          <a:noFill/>
          <a:ln w="9525">
            <a:noFill/>
            <a:miter lim="800000"/>
            <a:headEnd/>
            <a:tailEnd/>
          </a:ln>
        </p:spPr>
        <p:txBody>
          <a:bodyPr>
            <a:spAutoFit/>
          </a:bodyPr>
          <a:lstStyle/>
          <a:p>
            <a:pPr eaLnBrk="1" hangingPunct="1"/>
            <a:r>
              <a:rPr lang="en-US" sz="6600">
                <a:solidFill>
                  <a:schemeClr val="tx2"/>
                </a:solidFill>
                <a:latin typeface="+mj-lt"/>
              </a:rPr>
              <a:t> </a:t>
            </a:r>
          </a:p>
        </p:txBody>
      </p:sp>
      <p:sp>
        <p:nvSpPr>
          <p:cNvPr id="177155" name="Rectangle 3"/>
          <p:cNvSpPr>
            <a:spLocks noGrp="1" noChangeArrowheads="1"/>
          </p:cNvSpPr>
          <p:nvPr>
            <p:ph type="ctrTitle" idx="4294967295"/>
          </p:nvPr>
        </p:nvSpPr>
        <p:spPr>
          <a:xfrm>
            <a:off x="0" y="2130425"/>
            <a:ext cx="7772400" cy="1470025"/>
          </a:xfrm>
        </p:spPr>
        <p:txBody>
          <a:bodyPr/>
          <a:lstStyle/>
          <a:p>
            <a:pPr eaLnBrk="1" hangingPunct="1">
              <a:defRPr/>
            </a:pPr>
            <a:r>
              <a:rPr lang="en-US" sz="4800" smtClean="0"/>
              <a:t/>
            </a:r>
            <a:br>
              <a:rPr lang="en-US" sz="4800" smtClean="0"/>
            </a:br>
            <a:endParaRPr lang="en-US" sz="4800" smtClean="0"/>
          </a:p>
        </p:txBody>
      </p:sp>
      <p:pic>
        <p:nvPicPr>
          <p:cNvPr id="11268" name="Picture 4" descr="537025"/>
          <p:cNvPicPr>
            <a:picLocks noChangeAspect="1" noChangeArrowheads="1"/>
          </p:cNvPicPr>
          <p:nvPr/>
        </p:nvPicPr>
        <p:blipFill>
          <a:blip r:embed="rId3"/>
          <a:srcRect/>
          <a:stretch>
            <a:fillRect/>
          </a:stretch>
        </p:blipFill>
        <p:spPr bwMode="auto">
          <a:xfrm>
            <a:off x="0" y="0"/>
            <a:ext cx="9067800" cy="6858000"/>
          </a:xfrm>
          <a:prstGeom prst="rect">
            <a:avLst/>
          </a:prstGeom>
          <a:noFill/>
          <a:ln w="9525">
            <a:noFill/>
            <a:miter lim="800000"/>
            <a:headEnd/>
            <a:tailEnd/>
          </a:ln>
        </p:spPr>
      </p:pic>
      <p:sp>
        <p:nvSpPr>
          <p:cNvPr id="177158" name="Text Box 6"/>
          <p:cNvSpPr txBox="1">
            <a:spLocks noChangeArrowheads="1"/>
          </p:cNvSpPr>
          <p:nvPr/>
        </p:nvSpPr>
        <p:spPr bwMode="auto">
          <a:xfrm>
            <a:off x="1752600" y="2743200"/>
            <a:ext cx="5334000" cy="2014538"/>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latin typeface="+mj-lt"/>
                <a:cs typeface="Arial" charset="0"/>
              </a:rPr>
              <a:t>- Đọc bài làm văn của em cho ba mẹ nghe.</a:t>
            </a:r>
          </a:p>
          <a:p>
            <a:pPr eaLnBrk="1" hangingPunct="1">
              <a:spcBef>
                <a:spcPct val="50000"/>
              </a:spcBef>
            </a:pPr>
            <a:r>
              <a:rPr lang="en-US" sz="2800" b="1">
                <a:solidFill>
                  <a:srgbClr val="0000CC"/>
                </a:solidFill>
                <a:latin typeface="+mj-lt"/>
                <a:cs typeface="Arial" charset="0"/>
              </a:rPr>
              <a:t>- Tập viết đoạn văn về các mùa khác trong năm.</a:t>
            </a:r>
          </a:p>
        </p:txBody>
      </p:sp>
      <p:sp>
        <p:nvSpPr>
          <p:cNvPr id="11270" name="Text Box 7"/>
          <p:cNvSpPr txBox="1">
            <a:spLocks noChangeArrowheads="1"/>
          </p:cNvSpPr>
          <p:nvPr/>
        </p:nvSpPr>
        <p:spPr bwMode="auto">
          <a:xfrm>
            <a:off x="304800" y="1143000"/>
            <a:ext cx="8382000" cy="646113"/>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mj-lt"/>
              </a:rPr>
              <a:t>Tập làm v</a:t>
            </a:r>
            <a:r>
              <a:rPr lang="vi-VN" sz="2800" b="1">
                <a:solidFill>
                  <a:srgbClr val="0000FF"/>
                </a:solidFill>
                <a:latin typeface="+mj-lt"/>
              </a:rPr>
              <a:t>ă</a:t>
            </a:r>
            <a:r>
              <a:rPr lang="en-US" sz="2800" b="1">
                <a:solidFill>
                  <a:srgbClr val="0000FF"/>
                </a:solidFill>
                <a:latin typeface="+mj-lt"/>
              </a:rPr>
              <a:t>n:</a:t>
            </a:r>
            <a:r>
              <a:rPr lang="en-US" sz="2800" b="1">
                <a:latin typeface="+mj-lt"/>
              </a:rPr>
              <a:t>  </a:t>
            </a:r>
            <a:r>
              <a:rPr lang="en-US" sz="3600" b="1">
                <a:solidFill>
                  <a:schemeClr val="hlink"/>
                </a:solidFill>
                <a:latin typeface="+mj-lt"/>
              </a:rPr>
              <a:t>Tả ngắn về bốn mùa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7158"/>
                                        </p:tgtEl>
                                        <p:attrNameLst>
                                          <p:attrName>style.visibility</p:attrName>
                                        </p:attrNameLst>
                                      </p:cBhvr>
                                      <p:to>
                                        <p:strVal val="visible"/>
                                      </p:to>
                                    </p:set>
                                    <p:animEffect transition="in" filter="slide(fromBottom)">
                                      <p:cBhvr>
                                        <p:cTn id="7" dur="500"/>
                                        <p:tgtEl>
                                          <p:spTgt spid="17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p:bldLst>
  </p:timing>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486</TotalTime>
  <Words>951</Words>
  <Application>Microsoft Office PowerPoint</Application>
  <PresentationFormat>On-screen Show (4:3)</PresentationFormat>
  <Paragraphs>64</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tp</dc:creator>
  <cp:lastModifiedBy>Admin-PC</cp:lastModifiedBy>
  <cp:revision>34</cp:revision>
  <dcterms:created xsi:type="dcterms:W3CDTF">2010-01-18T13:32:20Z</dcterms:created>
  <dcterms:modified xsi:type="dcterms:W3CDTF">2020-04-28T08:15:02Z</dcterms:modified>
</cp:coreProperties>
</file>