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9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8637E-CA82-492A-822E-CF7DD972E1C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D2DB1-A951-4671-9C21-7074FD34B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4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D2DB1-A951-4671-9C21-7074FD34BEB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39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6E20-34FC-4116-BADF-E0EE57762AC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E74A-06BE-48BE-8895-8A98372E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7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6E20-34FC-4116-BADF-E0EE57762AC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E74A-06BE-48BE-8895-8A98372E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5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6E20-34FC-4116-BADF-E0EE57762AC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E74A-06BE-48BE-8895-8A98372E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889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6E20-34FC-4116-BADF-E0EE57762AC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E74A-06BE-48BE-8895-8A98372E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86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6E20-34FC-4116-BADF-E0EE57762AC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E74A-06BE-48BE-8895-8A98372E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47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6E20-34FC-4116-BADF-E0EE57762AC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E74A-06BE-48BE-8895-8A98372E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42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6E20-34FC-4116-BADF-E0EE57762AC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E74A-06BE-48BE-8895-8A98372E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17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6E20-34FC-4116-BADF-E0EE57762AC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E74A-06BE-48BE-8895-8A98372E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84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6E20-34FC-4116-BADF-E0EE57762AC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E74A-06BE-48BE-8895-8A98372E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9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6E20-34FC-4116-BADF-E0EE57762AC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E74A-06BE-48BE-8895-8A98372E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515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6E20-34FC-4116-BADF-E0EE57762AC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E74A-06BE-48BE-8895-8A98372E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31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56E20-34FC-4116-BADF-E0EE57762ACB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5E74A-06BE-48BE-8895-8A98372E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88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52400"/>
            <a:ext cx="8915400" cy="6553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49808" y="762000"/>
            <a:ext cx="244438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Toán</a:t>
            </a:r>
            <a:r>
              <a:rPr lang="en-US" sz="8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endParaRPr lang="en-US" sz="8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8236" y="2209800"/>
            <a:ext cx="8587544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Số 1 trong phép nhân </a:t>
            </a:r>
          </a:p>
          <a:p>
            <a:pPr algn="ctr"/>
            <a:r>
              <a:rPr lang="en-US" sz="7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và </a:t>
            </a:r>
          </a:p>
          <a:p>
            <a:pPr algn="ctr"/>
            <a:r>
              <a:rPr lang="en-US" sz="7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phép chia</a:t>
            </a:r>
            <a:endParaRPr lang="en-US" sz="7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36" y="131618"/>
            <a:ext cx="1184564" cy="1790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131618"/>
            <a:ext cx="9906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67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1371600" y="762000"/>
            <a:ext cx="5943600" cy="584200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 </a:t>
            </a:r>
            <a:endParaRPr lang="en-US" sz="3200" b="1" dirty="0"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18437" name="Text Box 21"/>
          <p:cNvSpPr txBox="1">
            <a:spLocks noChangeArrowheads="1"/>
          </p:cNvSpPr>
          <p:nvPr/>
        </p:nvSpPr>
        <p:spPr bwMode="auto">
          <a:xfrm>
            <a:off x="457200" y="2209800"/>
            <a:ext cx="3276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Bài 1. Tính nhẩm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223" name="Text Box 22"/>
          <p:cNvSpPr txBox="1">
            <a:spLocks noChangeArrowheads="1"/>
          </p:cNvSpPr>
          <p:nvPr/>
        </p:nvSpPr>
        <p:spPr bwMode="auto">
          <a:xfrm>
            <a:off x="228600" y="3167063"/>
            <a:ext cx="18669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>
                <a:latin typeface="Times New Roman" pitchFamily="18" charset="0"/>
                <a:cs typeface="Times New Roman" pitchFamily="18" charset="0"/>
              </a:rPr>
              <a:t>1 x 2        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sz="3000">
                <a:latin typeface="Times New Roman" pitchFamily="18" charset="0"/>
                <a:cs typeface="Times New Roman" pitchFamily="18" charset="0"/>
              </a:rPr>
              <a:t>2 x 1       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sz="3000">
                <a:latin typeface="Times New Roman" pitchFamily="18" charset="0"/>
                <a:cs typeface="Times New Roman" pitchFamily="18" charset="0"/>
              </a:rPr>
              <a:t>2  : 1</a:t>
            </a:r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1447800" y="3173413"/>
            <a:ext cx="304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1447800" y="3859213"/>
            <a:ext cx="304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1447800" y="4521200"/>
            <a:ext cx="304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2" name="Text Box 21"/>
          <p:cNvSpPr txBox="1">
            <a:spLocks noChangeArrowheads="1"/>
          </p:cNvSpPr>
          <p:nvPr/>
        </p:nvSpPr>
        <p:spPr bwMode="auto">
          <a:xfrm>
            <a:off x="8077200" y="3200400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8077200" y="3911600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9235" name="Text Box 21"/>
          <p:cNvSpPr txBox="1">
            <a:spLocks noChangeArrowheads="1"/>
          </p:cNvSpPr>
          <p:nvPr/>
        </p:nvSpPr>
        <p:spPr bwMode="auto">
          <a:xfrm>
            <a:off x="1066800" y="3911600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9236" name="Text Box 21"/>
          <p:cNvSpPr txBox="1">
            <a:spLocks noChangeArrowheads="1"/>
          </p:cNvSpPr>
          <p:nvPr/>
        </p:nvSpPr>
        <p:spPr bwMode="auto">
          <a:xfrm>
            <a:off x="1066800" y="4597400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9240" name="Text Box 21"/>
          <p:cNvSpPr txBox="1">
            <a:spLocks noChangeArrowheads="1"/>
          </p:cNvSpPr>
          <p:nvPr/>
        </p:nvSpPr>
        <p:spPr bwMode="auto">
          <a:xfrm>
            <a:off x="1066800" y="32766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9243" name="Text Box 21"/>
          <p:cNvSpPr txBox="1">
            <a:spLocks noChangeArrowheads="1"/>
          </p:cNvSpPr>
          <p:nvPr/>
        </p:nvSpPr>
        <p:spPr bwMode="auto">
          <a:xfrm>
            <a:off x="7772400" y="3962400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9244" name="Text Box 21"/>
          <p:cNvSpPr txBox="1">
            <a:spLocks noChangeArrowheads="1"/>
          </p:cNvSpPr>
          <p:nvPr/>
        </p:nvSpPr>
        <p:spPr bwMode="auto">
          <a:xfrm>
            <a:off x="7772400" y="3276600"/>
            <a:ext cx="68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34" name="Text Box 22"/>
          <p:cNvSpPr txBox="1">
            <a:spLocks noChangeArrowheads="1"/>
          </p:cNvSpPr>
          <p:nvPr/>
        </p:nvSpPr>
        <p:spPr bwMode="auto">
          <a:xfrm>
            <a:off x="2359025" y="3149600"/>
            <a:ext cx="19843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>
                <a:latin typeface="Times New Roman" pitchFamily="18" charset="0"/>
                <a:cs typeface="Times New Roman" pitchFamily="18" charset="0"/>
              </a:rPr>
              <a:t>1 x 3    </a:t>
            </a:r>
          </a:p>
          <a:p>
            <a:pPr eaLnBrk="1" hangingPunct="1">
              <a:spcBef>
                <a:spcPct val="50000"/>
              </a:spcBef>
            </a:pPr>
            <a:r>
              <a:rPr lang="en-US" sz="3000">
                <a:latin typeface="Times New Roman" pitchFamily="18" charset="0"/>
                <a:cs typeface="Times New Roman" pitchFamily="18" charset="0"/>
              </a:rPr>
              <a:t>3 x 1       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sz="3000">
                <a:latin typeface="Times New Roman" pitchFamily="18" charset="0"/>
                <a:cs typeface="Times New Roman" pitchFamily="18" charset="0"/>
              </a:rPr>
              <a:t>3  : 1</a:t>
            </a:r>
          </a:p>
        </p:txBody>
      </p:sp>
      <p:sp>
        <p:nvSpPr>
          <p:cNvPr id="35" name="Text Box 21"/>
          <p:cNvSpPr txBox="1">
            <a:spLocks noChangeArrowheads="1"/>
          </p:cNvSpPr>
          <p:nvPr/>
        </p:nvSpPr>
        <p:spPr bwMode="auto">
          <a:xfrm>
            <a:off x="3352800" y="4495800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3352800" y="3124200"/>
            <a:ext cx="68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37" name="Text Box 21"/>
          <p:cNvSpPr txBox="1">
            <a:spLocks noChangeArrowheads="1"/>
          </p:cNvSpPr>
          <p:nvPr/>
        </p:nvSpPr>
        <p:spPr bwMode="auto">
          <a:xfrm>
            <a:off x="3352800" y="3911600"/>
            <a:ext cx="68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38" name="Text Box 21"/>
          <p:cNvSpPr txBox="1">
            <a:spLocks noChangeArrowheads="1"/>
          </p:cNvSpPr>
          <p:nvPr/>
        </p:nvSpPr>
        <p:spPr bwMode="auto">
          <a:xfrm>
            <a:off x="3733800" y="4419600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9" name="Text Box 21"/>
          <p:cNvSpPr txBox="1">
            <a:spLocks noChangeArrowheads="1"/>
          </p:cNvSpPr>
          <p:nvPr/>
        </p:nvSpPr>
        <p:spPr bwMode="auto">
          <a:xfrm>
            <a:off x="3733800" y="3835400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0" name="Text Box 21"/>
          <p:cNvSpPr txBox="1">
            <a:spLocks noChangeArrowheads="1"/>
          </p:cNvSpPr>
          <p:nvPr/>
        </p:nvSpPr>
        <p:spPr bwMode="auto">
          <a:xfrm>
            <a:off x="3733800" y="3048000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2" name="Text Box 22"/>
          <p:cNvSpPr txBox="1">
            <a:spLocks noChangeArrowheads="1"/>
          </p:cNvSpPr>
          <p:nvPr/>
        </p:nvSpPr>
        <p:spPr bwMode="auto">
          <a:xfrm>
            <a:off x="4611688" y="3205163"/>
            <a:ext cx="2474912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>
                <a:latin typeface="Times New Roman" pitchFamily="18" charset="0"/>
                <a:cs typeface="Times New Roman" pitchFamily="18" charset="0"/>
              </a:rPr>
              <a:t>1 x 5       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sz="3000">
                <a:latin typeface="Times New Roman" pitchFamily="18" charset="0"/>
                <a:cs typeface="Times New Roman" pitchFamily="18" charset="0"/>
              </a:rPr>
              <a:t>5 x 1        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sz="3000">
                <a:latin typeface="Times New Roman" pitchFamily="18" charset="0"/>
                <a:cs typeface="Times New Roman" pitchFamily="18" charset="0"/>
              </a:rPr>
              <a:t>5  : 1</a:t>
            </a:r>
          </a:p>
        </p:txBody>
      </p:sp>
      <p:sp>
        <p:nvSpPr>
          <p:cNvPr id="43" name="Text Box 21"/>
          <p:cNvSpPr txBox="1">
            <a:spLocks noChangeArrowheads="1"/>
          </p:cNvSpPr>
          <p:nvPr/>
        </p:nvSpPr>
        <p:spPr bwMode="auto">
          <a:xfrm>
            <a:off x="5915025" y="3225800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4" name="Text Box 21"/>
          <p:cNvSpPr txBox="1">
            <a:spLocks noChangeArrowheads="1"/>
          </p:cNvSpPr>
          <p:nvPr/>
        </p:nvSpPr>
        <p:spPr bwMode="auto">
          <a:xfrm>
            <a:off x="5915025" y="3835400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5" name="Text Box 21"/>
          <p:cNvSpPr txBox="1">
            <a:spLocks noChangeArrowheads="1"/>
          </p:cNvSpPr>
          <p:nvPr/>
        </p:nvSpPr>
        <p:spPr bwMode="auto">
          <a:xfrm>
            <a:off x="5915025" y="4572000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6" name="Text Box 21"/>
          <p:cNvSpPr txBox="1">
            <a:spLocks noChangeArrowheads="1"/>
          </p:cNvSpPr>
          <p:nvPr/>
        </p:nvSpPr>
        <p:spPr bwMode="auto">
          <a:xfrm>
            <a:off x="5534025" y="3225800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47" name="Text Box 21"/>
          <p:cNvSpPr txBox="1">
            <a:spLocks noChangeArrowheads="1"/>
          </p:cNvSpPr>
          <p:nvPr/>
        </p:nvSpPr>
        <p:spPr bwMode="auto">
          <a:xfrm>
            <a:off x="5534025" y="3911600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48" name="Text Box 21"/>
          <p:cNvSpPr txBox="1">
            <a:spLocks noChangeArrowheads="1"/>
          </p:cNvSpPr>
          <p:nvPr/>
        </p:nvSpPr>
        <p:spPr bwMode="auto">
          <a:xfrm>
            <a:off x="5562600" y="4597400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>
            <a:off x="6819900" y="3200400"/>
            <a:ext cx="95250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>
                <a:latin typeface="Times New Roman" pitchFamily="18" charset="0"/>
                <a:cs typeface="Times New Roman" pitchFamily="18" charset="0"/>
              </a:rPr>
              <a:t>1 x 1</a:t>
            </a:r>
          </a:p>
          <a:p>
            <a:pPr eaLnBrk="1" hangingPunct="1">
              <a:spcBef>
                <a:spcPct val="50000"/>
              </a:spcBef>
            </a:pPr>
            <a:r>
              <a:rPr lang="en-US" sz="3000">
                <a:latin typeface="Times New Roman" pitchFamily="18" charset="0"/>
                <a:cs typeface="Times New Roman" pitchFamily="18" charset="0"/>
              </a:rPr>
              <a:t>1 : 1</a:t>
            </a:r>
          </a:p>
        </p:txBody>
      </p:sp>
    </p:spTree>
    <p:extLst>
      <p:ext uri="{BB962C8B-B14F-4D97-AF65-F5344CB8AC3E}">
        <p14:creationId xmlns:p14="http://schemas.microsoft.com/office/powerpoint/2010/main" val="4158774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  <p:bldP spid="8" grpId="0"/>
      <p:bldP spid="25" grpId="0"/>
      <p:bldP spid="26" grpId="0"/>
      <p:bldP spid="32" grpId="0"/>
      <p:bldP spid="33" grpId="0"/>
      <p:bldP spid="9235" grpId="0"/>
      <p:bldP spid="9236" grpId="0"/>
      <p:bldP spid="9240" grpId="0"/>
      <p:bldP spid="9243" grpId="0"/>
      <p:bldP spid="9244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3200400"/>
            <a:ext cx="381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8" name="Rectangle 7"/>
          <p:cNvSpPr/>
          <p:nvPr/>
        </p:nvSpPr>
        <p:spPr>
          <a:xfrm>
            <a:off x="5715000" y="3962400"/>
            <a:ext cx="381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9" name="Rectangle 8"/>
          <p:cNvSpPr/>
          <p:nvPr/>
        </p:nvSpPr>
        <p:spPr>
          <a:xfrm>
            <a:off x="5715000" y="3124200"/>
            <a:ext cx="381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10" name="Rectangle 9"/>
          <p:cNvSpPr/>
          <p:nvPr/>
        </p:nvSpPr>
        <p:spPr>
          <a:xfrm>
            <a:off x="3657600" y="3124200"/>
            <a:ext cx="381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11" name="Rectangle 10"/>
          <p:cNvSpPr/>
          <p:nvPr/>
        </p:nvSpPr>
        <p:spPr>
          <a:xfrm>
            <a:off x="3657600" y="3962400"/>
            <a:ext cx="381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12" name="Rectangle 11"/>
          <p:cNvSpPr/>
          <p:nvPr/>
        </p:nvSpPr>
        <p:spPr>
          <a:xfrm>
            <a:off x="457200" y="3886200"/>
            <a:ext cx="381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819400" y="3124200"/>
            <a:ext cx="2209800" cy="584200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latin typeface="Times New Roman" pitchFamily="18" charset="0"/>
                <a:ea typeface="+mn-ea"/>
                <a:cs typeface="Times New Roman" pitchFamily="18" charset="0"/>
              </a:rPr>
              <a:t>5 x        =  5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838200" y="3200400"/>
            <a:ext cx="2667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/>
              <a:t>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2  =  2 </a:t>
            </a: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838200" y="3886200"/>
            <a:ext cx="16144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x 1  =  2</a:t>
            </a:r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2819400" y="3971925"/>
            <a:ext cx="2209800" cy="584200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latin typeface="Times New Roman" pitchFamily="18" charset="0"/>
                <a:ea typeface="+mn-ea"/>
                <a:cs typeface="Times New Roman" pitchFamily="18" charset="0"/>
              </a:rPr>
              <a:t>5  :        =  5</a:t>
            </a: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5867400" y="3124200"/>
            <a:ext cx="2057400" cy="584200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latin typeface="Times New Roman" pitchFamily="18" charset="0"/>
                <a:ea typeface="+mn-ea"/>
                <a:cs typeface="Times New Roman" pitchFamily="18" charset="0"/>
              </a:rPr>
              <a:t>: 1 =  3</a:t>
            </a:r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5638800" y="3962400"/>
            <a:ext cx="2209800" cy="584200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latin typeface="Times New Roman" pitchFamily="18" charset="0"/>
                <a:ea typeface="+mn-ea"/>
                <a:cs typeface="Times New Roman" pitchFamily="18" charset="0"/>
              </a:rPr>
              <a:t> x 1 = 4</a:t>
            </a: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228600" y="2341563"/>
            <a:ext cx="1981200" cy="584200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Bài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2.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Sô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́ 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314902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383482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57600" y="30480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57600" y="395085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32318" y="3060412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08073" y="391102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  <p:bldP spid="25" grpId="0"/>
      <p:bldP spid="26" grpId="0"/>
      <p:bldP spid="27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228600" y="2341563"/>
            <a:ext cx="2266950" cy="553998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000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Bài </a:t>
            </a:r>
            <a:r>
              <a:rPr lang="en-US" sz="30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3. </a:t>
            </a:r>
            <a:r>
              <a:rPr lang="en-US" sz="3000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Tính</a:t>
            </a:r>
            <a:r>
              <a:rPr lang="en-US" sz="30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228600" y="3124200"/>
            <a:ext cx="2667000" cy="584775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latin typeface="Times New Roman" pitchFamily="18" charset="0"/>
                <a:ea typeface="+mn-ea"/>
                <a:cs typeface="Times New Roman" pitchFamily="18" charset="0"/>
              </a:rPr>
              <a:t>a) 4 x 2 x 1 =</a:t>
            </a:r>
            <a:endParaRPr lang="en-US" sz="32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2438400" y="3124200"/>
            <a:ext cx="1447800" cy="584775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latin typeface="Times New Roman" pitchFamily="18" charset="0"/>
                <a:ea typeface="+mn-ea"/>
                <a:cs typeface="Times New Roman" pitchFamily="18" charset="0"/>
              </a:rPr>
              <a:t>8 x 1 </a:t>
            </a:r>
            <a:endParaRPr lang="en-US" sz="32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1981200" y="3708975"/>
            <a:ext cx="1447800" cy="584775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latin typeface="Times New Roman" pitchFamily="18" charset="0"/>
                <a:ea typeface="+mn-ea"/>
                <a:cs typeface="Times New Roman" pitchFamily="18" charset="0"/>
              </a:rPr>
              <a:t>= 8</a:t>
            </a:r>
            <a:endParaRPr lang="en-US" sz="32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2" name="Rectangle 11"/>
          <p:cNvSpPr>
            <a:spLocks noChangeArrowheads="1"/>
          </p:cNvSpPr>
          <p:nvPr/>
        </p:nvSpPr>
        <p:spPr bwMode="auto">
          <a:xfrm>
            <a:off x="4838700" y="3124200"/>
            <a:ext cx="2667000" cy="584775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latin typeface="Times New Roman" pitchFamily="18" charset="0"/>
                <a:ea typeface="+mn-ea"/>
                <a:cs typeface="Times New Roman" pitchFamily="18" charset="0"/>
              </a:rPr>
              <a:t>b) 4 : 2 x 1 =</a:t>
            </a:r>
            <a:endParaRPr lang="en-US" sz="32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3" name="Rectangle 11"/>
          <p:cNvSpPr>
            <a:spLocks noChangeArrowheads="1"/>
          </p:cNvSpPr>
          <p:nvPr/>
        </p:nvSpPr>
        <p:spPr bwMode="auto">
          <a:xfrm>
            <a:off x="7010400" y="3072825"/>
            <a:ext cx="1447800" cy="584775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latin typeface="Times New Roman" pitchFamily="18" charset="0"/>
                <a:ea typeface="+mn-ea"/>
                <a:cs typeface="Times New Roman" pitchFamily="18" charset="0"/>
              </a:rPr>
              <a:t>2 x 1 </a:t>
            </a:r>
            <a:endParaRPr lang="en-US" sz="32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6553200" y="3708975"/>
            <a:ext cx="1447800" cy="584775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latin typeface="Times New Roman" pitchFamily="18" charset="0"/>
                <a:ea typeface="+mn-ea"/>
                <a:cs typeface="Times New Roman" pitchFamily="18" charset="0"/>
              </a:rPr>
              <a:t>= 2</a:t>
            </a:r>
            <a:endParaRPr lang="en-US" sz="32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5" name="Rectangle 11"/>
          <p:cNvSpPr>
            <a:spLocks noChangeArrowheads="1"/>
          </p:cNvSpPr>
          <p:nvPr/>
        </p:nvSpPr>
        <p:spPr bwMode="auto">
          <a:xfrm>
            <a:off x="2621973" y="4724400"/>
            <a:ext cx="2667000" cy="584775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latin typeface="Times New Roman" pitchFamily="18" charset="0"/>
                <a:ea typeface="+mn-ea"/>
                <a:cs typeface="Times New Roman" pitchFamily="18" charset="0"/>
              </a:rPr>
              <a:t>c) 4 x 6 : 1 =</a:t>
            </a:r>
            <a:endParaRPr lang="en-US" sz="32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7" name="Rectangle 11"/>
          <p:cNvSpPr>
            <a:spLocks noChangeArrowheads="1"/>
          </p:cNvSpPr>
          <p:nvPr/>
        </p:nvSpPr>
        <p:spPr bwMode="auto">
          <a:xfrm>
            <a:off x="4953000" y="4648200"/>
            <a:ext cx="1447800" cy="584775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latin typeface="Times New Roman" pitchFamily="18" charset="0"/>
                <a:ea typeface="+mn-ea"/>
                <a:cs typeface="Times New Roman" pitchFamily="18" charset="0"/>
              </a:rPr>
              <a:t>24 x 1 </a:t>
            </a:r>
            <a:endParaRPr lang="en-US" sz="32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8" name="Rectangle 11"/>
          <p:cNvSpPr>
            <a:spLocks noChangeArrowheads="1"/>
          </p:cNvSpPr>
          <p:nvPr/>
        </p:nvSpPr>
        <p:spPr bwMode="auto">
          <a:xfrm>
            <a:off x="4419600" y="5309175"/>
            <a:ext cx="1447800" cy="584775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708688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latin typeface="Times New Roman" pitchFamily="18" charset="0"/>
                <a:ea typeface="+mn-ea"/>
                <a:cs typeface="Times New Roman" pitchFamily="18" charset="0"/>
              </a:rPr>
              <a:t>= 24</a:t>
            </a:r>
            <a:endParaRPr lang="en-US" sz="32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11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0" grpId="0"/>
      <p:bldP spid="31" grpId="0"/>
      <p:bldP spid="32" grpId="0"/>
      <p:bldP spid="33" grpId="0"/>
      <p:bldP spid="34" grpId="0"/>
      <p:bldP spid="35" grpId="0"/>
      <p:bldP spid="37" grpId="0"/>
      <p:bldP spid="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8534400" cy="6172200"/>
          </a:xfrm>
        </p:spPr>
      </p:pic>
      <p:sp>
        <p:nvSpPr>
          <p:cNvPr id="5" name="Rectangle 4"/>
          <p:cNvSpPr/>
          <p:nvPr/>
        </p:nvSpPr>
        <p:spPr>
          <a:xfrm>
            <a:off x="858609" y="2286000"/>
            <a:ext cx="701666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 tạm biệt</a:t>
            </a:r>
            <a:endParaRPr lang="en-US" sz="8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6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1 trong phép nhân và phép chia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9906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 x 1 = 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8545" y="151382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 x 2 = 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8545" y="2037462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 x 3 = 6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8545" y="2560682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 x 4 = 8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7764" y="3083902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 x 5 = 10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1618" y="3607122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 x 6 = 12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7763" y="4130342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 x 7 = 14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7763" y="5176782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 x 9 = 18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7763" y="4653562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 x 8 = 16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1618" y="570578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 x 10 = 20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67000" y="9906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x 1 = 3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76800" y="10668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 x 1 = 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39000" y="10668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 x 1 = 5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7000" y="14478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x 2 = 6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67000" y="2013427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x 3 = 9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67000" y="2536647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x 4 = 12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67000" y="3054205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x 5 = 15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67000" y="3607122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x 6 = 18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67000" y="4118175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x 7 = 21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67000" y="465368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x 8 = 24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67000" y="518256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x 9 = 27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67000" y="5700002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x 10 = 30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76800" y="159002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 x 2 = 8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76800" y="211324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 x 3 = 12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69873" y="316871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 x 5 = 20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42164" y="264549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 x 4 = 16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76800" y="369193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 x 6 = 24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76800" y="421515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 x 7 = 28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42164" y="4710788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 x 8 = 32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42164" y="5230998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 x 9 = 36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42164" y="57588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 x 10 = 40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239000" y="159002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 x 2 = 10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39000" y="212227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 x 3 = 15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239000" y="263646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 x 4 = 20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239000" y="3141851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 x 5 = 25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239000" y="369193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 x 6 = 30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39000" y="421515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 x 7 = 35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239000" y="473837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 x 8 = 40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225145" y="526159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 x 9 = 45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225145" y="578481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 x 10 = 50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52400" y="9906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x 1 = 2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667000" y="9906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1 = 3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876800" y="10668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x 1 = 4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39000" y="107698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x 1 = 5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76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43200" y="1600199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x 1 = 2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200" y="23622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1 = 3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32004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x 1 = 4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3200" y="40386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x 1 = 5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685800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Phép nhân có thừa số 1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9000" y="1600198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29000" y="23622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29000" y="32004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29000" y="40386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" y="5334000"/>
            <a:ext cx="891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nào nhân với 1 cũng bằng chính số đó.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4371290"/>
            <a:ext cx="762000" cy="25717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-89008"/>
            <a:ext cx="1371600" cy="20123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-100086"/>
            <a:ext cx="1066800" cy="154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03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43200" y="1600199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x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 2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200" y="23622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 x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 3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32004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 x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 4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3200" y="40386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 x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 5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9000" y="1600198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29000" y="23622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29000" y="32004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35927" y="40386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4572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Nêu các phép nhân tương ứng có tích không đổi: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537364" y="1962510"/>
            <a:ext cx="762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592782" y="2682947"/>
            <a:ext cx="762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65073" y="3532585"/>
            <a:ext cx="762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523510" y="4361765"/>
            <a:ext cx="762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375565" y="16002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x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 2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75565" y="23622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x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 3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75565" y="3200399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x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 4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68637" y="4033767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x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 5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872" y="3200400"/>
            <a:ext cx="1073727" cy="38481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273" y="3276600"/>
            <a:ext cx="1073727" cy="38481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150" y="5904634"/>
            <a:ext cx="857250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66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1623075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 x 2 =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4290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 x 4 =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1273" y="25146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 x 3 =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1273" y="43066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 x 5 =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16002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x 2 =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0" y="1623075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+ 1 =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43600" y="1623075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Vậy 1 x 2 = 2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0" y="25146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+ 1+ 1 =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0" y="3428999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+ 1+ 1 + 1=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51364" y="4306668"/>
            <a:ext cx="3920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+ 1+ 1 + 1+ 1=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64382" y="24384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Vậy 1 x 3 = 3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36673" y="3428998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Vậy 1 x 4 = 4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78237" y="4306667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Vậy 1 x 5 = 5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5334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 1 nhân với số nào cũng bằng chính số đó.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55" y="4306667"/>
            <a:ext cx="762000" cy="28575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5700781"/>
            <a:ext cx="7391400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06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12192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 x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19812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 x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39091" y="27432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 x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39091" y="35052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 x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38600" y="12192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 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38600" y="19812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 3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38600" y="27432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 4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3505199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 5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44196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 phép nhân có một thừa số bằng 1 thì tích bằng thừa số kia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791200"/>
            <a:ext cx="8153399" cy="12477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798" y="82837"/>
            <a:ext cx="1219201" cy="162256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1" y="-110982"/>
            <a:ext cx="1219201" cy="162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19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4267200" cy="7921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Phép chia cho 1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4600" y="15240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 x 2 = 2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4600" y="22098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 x 3 = 3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4600" y="29718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 x 4 = 4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4600" y="37338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 x 5 = 5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0" y="510540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Lập các phép chia tương ứng với số chia là 1.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15240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Vậy   2 :  1 = 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1600" y="2240577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Vậy   3 :  1 = 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81600" y="3002577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Vậy   4 :  1 = 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3788243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Vậy   5 :  1 = 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-6927"/>
            <a:ext cx="1295400" cy="153092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4000" cy="153092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867400"/>
            <a:ext cx="7620000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2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4267200" cy="7921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Phép chia cho 1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90800" y="15240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90800" y="22098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 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70018" y="28956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 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70018" y="35814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 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4724400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 nào chia cho 1 cũng bằng chính số đó.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-100024"/>
            <a:ext cx="1828800" cy="21472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0"/>
            <a:ext cx="1447800" cy="1219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6700" y="5432286"/>
            <a:ext cx="1485900" cy="146858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700" y="5638800"/>
            <a:ext cx="14478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27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 nhớ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600200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Số 1 nhân với số nào cũng bằng chính số đó.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5018" y="2590800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Số nào nhân với 1 cũng bằng chính số đó.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091" y="3505200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Số chia cho 1 cũng bằng chính số đó.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3525982"/>
            <a:ext cx="1524000" cy="3581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5617152"/>
            <a:ext cx="5943600" cy="12477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74" y="5693351"/>
            <a:ext cx="134302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5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767</Words>
  <Application>Microsoft Office PowerPoint</Application>
  <PresentationFormat>On-screen Show (4:3)</PresentationFormat>
  <Paragraphs>175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Số 1 trong phép nhân và phép chia</vt:lpstr>
      <vt:lpstr>PowerPoint Presentation</vt:lpstr>
      <vt:lpstr>PowerPoint Presentation</vt:lpstr>
      <vt:lpstr>PowerPoint Presentation</vt:lpstr>
      <vt:lpstr>PowerPoint Presentation</vt:lpstr>
      <vt:lpstr>2. Phép chia cho 1</vt:lpstr>
      <vt:lpstr>2. Phép chia cho 1</vt:lpstr>
      <vt:lpstr>Ghi nhớ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Administrator_PC</dc:creator>
  <cp:lastModifiedBy>MSTTPC1</cp:lastModifiedBy>
  <cp:revision>19</cp:revision>
  <dcterms:created xsi:type="dcterms:W3CDTF">2020-05-13T13:24:02Z</dcterms:created>
  <dcterms:modified xsi:type="dcterms:W3CDTF">2020-05-18T01:47:22Z</dcterms:modified>
</cp:coreProperties>
</file>