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0" r:id="rId2"/>
    <p:sldId id="268" r:id="rId3"/>
    <p:sldId id="260" r:id="rId4"/>
    <p:sldId id="279" r:id="rId5"/>
    <p:sldId id="286" r:id="rId6"/>
    <p:sldId id="280" r:id="rId7"/>
    <p:sldId id="278" r:id="rId8"/>
    <p:sldId id="285" r:id="rId9"/>
    <p:sldId id="282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FF"/>
    <a:srgbClr val="BE02B1"/>
    <a:srgbClr val="CC00CC"/>
    <a:srgbClr val="5F2987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181" autoAdjust="0"/>
  </p:normalViewPr>
  <p:slideViewPr>
    <p:cSldViewPr snapToGrid="0">
      <p:cViewPr>
        <p:scale>
          <a:sx n="47" d="100"/>
          <a:sy n="47" d="100"/>
        </p:scale>
        <p:origin x="-726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89551-E5FC-41CA-885E-F7136D510E7E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30053-8E4D-43E5-BD16-293B3AE56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1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562365" y="2524996"/>
            <a:ext cx="6444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VỀ DẤU CÂU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</a:t>
            </a:r>
          </a:p>
        </p:txBody>
      </p:sp>
      <p:pic>
        <p:nvPicPr>
          <p:cNvPr id="10" name="Picture 2" descr="Hình ảnh có liên qua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966" y="5061714"/>
            <a:ext cx="6015820" cy="179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WordArt 19"/>
          <p:cNvSpPr>
            <a:spLocks noChangeArrowheads="1" noChangeShapeType="1" noTextEdit="1"/>
          </p:cNvSpPr>
          <p:nvPr/>
        </p:nvSpPr>
        <p:spPr bwMode="auto">
          <a:xfrm>
            <a:off x="1854200" y="615950"/>
            <a:ext cx="5319713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4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NGỌC LÂM</a:t>
            </a:r>
            <a:endParaRPr lang="en-US" sz="2400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1990725" y="1511300"/>
            <a:ext cx="5253038" cy="515938"/>
            <a:chOff x="1488" y="576"/>
            <a:chExt cx="2880" cy="624"/>
          </a:xfrm>
        </p:grpSpPr>
        <p:sp>
          <p:nvSpPr>
            <p:cNvPr id="14" name="WordArt 3"/>
            <p:cNvSpPr>
              <a:spLocks noChangeArrowheads="1" noChangeShapeType="1" noTextEdit="1"/>
            </p:cNvSpPr>
            <p:nvPr/>
          </p:nvSpPr>
          <p:spPr bwMode="auto">
            <a:xfrm>
              <a:off x="1488" y="576"/>
              <a:ext cx="2880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>
                <a:defRPr/>
              </a:pPr>
              <a:r>
                <a:rPr lang="vi-VN" sz="3600" kern="10" dirty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latin typeface="Times New Roman"/>
                  <a:cs typeface="Times New Roman"/>
                </a:rPr>
                <a:t>LUYỆN TỪ CÂU </a:t>
              </a:r>
              <a:r>
                <a:rPr lang="en-US" sz="3600" kern="10" dirty="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-  </a:t>
              </a:r>
              <a:r>
                <a:rPr lang="en-US" sz="3600" kern="10" dirty="0">
                  <a:ln w="9525">
                    <a:solidFill>
                      <a:srgbClr val="FFFF99"/>
                    </a:solidFill>
                    <a:round/>
                    <a:headEnd/>
                    <a:tailEnd/>
                  </a:ln>
                  <a:solidFill>
                    <a:srgbClr val="92D05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LỚP 5</a:t>
              </a:r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508" y="1200"/>
              <a:ext cx="2832" cy="0"/>
            </a:xfrm>
            <a:prstGeom prst="line">
              <a:avLst/>
            </a:prstGeom>
            <a:noFill/>
            <a:ln w="57150">
              <a:solidFill>
                <a:srgbClr val="66FF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45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050" name="Picture 2" descr="C:\Users\Admin\Desktop\ẢNH ĐẸP\102669549_659568841295852_962454639867654733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0" y="33338"/>
            <a:ext cx="12283710" cy="679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137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65360" y="672247"/>
            <a:ext cx="3179928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vi-VN" sz="3200" b="1" dirty="0" smtClean="0">
                <a:latin typeface="+mj-lt"/>
              </a:rPr>
              <a:t>Ôn b</a:t>
            </a:r>
            <a:r>
              <a:rPr lang="en-US" sz="3200" b="1" dirty="0" err="1" smtClean="0">
                <a:latin typeface="+mj-lt"/>
              </a:rPr>
              <a:t>ài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cũ</a:t>
            </a:r>
            <a:endParaRPr lang="en-US" sz="3200" b="1" dirty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50961" y="1354878"/>
            <a:ext cx="96307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2800" b="1" dirty="0" err="1" smtClean="0">
                <a:solidFill>
                  <a:srgbClr val="0000FF"/>
                </a:solidFill>
                <a:latin typeface="VNI-Times" pitchFamily="2" charset="0"/>
              </a:rPr>
              <a:t>Neâu</a:t>
            </a:r>
            <a:r>
              <a:rPr lang="en-US" altLang="en-US" sz="2800" b="1" dirty="0" smtClean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 smtClean="0">
                <a:solidFill>
                  <a:srgbClr val="0000FF"/>
                </a:solidFill>
                <a:latin typeface="VNI-Times" pitchFamily="2" charset="0"/>
              </a:rPr>
              <a:t>taùc</a:t>
            </a:r>
            <a:r>
              <a:rPr lang="en-US" altLang="en-US" sz="2800" b="1" dirty="0" smtClean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VNI-Times" pitchFamily="2" charset="0"/>
              </a:rPr>
              <a:t>duïng</a:t>
            </a:r>
            <a:r>
              <a:rPr lang="en-US" altLang="en-US" sz="28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VNI-Times" pitchFamily="2" charset="0"/>
              </a:rPr>
              <a:t>cuûa</a:t>
            </a:r>
            <a:r>
              <a:rPr lang="en-US" altLang="en-US" sz="28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VNI-Times" pitchFamily="2" charset="0"/>
              </a:rPr>
              <a:t>daáu</a:t>
            </a:r>
            <a:r>
              <a:rPr lang="en-US" altLang="en-US" sz="2800" b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VNI-Times" pitchFamily="2" charset="0"/>
              </a:rPr>
              <a:t>phaåy</a:t>
            </a:r>
            <a:r>
              <a:rPr lang="en-US" altLang="en-US" sz="2800" b="1" dirty="0">
                <a:solidFill>
                  <a:srgbClr val="0000FF"/>
                </a:solidFill>
                <a:latin typeface="VNI-Times" pitchFamily="2" charset="0"/>
              </a:rPr>
              <a:t>: </a:t>
            </a:r>
          </a:p>
          <a:p>
            <a:pPr eaLnBrk="0" hangingPunct="0"/>
            <a:r>
              <a:rPr lang="en-US" altLang="en-US" sz="2800" b="1" dirty="0">
                <a:solidFill>
                  <a:srgbClr val="0000FF"/>
                </a:solidFill>
                <a:latin typeface="VNI-Times" pitchFamily="2" charset="0"/>
              </a:rPr>
              <a:t>    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+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Ngaên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caùc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boä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phaän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cuøng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giöõ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chöùc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vuï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caâu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  <a:p>
            <a:pPr eaLnBrk="0" hangingPunct="0"/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   +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Ngaên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traïng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ngöõ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chuû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ngöõ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vaø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vò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ngöõ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  <a:p>
            <a:pPr eaLnBrk="0" hangingPunct="0"/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   +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Ngaên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caùch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caùc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veá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caâu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caâu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VNI-Times" pitchFamily="2" charset="0"/>
              </a:rPr>
              <a:t>gheùp</a:t>
            </a:r>
            <a:r>
              <a:rPr lang="en-US" altLang="en-US" sz="28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94600" y="1335989"/>
            <a:ext cx="11492600" cy="584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6" tIns="45713" rIns="91426" bIns="4571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 dirty="0" smtClean="0">
                <a:latin typeface="Times New Roman" panose="02020603050405020304" pitchFamily="18" charset="0"/>
              </a:rPr>
              <a:t>1. </a:t>
            </a:r>
            <a:r>
              <a:rPr lang="en-US" altLang="en-US" sz="3200" i="1" dirty="0" err="1" smtClean="0">
                <a:latin typeface="Times New Roman" panose="02020603050405020304" pitchFamily="18" charset="0"/>
              </a:rPr>
              <a:t>Trong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trường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hợp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dưới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latin typeface="Times New Roman" panose="02020603050405020304" pitchFamily="18" charset="0"/>
              </a:rPr>
              <a:t>đây</a:t>
            </a:r>
            <a:r>
              <a:rPr lang="en-US" altLang="en-US" sz="3200" i="1" dirty="0" smtClean="0">
                <a:latin typeface="Times New Roman" panose="02020603050405020304" pitchFamily="18" charset="0"/>
              </a:rPr>
              <a:t>, </a:t>
            </a:r>
            <a:r>
              <a:rPr lang="en-US" altLang="en-US" sz="3200" b="1" i="1" dirty="0" err="1">
                <a:latin typeface="Times New Roman" panose="02020603050405020304" pitchFamily="18" charset="0"/>
              </a:rPr>
              <a:t>dấu</a:t>
            </a:r>
            <a:r>
              <a:rPr lang="en-US" altLang="en-US" sz="32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32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latin typeface="Times New Roman" panose="02020603050405020304" pitchFamily="18" charset="0"/>
              </a:rPr>
              <a:t>chấm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dùng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làm</a:t>
            </a:r>
            <a:r>
              <a:rPr lang="en-US" altLang="en-US" sz="3200" i="1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latin typeface="Times New Roman" panose="02020603050405020304" pitchFamily="18" charset="0"/>
              </a:rPr>
              <a:t>gì</a:t>
            </a:r>
            <a:r>
              <a:rPr lang="en-US" altLang="en-US" sz="3200" i="1" dirty="0"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22830" y="1921299"/>
            <a:ext cx="11900847" cy="2785364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square" lIns="91426" tIns="45713" rIns="91426" bIns="4571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a. </a:t>
            </a:r>
            <a:r>
              <a:rPr lang="en-US" alt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chú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3200" dirty="0">
                <a:latin typeface="Times New Roman" panose="02020603050405020304" pitchFamily="18" charset="0"/>
              </a:rPr>
              <a:t> an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vỗ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vai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em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Cháu</a:t>
            </a:r>
            <a:r>
              <a:rPr lang="en-US" altLang="en-US" sz="3200" dirty="0"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quả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chàng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gác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rừng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dũng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cảm</a:t>
            </a:r>
            <a:r>
              <a:rPr lang="en-US" altLang="en-US" sz="3200" dirty="0">
                <a:latin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                           </a:t>
            </a:r>
            <a:r>
              <a:rPr lang="en-US" altLang="en-US" b="1" dirty="0" err="1" smtClean="0">
                <a:latin typeface="Times New Roman" panose="02020603050405020304" pitchFamily="18" charset="0"/>
              </a:rPr>
              <a:t>Nguyễn</a:t>
            </a:r>
            <a:r>
              <a:rPr lang="en-US" altLang="en-US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Cẩm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Châu</a:t>
            </a:r>
            <a:endParaRPr lang="en-US" altLang="en-US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1800"/>
              </a:spcBef>
            </a:pPr>
            <a:r>
              <a:rPr lang="en-US" altLang="en-US" sz="3200" dirty="0" err="1">
                <a:latin typeface="Times New Roman" panose="02020603050405020304" pitchFamily="18" charset="0"/>
              </a:rPr>
              <a:t>b.Cảnh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xung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quanh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tôi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đang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sự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thay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đổi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lớn</a:t>
            </a:r>
            <a:r>
              <a:rPr lang="en-US" altLang="en-US" sz="3200" dirty="0">
                <a:latin typeface="Times New Roman" panose="02020603050405020304" pitchFamily="18" charset="0"/>
              </a:rPr>
              <a:t> :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hôm</a:t>
            </a:r>
            <a:r>
              <a:rPr lang="en-US" altLang="en-US" sz="3200" dirty="0">
                <a:latin typeface="Times New Roman" panose="02020603050405020304" pitchFamily="18" charset="0"/>
              </a:rPr>
              <a:t> nay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tôi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3200" dirty="0">
                <a:latin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              </a:t>
            </a:r>
            <a:r>
              <a:rPr lang="en-US" altLang="en-US" sz="3200" dirty="0" smtClean="0">
                <a:latin typeface="Times New Roman" panose="02020603050405020304" pitchFamily="18" charset="0"/>
              </a:rPr>
              <a:t>                    </a:t>
            </a:r>
            <a:r>
              <a:rPr lang="en-US" altLang="en-US" b="1" dirty="0" err="1" smtClean="0">
                <a:latin typeface="Times New Roman" panose="02020603050405020304" pitchFamily="18" charset="0"/>
              </a:rPr>
              <a:t>Thanh</a:t>
            </a:r>
            <a:r>
              <a:rPr lang="en-US" altLang="en-US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Tịnh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8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37566"/>
              </p:ext>
            </p:extLst>
          </p:nvPr>
        </p:nvGraphicFramePr>
        <p:xfrm>
          <a:off x="327547" y="1811977"/>
          <a:ext cx="11614244" cy="3783605"/>
        </p:xfrm>
        <a:graphic>
          <a:graphicData uri="http://schemas.openxmlformats.org/drawingml/2006/table">
            <a:tbl>
              <a:tblPr/>
              <a:tblGrid>
                <a:gridCol w="6885587">
                  <a:extLst>
                    <a:ext uri="{9D8B030D-6E8A-4147-A177-3AD203B41FA5}">
                      <a16:colId xmlns:a16="http://schemas.microsoft.com/office/drawing/2014/main" xmlns="" val="4023943565"/>
                    </a:ext>
                  </a:extLst>
                </a:gridCol>
                <a:gridCol w="4728657">
                  <a:extLst>
                    <a:ext uri="{9D8B030D-6E8A-4147-A177-3AD203B41FA5}">
                      <a16:colId xmlns:a16="http://schemas.microsoft.com/office/drawing/2014/main" xmlns="" val="2562575307"/>
                    </a:ext>
                  </a:extLst>
                </a:gridCol>
              </a:tblGrid>
              <a:tr h="835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4947758"/>
                  </a:ext>
                </a:extLst>
              </a:tr>
              <a:tr h="125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40037171"/>
                  </a:ext>
                </a:extLst>
              </a:tr>
              <a:tr h="1689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4715402"/>
                  </a:ext>
                </a:extLst>
              </a:tr>
            </a:tbl>
          </a:graphicData>
        </a:graphic>
      </p:graphicFrame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219668" y="3964384"/>
            <a:ext cx="4804011" cy="156966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phận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phận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225350" y="2698844"/>
            <a:ext cx="453902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7223080" y="1904997"/>
            <a:ext cx="4786952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37779" y="3952420"/>
            <a:ext cx="6922827" cy="107721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xung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thay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đổi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hôm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nay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2966107" y="1881279"/>
            <a:ext cx="1988024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văn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331740" y="2655034"/>
            <a:ext cx="68060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an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vỗ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vai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Cháu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chàng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dũng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91118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037230" y="1263552"/>
            <a:ext cx="5090615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Tác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en-US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064524" y="2435840"/>
            <a:ext cx="10931857" cy="221599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phận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giải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bộ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phận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đứng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  <a:p>
            <a:pPr marL="457200" indent="-457200" eaLnBrk="1" hangingPunct="1">
              <a:spcBef>
                <a:spcPts val="600"/>
              </a:spcBef>
              <a:buFontTx/>
              <a:buChar char="-"/>
            </a:pP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báo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dùng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phối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ngoặc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kép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gạch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32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3200" i="1" dirty="0" smtClean="0"/>
              <a:t>.</a:t>
            </a:r>
            <a:endParaRPr lang="en-US" altLang="en-US" sz="3200" i="1" dirty="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064525" y="1852684"/>
            <a:ext cx="78269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trực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735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0" y="0"/>
            <a:ext cx="12192000" cy="1252802"/>
            <a:chOff x="0" y="0"/>
            <a:chExt cx="9216" cy="947"/>
          </a:xfrm>
        </p:grpSpPr>
        <p:pic>
          <p:nvPicPr>
            <p:cNvPr id="4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8"/>
          <p:cNvSpPr/>
          <p:nvPr/>
        </p:nvSpPr>
        <p:spPr>
          <a:xfrm>
            <a:off x="232015" y="1152179"/>
            <a:ext cx="116961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2.Có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chấm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khổ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thơ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8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?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4205532" y="1584442"/>
            <a:ext cx="33962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Chết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nhúc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nhích</a:t>
            </a:r>
            <a:endParaRPr lang="en-US" altLang="en-US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Sao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nó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lồm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cồm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hangingPunct="1"/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ăn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chẳng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thích</a:t>
            </a:r>
            <a:endParaRPr lang="en-US" altLang="en-US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Chơi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thà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vui</a:t>
            </a:r>
            <a:r>
              <a:rPr lang="en-US" altLang="en-US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en-US" dirty="0" smtClean="0">
                <a:solidFill>
                  <a:srgbClr val="7030A0"/>
                </a:solidFill>
                <a:latin typeface="Times New Roman" panose="02020603050405020304" pitchFamily="18" charset="0"/>
              </a:rPr>
              <a:t>.</a:t>
            </a:r>
            <a:endParaRPr lang="en-US" altLang="en-US" dirty="0">
              <a:solidFill>
                <a:srgbClr val="7030A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7832407" y="1572376"/>
            <a:ext cx="431410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Thằng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giặc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cuống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cả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chân</a:t>
            </a:r>
            <a:endParaRPr lang="en-US" alt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Nhăn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nhó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kêu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rối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rít</a:t>
            </a:r>
            <a:endParaRPr lang="en-US" alt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tao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chết</a:t>
            </a:r>
            <a:endParaRPr lang="en-US" altLang="en-US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…</a:t>
            </a:r>
            <a:r>
              <a:rPr lang="en-US" altLang="en-US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tổ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kiến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vàng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altLang="en-US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                 </a:t>
            </a:r>
            <a:r>
              <a:rPr lang="en-US" altLang="en-US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</a:rPr>
              <a:t>Hải</a:t>
            </a:r>
            <a:endParaRPr lang="en-US" altLang="en-US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4673" y="1586885"/>
            <a:ext cx="40624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Trận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đánh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đầu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Quân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ào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giặc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ngã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nhào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Chết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dậy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400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6" name="Rectangle 10"/>
          <p:cNvSpPr txBox="1">
            <a:spLocks noChangeArrowheads="1"/>
          </p:cNvSpPr>
          <p:nvPr/>
        </p:nvSpPr>
        <p:spPr>
          <a:xfrm>
            <a:off x="136478" y="3597248"/>
            <a:ext cx="11778018" cy="126135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ngửa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cổ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suốt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mới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chờ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đợi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nàng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tiên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áo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bay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trời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giờ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hy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vọng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tha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thiết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xin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 “Bay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diều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ơi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! Bay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!”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en-US" altLang="en-US" sz="2400" i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                                                                                                                         Theo </a:t>
            </a:r>
            <a:r>
              <a:rPr lang="en-US" altLang="en-US" sz="2400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Tạ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Duy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Anh</a:t>
            </a:r>
            <a:endParaRPr lang="en-US" altLang="en-US" sz="24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Rectangle 13"/>
          <p:cNvSpPr>
            <a:spLocks noChangeArrowheads="1"/>
          </p:cNvSpPr>
          <p:nvPr/>
        </p:nvSpPr>
        <p:spPr bwMode="auto">
          <a:xfrm>
            <a:off x="150125" y="4912553"/>
            <a:ext cx="11750723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Đèo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Ngang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nhìn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hướng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nam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phong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cảnh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nhiên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kì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vĩ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smtClean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CC00CC"/>
                </a:solidFill>
                <a:latin typeface="Times New Roman" panose="02020603050405020304" pitchFamily="18" charset="0"/>
              </a:rPr>
              <a:t>phía</a:t>
            </a:r>
            <a:r>
              <a:rPr lang="en-US" altLang="en-US" dirty="0" smtClean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tây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dãy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Trường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Sơn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trùng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điệp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phía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đông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biển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cả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la, ở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giữa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vùng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biếc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màu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lục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diệp</a:t>
            </a:r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dirty="0">
                <a:solidFill>
                  <a:srgbClr val="CC00CC"/>
                </a:solidFill>
                <a:latin typeface="Times New Roman" panose="02020603050405020304" pitchFamily="18" charset="0"/>
              </a:rPr>
              <a:t>                                                                      </a:t>
            </a:r>
            <a:r>
              <a:rPr lang="en-US" altLang="en-US" dirty="0" smtClean="0">
                <a:solidFill>
                  <a:srgbClr val="CC00CC"/>
                </a:solidFill>
                <a:latin typeface="Times New Roman" panose="02020603050405020304" pitchFamily="18" charset="0"/>
              </a:rPr>
              <a:t>                                            </a:t>
            </a:r>
            <a:r>
              <a:rPr lang="en-US" altLang="en-US" i="1" dirty="0" smtClean="0">
                <a:solidFill>
                  <a:srgbClr val="CC00CC"/>
                </a:solidFill>
                <a:latin typeface="Times New Roman" panose="02020603050405020304" pitchFamily="18" charset="0"/>
              </a:rPr>
              <a:t>Theo </a:t>
            </a:r>
            <a:r>
              <a:rPr lang="en-US" altLang="en-US" i="1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i="1" dirty="0">
                <a:solidFill>
                  <a:srgbClr val="CC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CC00CC"/>
                </a:solidFill>
                <a:latin typeface="Times New Roman" panose="02020603050405020304" pitchFamily="18" charset="0"/>
              </a:rPr>
              <a:t>Nhĩ</a:t>
            </a:r>
            <a:endParaRPr lang="en-US" altLang="en-US" i="1" dirty="0">
              <a:solidFill>
                <a:srgbClr val="CC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317723" y="1897025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515974" y="390552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156223" y="4874523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3176330" y="3123391"/>
            <a:ext cx="6104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altLang="en-US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862432" y="4380761"/>
            <a:ext cx="61177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altLang="en-US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20626" y="6100870"/>
            <a:ext cx="58412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i="1" dirty="0">
                <a:solidFill>
                  <a:srgbClr val="BE02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06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4" grpId="0"/>
      <p:bldP spid="35" grpId="0"/>
      <p:bldP spid="16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32012" y="1183938"/>
            <a:ext cx="11709780" cy="51213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mẩu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vui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lầm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khỏi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lầm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tin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nhắn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0033CC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600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600" dirty="0">
                <a:solidFill>
                  <a:srgbClr val="0033CC"/>
                </a:solidFill>
                <a:latin typeface="Times New Roman" panose="02020603050405020304" pitchFamily="18" charset="0"/>
              </a:rPr>
              <a:t>? </a:t>
            </a:r>
            <a:endParaRPr lang="en-US" altLang="en-US" sz="2600" b="1" dirty="0" smtClean="0">
              <a:solidFill>
                <a:srgbClr val="0033CC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26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                                        </a:t>
            </a:r>
            <a:r>
              <a:rPr lang="en-US" alt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</a:rPr>
              <a:t>quên</a:t>
            </a:r>
            <a:r>
              <a:rPr lang="en-US" alt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600" b="1" dirty="0" smtClean="0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 smtClean="0">
                <a:solidFill>
                  <a:srgbClr val="FF00FF"/>
                </a:solidFill>
                <a:latin typeface="Times New Roman" panose="02020603050405020304" pitchFamily="18" charset="0"/>
              </a:rPr>
              <a:t>câu</a:t>
            </a:r>
            <a:endParaRPr lang="en-US" altLang="en-US" sz="2600" dirty="0" smtClean="0">
              <a:solidFill>
                <a:srgbClr val="FF00FF"/>
              </a:solidFill>
              <a:latin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2600" dirty="0" smtClean="0">
                <a:latin typeface="Times New Roman" panose="02020603050405020304" pitchFamily="18" charset="0"/>
              </a:rPr>
              <a:t>      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nọ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cửa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viếng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dặn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băng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tang: “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viếng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X.”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đến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thấy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phúng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đơn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giản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quá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bèn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sai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con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chuyển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tin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nhắn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: “Xin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linh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đàng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.”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Lúc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đem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tới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đám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tang,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mới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giật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mình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hoa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cài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dải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băng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đen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nắn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nót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: “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viếng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X.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linh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đàng</a:t>
            </a: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”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26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                                                                                    </a:t>
            </a:r>
            <a:r>
              <a:rPr lang="en-US" altLang="en-US" sz="20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Theo </a:t>
            </a:r>
            <a:r>
              <a:rPr lang="en-US" altLang="en-US" sz="20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tạp</a:t>
            </a:r>
            <a:r>
              <a:rPr lang="en-US" altLang="en-US" sz="20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solidFill>
                  <a:srgbClr val="3333FF"/>
                </a:solidFill>
                <a:latin typeface="Times New Roman" panose="02020603050405020304" pitchFamily="18" charset="0"/>
              </a:rPr>
              <a:t>chí</a:t>
            </a:r>
            <a:r>
              <a:rPr lang="en-US" altLang="en-US" sz="20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 NGÔN NGỮ</a:t>
            </a:r>
          </a:p>
          <a:p>
            <a:pPr algn="l">
              <a:buFontTx/>
              <a:buNone/>
            </a:pPr>
            <a:r>
              <a:rPr lang="en-US" altLang="en-US" sz="2600" dirty="0" smtClean="0">
                <a:latin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0043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646" y="-139119"/>
            <a:ext cx="12190677" cy="6858000"/>
            <a:chOff x="1" y="0"/>
            <a:chExt cx="9215" cy="5184"/>
          </a:xfrm>
        </p:grpSpPr>
        <p:pic>
          <p:nvPicPr>
            <p:cNvPr id="5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2" name="Group 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60814154"/>
              </p:ext>
            </p:extLst>
          </p:nvPr>
        </p:nvGraphicFramePr>
        <p:xfrm>
          <a:off x="139496" y="1714543"/>
          <a:ext cx="11859905" cy="4976401"/>
        </p:xfrm>
        <a:graphic>
          <a:graphicData uri="http://schemas.openxmlformats.org/drawingml/2006/table">
            <a:tbl>
              <a:tblPr/>
              <a:tblGrid>
                <a:gridCol w="56092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50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96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51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28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286485" y="1885759"/>
            <a:ext cx="532274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a) Tin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nhắn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>
            <a:off x="288403" y="3443902"/>
            <a:ext cx="530718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lầm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ý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dải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băng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tang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5868538" y="3426061"/>
            <a:ext cx="6032310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Kính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viếng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X.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linh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đàng</a:t>
            </a:r>
            <a:r>
              <a:rPr lang="en-US" altLang="en-US" sz="2800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.</a:t>
            </a:r>
            <a:endParaRPr lang="en-US" altLang="en-US" sz="2800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5882185" y="1840221"/>
            <a:ext cx="6018663" cy="9541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Xin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linh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đàng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</a:rPr>
              <a:t>.   </a:t>
            </a:r>
          </a:p>
        </p:txBody>
      </p:sp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301029" y="5137599"/>
            <a:ext cx="5321849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c) </a:t>
            </a:r>
            <a:r>
              <a:rPr lang="en-US" altLang="en-US" sz="28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khỏi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lầm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tin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nhắn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? 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8" name="Text Box 26"/>
          <p:cNvSpPr txBox="1">
            <a:spLocks noChangeArrowheads="1"/>
          </p:cNvSpPr>
          <p:nvPr/>
        </p:nvSpPr>
        <p:spPr bwMode="auto">
          <a:xfrm>
            <a:off x="5882186" y="5138644"/>
            <a:ext cx="603231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Xin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ông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làm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ơn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ghi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3333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linh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hồn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đàng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" name="Rectangle 1"/>
          <p:cNvSpPr/>
          <p:nvPr/>
        </p:nvSpPr>
        <p:spPr>
          <a:xfrm>
            <a:off x="5882214" y="2766661"/>
            <a:ext cx="6018634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dải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băng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5182" y="4363448"/>
            <a:ext cx="603566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còn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chỗ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đàng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446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9216" cy="5184"/>
          </a:xfrm>
        </p:grpSpPr>
        <p:pic>
          <p:nvPicPr>
            <p:cNvPr id="6" name="Picture 4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181" cy="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5" descr="Picture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8099" y="-170"/>
              <a:ext cx="947" cy="1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743496" y="2011846"/>
            <a:ext cx="86201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9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850</Words>
  <Application>Microsoft Office PowerPoint</Application>
  <PresentationFormat>Custom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262</cp:revision>
  <dcterms:created xsi:type="dcterms:W3CDTF">2017-11-24T09:12:01Z</dcterms:created>
  <dcterms:modified xsi:type="dcterms:W3CDTF">2020-07-09T06:07:02Z</dcterms:modified>
</cp:coreProperties>
</file>