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EFF"/>
    <a:srgbClr val="003300"/>
    <a:srgbClr val="333300"/>
    <a:srgbClr val="D5760B"/>
    <a:srgbClr val="67873F"/>
    <a:srgbClr val="FF6900"/>
    <a:srgbClr val="F9F9F9"/>
    <a:srgbClr val="BDAC82"/>
    <a:srgbClr val="683C11"/>
    <a:srgbClr val="09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D0DA2-EDB2-4A3E-8175-34C300B2AEB6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46C8A-90CA-4D6C-B846-B71F6733D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10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61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53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80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020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474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8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9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96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44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8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74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5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280160" y="2087411"/>
            <a:ext cx="1585690" cy="1168595"/>
            <a:chOff x="8280160" y="2087411"/>
            <a:chExt cx="1585690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280160" y="2117710"/>
              <a:ext cx="15856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err="1" smtClean="0">
                  <a:solidFill>
                    <a:srgbClr val="FF69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Câu</a:t>
              </a:r>
              <a:endParaRPr lang="zh-CN" altLang="en-US" sz="6600" dirty="0">
                <a:solidFill>
                  <a:srgbClr val="FF69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53559" y="1678431"/>
            <a:ext cx="1766830" cy="1168595"/>
            <a:chOff x="2894386" y="1678431"/>
            <a:chExt cx="1577203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894386" y="1915539"/>
              <a:ext cx="157720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dirty="0" smtClean="0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dirty="0" err="1" smtClean="0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Luyện</a:t>
              </a:r>
              <a:endParaRPr lang="zh-CN" altLang="en-US" sz="4400" dirty="0">
                <a:solidFill>
                  <a:srgbClr val="099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46702" y="2065001"/>
              <a:ext cx="116089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dirty="0" err="1" smtClean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endParaRPr lang="zh-CN" alt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78086"/>
            <a:chOff x="6545751" y="1967332"/>
            <a:chExt cx="1354086" cy="1178086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40738" y="2037422"/>
              <a:ext cx="117051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dirty="0" err="1" smtClean="0">
                  <a:solidFill>
                    <a:srgbClr val="FF4F66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Và</a:t>
              </a:r>
              <a:endParaRPr lang="zh-CN" altLang="en-US" sz="6600" dirty="0">
                <a:solidFill>
                  <a:srgbClr val="FF4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36936" y="3596209"/>
            <a:ext cx="22076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Lớp</a:t>
            </a:r>
            <a:r>
              <a:rPr lang="en-US" altLang="zh-CN" sz="6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3</a:t>
            </a:r>
            <a:endParaRPr lang="zh-CN" altLang="en-US" sz="6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blinds dir="vert"/>
      </p:transition>
    </mc:Choice>
    <mc:Fallback xmlns="">
      <p:transition spd="slow" advClick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9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1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9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1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509" y="-192504"/>
            <a:ext cx="13252604" cy="716325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3" y="4461310"/>
            <a:ext cx="1691149" cy="1710543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05789" y="133952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a, </a:t>
            </a:r>
            <a:r>
              <a:rPr lang="en-US" altLang="en-US" sz="2800" b="1" dirty="0" err="1">
                <a:solidFill>
                  <a:schemeClr val="bg1"/>
                </a:solidFill>
              </a:rPr>
              <a:t>Bác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kim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giờ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nhích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về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phía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trước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053389" y="1784689"/>
            <a:ext cx="9320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ACEFF"/>
                </a:solidFill>
              </a:rPr>
              <a:t>-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Bác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giờ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nhích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về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phía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một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cách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rất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thận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trọng</a:t>
            </a:r>
            <a:r>
              <a:rPr lang="en-US" altLang="en-US" sz="2800" b="1" dirty="0">
                <a:solidFill>
                  <a:srgbClr val="0ACEFF"/>
                </a:solidFill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05789" y="2747379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b, Anh </a:t>
            </a:r>
            <a:r>
              <a:rPr lang="en-US" altLang="en-US" sz="2800" b="1" dirty="0" err="1">
                <a:solidFill>
                  <a:schemeClr val="bg1"/>
                </a:solidFill>
              </a:rPr>
              <a:t>kim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phút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53389" y="3321138"/>
            <a:ext cx="8807116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ACEFF"/>
                </a:solidFill>
              </a:rPr>
              <a:t>-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0ACEFF"/>
                </a:solidFill>
              </a:rPr>
              <a:t>Anh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phút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đi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bước</a:t>
            </a:r>
            <a:r>
              <a:rPr lang="en-US" altLang="en-US" sz="2800" b="1" dirty="0">
                <a:solidFill>
                  <a:srgbClr val="0ACEFF"/>
                </a:solidFill>
              </a:rPr>
              <a:t>,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bước</a:t>
            </a:r>
            <a:r>
              <a:rPr lang="en-US" altLang="en-US" sz="2800" b="1" dirty="0">
                <a:solidFill>
                  <a:srgbClr val="0ACEFF"/>
                </a:solidFill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ACEFF"/>
                </a:solidFill>
              </a:rPr>
              <a:t>- Anh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phút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đi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bước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lầm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lì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về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phía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2800" b="1" dirty="0">
                <a:solidFill>
                  <a:srgbClr val="0ACEFF"/>
                </a:solidFill>
              </a:rPr>
              <a:t>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45632" y="4279910"/>
            <a:ext cx="8462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c, </a:t>
            </a:r>
            <a:r>
              <a:rPr lang="en-US" altLang="en-US" sz="2800" b="1" dirty="0" err="1">
                <a:solidFill>
                  <a:schemeClr val="bg1"/>
                </a:solidFill>
              </a:rPr>
              <a:t>Bé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kim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giây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chạy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lên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trước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hàng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53389" y="4916393"/>
            <a:ext cx="9396664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ACEFF"/>
                </a:solidFill>
              </a:rPr>
              <a:t>- </a:t>
            </a:r>
            <a:r>
              <a:rPr lang="en-US" altLang="en-US" sz="2800" b="1" dirty="0" err="1">
                <a:solidFill>
                  <a:srgbClr val="0ACEFF"/>
                </a:solidFill>
              </a:rPr>
              <a:t>Bé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giây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tinh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nghịch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chạy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vút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lên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hàng</a:t>
            </a:r>
            <a:r>
              <a:rPr lang="en-US" altLang="en-US" sz="2800" b="1" dirty="0">
                <a:solidFill>
                  <a:srgbClr val="0ACEFF"/>
                </a:solidFill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ACEFF"/>
                </a:solidFill>
              </a:rPr>
              <a:t>- </a:t>
            </a:r>
            <a:r>
              <a:rPr lang="en-US" altLang="en-US" sz="2800" b="1" dirty="0" err="1">
                <a:solidFill>
                  <a:srgbClr val="0ACEFF"/>
                </a:solidFill>
              </a:rPr>
              <a:t>Bé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giây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chạy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lên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hàng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thật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nhanh</a:t>
            </a:r>
            <a:r>
              <a:rPr lang="en-US" altLang="en-US" sz="2800" b="1" dirty="0">
                <a:solidFill>
                  <a:srgbClr val="0ACEFF"/>
                </a:solidFill>
              </a:rPr>
              <a:t>.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5789" y="870289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err="1">
                <a:solidFill>
                  <a:schemeClr val="bg1"/>
                </a:solidFill>
              </a:rPr>
              <a:t>Đọc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thơ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trả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lời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hỏi</a:t>
            </a:r>
            <a:r>
              <a:rPr lang="en-US" altLang="en-US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705095" y="2512669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ACEFF"/>
                </a:solidFill>
              </a:rPr>
              <a:t>-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Bác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giờ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nhích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về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phía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li,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li.</a:t>
            </a:r>
          </a:p>
          <a:p>
            <a:pPr algn="ctr"/>
            <a:endParaRPr lang="en-US" altLang="en-US" sz="2800" b="1" dirty="0">
              <a:solidFill>
                <a:srgbClr val="0ACEFF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187116" y="1479889"/>
            <a:ext cx="942473" cy="4603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187116" y="870289"/>
            <a:ext cx="942473" cy="45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latin typeface="Arial" panose="020B0604020202020204" pitchFamily="34" charset="0"/>
              </a:rPr>
              <a:t> 1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624005" y="4772546"/>
            <a:ext cx="1905006" cy="16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612304" y="1830673"/>
            <a:ext cx="1905006" cy="16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258786" y="3233105"/>
            <a:ext cx="1905006" cy="16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20" y="-292009"/>
            <a:ext cx="13513802" cy="752699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143"/>
            <a:ext cx="12204700" cy="838252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199147" y="1532024"/>
            <a:ext cx="10431375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bg1"/>
                </a:solidFill>
              </a:rPr>
              <a:t>Bài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3. </a:t>
            </a:r>
            <a:r>
              <a:rPr lang="en-US" altLang="en-US" sz="2800" b="1" dirty="0" err="1">
                <a:solidFill>
                  <a:schemeClr val="bg1"/>
                </a:solidFill>
              </a:rPr>
              <a:t>Đặt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hỏi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bộ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phận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u="sng" dirty="0">
                <a:solidFill>
                  <a:schemeClr val="bg1"/>
                </a:solidFill>
              </a:rPr>
              <a:t>in </a:t>
            </a:r>
            <a:r>
              <a:rPr lang="en-US" altLang="en-US" sz="2800" b="1" u="sng" dirty="0" err="1">
                <a:solidFill>
                  <a:schemeClr val="bg1"/>
                </a:solidFill>
              </a:rPr>
              <a:t>đậm</a:t>
            </a:r>
            <a:r>
              <a:rPr lang="en-US" altLang="en-U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Trương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Vĩnh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Ký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hiểu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biết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rất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rộng</a:t>
            </a:r>
            <a:r>
              <a:rPr lang="en-US" altLang="en-US" sz="2800" b="1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chemeClr val="bg1"/>
                </a:solidFill>
              </a:rPr>
              <a:t> Ê-</a:t>
            </a:r>
            <a:r>
              <a:rPr lang="en-US" altLang="en-US" sz="2800" dirty="0" err="1">
                <a:solidFill>
                  <a:schemeClr val="bg1"/>
                </a:solidFill>
              </a:rPr>
              <a:t>đi</a:t>
            </a:r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</a:rPr>
              <a:t>xơn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việc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miệt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mài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suốt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đêm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chemeClr val="bg1"/>
                </a:solidFill>
              </a:rPr>
              <a:t> Hai </a:t>
            </a:r>
            <a:r>
              <a:rPr lang="en-US" altLang="en-US" sz="2800" dirty="0" err="1">
                <a:solidFill>
                  <a:schemeClr val="bg1"/>
                </a:solidFill>
              </a:rPr>
              <a:t>chị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em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thán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phục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nhìn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chú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Lý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</a:rPr>
              <a:t>-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Tiếng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nổi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lên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réo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rắt</a:t>
            </a:r>
            <a:r>
              <a:rPr lang="en-US" altLang="en-US" sz="2800" b="1" i="1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2800" b="1" i="1" dirty="0">
              <a:solidFill>
                <a:schemeClr val="bg1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387634" y="2452689"/>
            <a:ext cx="85165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Trương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Vĩnh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Ký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thế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387634" y="3618180"/>
            <a:ext cx="71660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Ê-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đi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xơn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thế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199147" y="4753604"/>
            <a:ext cx="80425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Hai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chị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nhìn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Lý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thế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155728" y="5767770"/>
            <a:ext cx="71347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Tiếng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nhạc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nổi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thế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01841" y="613614"/>
            <a:ext cx="95517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1. </a:t>
            </a:r>
            <a:r>
              <a:rPr lang="en-US" altLang="en-US" sz="2400" b="1" dirty="0" err="1">
                <a:solidFill>
                  <a:schemeClr val="bg1"/>
                </a:solidFill>
              </a:rPr>
              <a:t>Đọc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bài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thơ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sau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trả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lời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hỏi</a:t>
            </a:r>
            <a:r>
              <a:rPr lang="en-US" altLang="en-US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-75315" y="1089739"/>
            <a:ext cx="9596855" cy="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chemeClr val="bg1"/>
                </a:solidFill>
              </a:rPr>
              <a:t>Bài</a:t>
            </a:r>
            <a:r>
              <a:rPr lang="en-US" altLang="en-US" sz="2400" b="1" dirty="0">
                <a:solidFill>
                  <a:schemeClr val="bg1"/>
                </a:solidFill>
              </a:rPr>
              <a:t> 2. </a:t>
            </a:r>
            <a:r>
              <a:rPr lang="en-US" altLang="en-US" sz="2400" b="1" dirty="0" err="1">
                <a:solidFill>
                  <a:schemeClr val="bg1"/>
                </a:solidFill>
              </a:rPr>
              <a:t>Dựa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vào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nội</a:t>
            </a:r>
            <a:r>
              <a:rPr lang="en-US" altLang="en-US" sz="2400" b="1" dirty="0">
                <a:solidFill>
                  <a:schemeClr val="bg1"/>
                </a:solidFill>
              </a:rPr>
              <a:t> dung </a:t>
            </a:r>
            <a:r>
              <a:rPr lang="en-US" altLang="en-US" sz="2400" b="1" dirty="0" err="1">
                <a:solidFill>
                  <a:schemeClr val="bg1"/>
                </a:solidFill>
              </a:rPr>
              <a:t>bài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thơ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</a:rPr>
              <a:t>trả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lời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hỏi</a:t>
            </a:r>
            <a:r>
              <a:rPr lang="en-US" altLang="en-US" sz="2400" b="1" dirty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543" y="-326254"/>
            <a:ext cx="13827354" cy="776979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aphicFrame>
        <p:nvGraphicFramePr>
          <p:cNvPr id="13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76344"/>
              </p:ext>
            </p:extLst>
          </p:nvPr>
        </p:nvGraphicFramePr>
        <p:xfrm>
          <a:off x="1097212" y="594134"/>
          <a:ext cx="10789987" cy="2865439"/>
        </p:xfrm>
        <a:graphic>
          <a:graphicData uri="http://schemas.openxmlformats.org/drawingml/2006/table">
            <a:tbl>
              <a:tblPr/>
              <a:tblGrid>
                <a:gridCol w="3296941"/>
                <a:gridCol w="3197708"/>
                <a:gridCol w="4295338"/>
              </a:tblGrid>
              <a:tr h="4048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CE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gọi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CE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miêu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tả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CE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Thận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trọng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nhích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từng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li,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từng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li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phút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Lầm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lì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từng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từng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bước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giây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bé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Tinh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nghịch,chạy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vút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kim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Cùng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đích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rung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hồi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chuông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vang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97"/>
          <p:cNvSpPr>
            <a:spLocks noChangeArrowheads="1"/>
          </p:cNvSpPr>
          <p:nvPr/>
        </p:nvSpPr>
        <p:spPr bwMode="auto">
          <a:xfrm>
            <a:off x="887844" y="132094"/>
            <a:ext cx="54109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Bài</a:t>
            </a:r>
            <a:r>
              <a:rPr lang="en-US" altLang="en-US" sz="18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5" name="Text Box 100"/>
          <p:cNvSpPr txBox="1">
            <a:spLocks noChangeArrowheads="1"/>
          </p:cNvSpPr>
          <p:nvPr/>
        </p:nvSpPr>
        <p:spPr bwMode="auto">
          <a:xfrm>
            <a:off x="950341" y="3543015"/>
            <a:ext cx="614412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700" b="1" dirty="0">
                <a:solidFill>
                  <a:srgbClr val="6600FF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Dựa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vào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nội</a:t>
            </a:r>
            <a:r>
              <a:rPr lang="en-US" altLang="en-US" sz="1700" b="1" dirty="0">
                <a:solidFill>
                  <a:schemeClr val="bg1"/>
                </a:solidFill>
              </a:rPr>
              <a:t> dung </a:t>
            </a:r>
            <a:r>
              <a:rPr lang="en-US" altLang="en-US" sz="1700" b="1" dirty="0" err="1">
                <a:solidFill>
                  <a:schemeClr val="bg1"/>
                </a:solidFill>
              </a:rPr>
              <a:t>bài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thơ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trên</a:t>
            </a:r>
            <a:r>
              <a:rPr lang="en-US" altLang="en-US" sz="1700" b="1" dirty="0">
                <a:solidFill>
                  <a:schemeClr val="bg1"/>
                </a:solidFill>
              </a:rPr>
              <a:t>, </a:t>
            </a:r>
            <a:r>
              <a:rPr lang="en-US" altLang="en-US" sz="1700" b="1" dirty="0" err="1">
                <a:solidFill>
                  <a:schemeClr val="bg1"/>
                </a:solidFill>
              </a:rPr>
              <a:t>trả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lời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câu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hỏi</a:t>
            </a:r>
            <a:r>
              <a:rPr lang="en-US" altLang="en-US" sz="1700" b="1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en-US" altLang="en-US" sz="1700" b="1" i="1" dirty="0" smtClean="0">
                <a:solidFill>
                  <a:srgbClr val="FFFF00"/>
                </a:solidFill>
              </a:rPr>
              <a:t>-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Bác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kim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giờ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nhích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về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phía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trước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như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thế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nào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altLang="en-US" sz="1700" b="1" dirty="0" smtClean="0">
                <a:solidFill>
                  <a:srgbClr val="0ACEFF"/>
                </a:solidFill>
              </a:rPr>
              <a:t>-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Bác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kim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giờ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nhích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về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phía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trước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một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cách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rất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thận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 smtClean="0">
                <a:solidFill>
                  <a:srgbClr val="0ACEFF"/>
                </a:solidFill>
              </a:rPr>
              <a:t>trọng</a:t>
            </a:r>
            <a:r>
              <a:rPr lang="en-US" altLang="en-US" sz="1700" b="1" dirty="0" smtClean="0">
                <a:solidFill>
                  <a:srgbClr val="0ACEFF"/>
                </a:solidFill>
              </a:rPr>
              <a:t>.</a:t>
            </a:r>
          </a:p>
          <a:p>
            <a:r>
              <a:rPr lang="en-US" altLang="en-US" sz="1700" b="1" dirty="0" smtClean="0">
                <a:solidFill>
                  <a:srgbClr val="0ACEFF"/>
                </a:solidFill>
              </a:rPr>
              <a:t>- </a:t>
            </a:r>
            <a:r>
              <a:rPr lang="en-US" altLang="en-US" sz="1700" b="1" dirty="0" err="1">
                <a:solidFill>
                  <a:srgbClr val="0ACEFF"/>
                </a:solidFill>
              </a:rPr>
              <a:t>Bác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kim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giờ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nhích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về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phía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1700" b="1" dirty="0">
                <a:solidFill>
                  <a:srgbClr val="0ACEFF"/>
                </a:solidFill>
              </a:rPr>
              <a:t> li, </a:t>
            </a:r>
            <a:r>
              <a:rPr lang="en-US" altLang="en-US" sz="17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1700" b="1" dirty="0">
                <a:solidFill>
                  <a:srgbClr val="0ACEFF"/>
                </a:solidFill>
              </a:rPr>
              <a:t> li.</a:t>
            </a:r>
          </a:p>
          <a:p>
            <a:pPr eaLnBrk="1" hangingPunct="1">
              <a:buFontTx/>
              <a:buChar char="-"/>
            </a:pPr>
            <a:r>
              <a:rPr lang="en-US" altLang="en-US" sz="1700" b="1" i="1" dirty="0" smtClean="0">
                <a:solidFill>
                  <a:srgbClr val="FFFF00"/>
                </a:solidFill>
              </a:rPr>
              <a:t> Anh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kim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phút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đi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như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thế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nào</a:t>
            </a:r>
            <a:r>
              <a:rPr lang="en-US" altLang="en-US" sz="1700" b="1" i="1" dirty="0">
                <a:solidFill>
                  <a:srgbClr val="FFFF00"/>
                </a:solidFill>
              </a:rPr>
              <a:t>?</a:t>
            </a:r>
          </a:p>
          <a:p>
            <a:r>
              <a:rPr lang="en-US" altLang="en-US" sz="1700" b="1" dirty="0">
                <a:solidFill>
                  <a:srgbClr val="0ACEFF"/>
                </a:solidFill>
              </a:rPr>
              <a:t>- Anh </a:t>
            </a:r>
            <a:r>
              <a:rPr lang="en-US" altLang="en-US" sz="1700" b="1" dirty="0" err="1">
                <a:solidFill>
                  <a:srgbClr val="0ACEFF"/>
                </a:solidFill>
              </a:rPr>
              <a:t>kim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phút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đi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bước</a:t>
            </a:r>
            <a:r>
              <a:rPr lang="en-US" altLang="en-US" sz="1700" b="1" dirty="0">
                <a:solidFill>
                  <a:srgbClr val="0ACEFF"/>
                </a:solidFill>
              </a:rPr>
              <a:t>, </a:t>
            </a:r>
            <a:r>
              <a:rPr lang="en-US" altLang="en-US" sz="17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bước</a:t>
            </a:r>
            <a:r>
              <a:rPr lang="en-US" altLang="en-US" sz="1700" b="1" dirty="0">
                <a:solidFill>
                  <a:srgbClr val="0ACEFF"/>
                </a:solidFill>
              </a:rPr>
              <a:t>.</a:t>
            </a:r>
          </a:p>
          <a:p>
            <a:r>
              <a:rPr lang="en-US" altLang="en-US" sz="1700" b="1" dirty="0">
                <a:solidFill>
                  <a:srgbClr val="0ACEFF"/>
                </a:solidFill>
              </a:rPr>
              <a:t>- Anh </a:t>
            </a:r>
            <a:r>
              <a:rPr lang="en-US" altLang="en-US" sz="1700" b="1" dirty="0" err="1">
                <a:solidFill>
                  <a:srgbClr val="0ACEFF"/>
                </a:solidFill>
              </a:rPr>
              <a:t>kim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phút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đi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bước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lầm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lì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về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phía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1700" b="1" dirty="0">
                <a:solidFill>
                  <a:srgbClr val="0ACEFF"/>
                </a:solidFill>
              </a:rPr>
              <a:t>.</a:t>
            </a:r>
          </a:p>
          <a:p>
            <a:pPr eaLnBrk="1" hangingPunct="1"/>
            <a:r>
              <a:rPr lang="en-US" altLang="en-US" sz="1700" b="1" dirty="0" smtClean="0">
                <a:solidFill>
                  <a:srgbClr val="FFFF00"/>
                </a:solidFill>
              </a:rPr>
              <a:t>- </a:t>
            </a:r>
            <a:r>
              <a:rPr lang="en-US" altLang="en-US" sz="1700" b="1" i="1" dirty="0" err="1" smtClean="0">
                <a:solidFill>
                  <a:srgbClr val="FFFF00"/>
                </a:solidFill>
              </a:rPr>
              <a:t>Bé</a:t>
            </a:r>
            <a:r>
              <a:rPr lang="en-US" altLang="en-US" sz="1700" b="1" i="1" dirty="0" smtClean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kim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giây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chạy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lên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trước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hàng</a:t>
            </a:r>
            <a:r>
              <a:rPr lang="en-US" altLang="en-US" sz="1700" b="1" i="1" dirty="0">
                <a:solidFill>
                  <a:srgbClr val="FFFF00"/>
                </a:solidFill>
              </a:rPr>
              <a:t> 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hàng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như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thế</a:t>
            </a:r>
            <a:r>
              <a:rPr lang="en-US" altLang="en-US" sz="1700" b="1" i="1" dirty="0">
                <a:solidFill>
                  <a:srgbClr val="FFFF00"/>
                </a:solidFill>
              </a:rPr>
              <a:t> </a:t>
            </a:r>
            <a:r>
              <a:rPr lang="en-US" altLang="en-US" sz="1700" b="1" i="1" dirty="0" err="1">
                <a:solidFill>
                  <a:srgbClr val="FFFF00"/>
                </a:solidFill>
              </a:rPr>
              <a:t>nào</a:t>
            </a:r>
            <a:r>
              <a:rPr lang="en-US" altLang="en-US" sz="1700" b="1" i="1" dirty="0">
                <a:solidFill>
                  <a:srgbClr val="FFFF00"/>
                </a:solidFill>
              </a:rPr>
              <a:t>?</a:t>
            </a:r>
          </a:p>
          <a:p>
            <a:r>
              <a:rPr lang="en-US" altLang="en-US" sz="1700" b="1" dirty="0">
                <a:solidFill>
                  <a:srgbClr val="0ACEFF"/>
                </a:solidFill>
              </a:rPr>
              <a:t>- </a:t>
            </a:r>
            <a:r>
              <a:rPr lang="en-US" altLang="en-US" sz="1700" b="1" dirty="0" err="1">
                <a:solidFill>
                  <a:srgbClr val="0ACEFF"/>
                </a:solidFill>
              </a:rPr>
              <a:t>Bé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kim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giây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tinh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nghịch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chạy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vút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lên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hàng</a:t>
            </a:r>
            <a:r>
              <a:rPr lang="en-US" altLang="en-US" sz="1700" b="1" dirty="0">
                <a:solidFill>
                  <a:srgbClr val="0ACEFF"/>
                </a:solidFill>
              </a:rPr>
              <a:t>.</a:t>
            </a:r>
          </a:p>
          <a:p>
            <a:r>
              <a:rPr lang="en-US" altLang="en-US" sz="1700" b="1" dirty="0">
                <a:solidFill>
                  <a:srgbClr val="0ACEFF"/>
                </a:solidFill>
              </a:rPr>
              <a:t>- </a:t>
            </a:r>
            <a:r>
              <a:rPr lang="en-US" altLang="en-US" sz="1700" b="1" dirty="0" err="1">
                <a:solidFill>
                  <a:srgbClr val="0ACEFF"/>
                </a:solidFill>
              </a:rPr>
              <a:t>Bé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kim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giây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chạy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vút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một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cái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đã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lên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hàng</a:t>
            </a:r>
            <a:r>
              <a:rPr lang="en-US" altLang="en-US" sz="1700" b="1" dirty="0">
                <a:solidFill>
                  <a:srgbClr val="0ACEFF"/>
                </a:solidFill>
              </a:rPr>
              <a:t>.</a:t>
            </a:r>
          </a:p>
          <a:p>
            <a:r>
              <a:rPr lang="en-US" altLang="en-US" sz="1700" b="1" dirty="0">
                <a:solidFill>
                  <a:srgbClr val="0ACEFF"/>
                </a:solidFill>
              </a:rPr>
              <a:t>- </a:t>
            </a:r>
            <a:r>
              <a:rPr lang="en-US" altLang="en-US" sz="1700" b="1" dirty="0" err="1">
                <a:solidFill>
                  <a:srgbClr val="0ACEFF"/>
                </a:solidFill>
              </a:rPr>
              <a:t>Bé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kim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giây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chạy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lên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hàng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thật</a:t>
            </a:r>
            <a:r>
              <a:rPr lang="en-US" altLang="en-US" sz="1700" b="1" dirty="0">
                <a:solidFill>
                  <a:srgbClr val="0ACEFF"/>
                </a:solidFill>
              </a:rPr>
              <a:t> </a:t>
            </a:r>
            <a:r>
              <a:rPr lang="en-US" altLang="en-US" sz="1700" b="1" dirty="0" err="1">
                <a:solidFill>
                  <a:srgbClr val="0ACEFF"/>
                </a:solidFill>
              </a:rPr>
              <a:t>nhanh</a:t>
            </a:r>
            <a:r>
              <a:rPr lang="en-US" altLang="en-US" sz="1700" b="1" dirty="0">
                <a:solidFill>
                  <a:srgbClr val="0ACEFF"/>
                </a:solidFill>
              </a:rPr>
              <a:t>.</a:t>
            </a:r>
          </a:p>
          <a:p>
            <a:pPr eaLnBrk="1" hangingPunct="1"/>
            <a:endParaRPr lang="en-US" altLang="en-US" sz="1700" b="1" dirty="0">
              <a:solidFill>
                <a:srgbClr val="6600FF"/>
              </a:solidFill>
            </a:endParaRPr>
          </a:p>
        </p:txBody>
      </p:sp>
      <p:sp>
        <p:nvSpPr>
          <p:cNvPr id="16" name="Rectangle 101"/>
          <p:cNvSpPr>
            <a:spLocks noChangeArrowheads="1"/>
          </p:cNvSpPr>
          <p:nvPr/>
        </p:nvSpPr>
        <p:spPr bwMode="auto">
          <a:xfrm>
            <a:off x="346748" y="3505519"/>
            <a:ext cx="811644" cy="41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1800" b="1" dirty="0" smtClean="0">
                <a:cs typeface="Times New Roman" panose="02020603050405020304" pitchFamily="18" charset="0"/>
              </a:rPr>
              <a:t> </a:t>
            </a:r>
            <a:endParaRPr lang="en-US" altLang="en-US" sz="1800" b="1" dirty="0">
              <a:cs typeface="Times New Roman" panose="02020603050405020304" pitchFamily="18" charset="0"/>
            </a:endParaRPr>
          </a:p>
        </p:txBody>
      </p:sp>
      <p:sp>
        <p:nvSpPr>
          <p:cNvPr id="17" name="Text Box 107"/>
          <p:cNvSpPr txBox="1">
            <a:spLocks noChangeArrowheads="1"/>
          </p:cNvSpPr>
          <p:nvPr/>
        </p:nvSpPr>
        <p:spPr bwMode="auto">
          <a:xfrm>
            <a:off x="6721642" y="3553645"/>
            <a:ext cx="4793835" cy="303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dirty="0" err="1">
                <a:solidFill>
                  <a:schemeClr val="bg1"/>
                </a:solidFill>
              </a:rPr>
              <a:t>Bài</a:t>
            </a:r>
            <a:r>
              <a:rPr lang="en-US" altLang="en-US" sz="1800" b="1" dirty="0">
                <a:solidFill>
                  <a:schemeClr val="bg1"/>
                </a:solidFill>
              </a:rPr>
              <a:t> 3</a:t>
            </a:r>
            <a:r>
              <a:rPr lang="en-US" altLang="en-US" sz="1700" b="1" dirty="0">
                <a:solidFill>
                  <a:schemeClr val="bg1"/>
                </a:solidFill>
              </a:rPr>
              <a:t>. </a:t>
            </a:r>
            <a:r>
              <a:rPr lang="en-US" altLang="en-US" sz="1700" b="1" dirty="0" err="1">
                <a:solidFill>
                  <a:schemeClr val="bg1"/>
                </a:solidFill>
              </a:rPr>
              <a:t>Đặt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câu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hỏi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cho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bộ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phận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câu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u="sng" dirty="0">
                <a:solidFill>
                  <a:schemeClr val="bg1"/>
                </a:solidFill>
              </a:rPr>
              <a:t>in </a:t>
            </a:r>
            <a:r>
              <a:rPr lang="en-US" altLang="en-US" sz="1700" b="1" u="sng" dirty="0" err="1">
                <a:solidFill>
                  <a:schemeClr val="bg1"/>
                </a:solidFill>
              </a:rPr>
              <a:t>đậm</a:t>
            </a:r>
            <a:r>
              <a:rPr lang="en-US" altLang="en-US" sz="17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Trương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Vĩnh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Ký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hiểu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biết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rất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rộng</a:t>
            </a:r>
            <a:r>
              <a:rPr lang="en-US" altLang="en-US" sz="1700" b="1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700" b="1" i="1" dirty="0">
                <a:solidFill>
                  <a:srgbClr val="0ACEFF"/>
                </a:solidFill>
              </a:rPr>
              <a:t>-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Trương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Vĩnh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Ký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hiểu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biết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như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thế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nào</a:t>
            </a:r>
            <a:r>
              <a:rPr lang="en-US" altLang="en-US" sz="1700" b="1" i="1" dirty="0">
                <a:solidFill>
                  <a:srgbClr val="0ACEFF"/>
                </a:solidFill>
              </a:rPr>
              <a:t>?</a:t>
            </a:r>
            <a:endParaRPr lang="en-US" altLang="en-US" sz="1700" b="1" dirty="0">
              <a:solidFill>
                <a:srgbClr val="0ACE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700" b="1" dirty="0">
                <a:solidFill>
                  <a:srgbClr val="FFFF00"/>
                </a:solidFill>
              </a:rPr>
              <a:t> Ê-</a:t>
            </a:r>
            <a:r>
              <a:rPr lang="en-US" altLang="en-US" sz="1700" b="1" dirty="0" err="1">
                <a:solidFill>
                  <a:srgbClr val="FFFF00"/>
                </a:solidFill>
              </a:rPr>
              <a:t>đi</a:t>
            </a:r>
            <a:r>
              <a:rPr lang="en-US" altLang="en-US" sz="1700" b="1" dirty="0">
                <a:solidFill>
                  <a:srgbClr val="FFFF00"/>
                </a:solidFill>
              </a:rPr>
              <a:t>- </a:t>
            </a:r>
            <a:r>
              <a:rPr lang="en-US" altLang="en-US" sz="1700" b="1" dirty="0" err="1">
                <a:solidFill>
                  <a:srgbClr val="FFFF00"/>
                </a:solidFill>
              </a:rPr>
              <a:t>xơn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làm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việc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miệt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mài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suốt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ngày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đêm</a:t>
            </a:r>
            <a:r>
              <a:rPr lang="en-US" altLang="en-US" sz="1700" b="1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700" b="1" i="1" dirty="0">
                <a:solidFill>
                  <a:srgbClr val="0ACEFF"/>
                </a:solidFill>
              </a:rPr>
              <a:t>- Ê-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đi</a:t>
            </a:r>
            <a:r>
              <a:rPr lang="en-US" altLang="en-US" sz="1700" b="1" i="1" dirty="0">
                <a:solidFill>
                  <a:srgbClr val="0ACEFF"/>
                </a:solidFill>
              </a:rPr>
              <a:t>-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xơn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làm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việc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như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thế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nào</a:t>
            </a:r>
            <a:r>
              <a:rPr lang="en-US" altLang="en-US" sz="1700" b="1" i="1" dirty="0">
                <a:solidFill>
                  <a:srgbClr val="0ACEFF"/>
                </a:solidFill>
              </a:rPr>
              <a:t>?</a:t>
            </a:r>
            <a:endParaRPr lang="en-US" altLang="en-US" sz="1700" b="1" dirty="0">
              <a:solidFill>
                <a:srgbClr val="0ACE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700" b="1" dirty="0">
                <a:solidFill>
                  <a:srgbClr val="FFFF00"/>
                </a:solidFill>
              </a:rPr>
              <a:t> Hai </a:t>
            </a:r>
            <a:r>
              <a:rPr lang="en-US" altLang="en-US" sz="1700" b="1" dirty="0" err="1">
                <a:solidFill>
                  <a:srgbClr val="FFFF00"/>
                </a:solidFill>
              </a:rPr>
              <a:t>chị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em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thán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phục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nhìn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chú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Lý</a:t>
            </a:r>
            <a:r>
              <a:rPr lang="en-US" altLang="en-US" sz="1700" b="1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700" b="1" i="1" dirty="0">
                <a:solidFill>
                  <a:srgbClr val="0ACEFF"/>
                </a:solidFill>
              </a:rPr>
              <a:t>- Hai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chị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em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nhìn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chú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Lý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như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thế</a:t>
            </a:r>
            <a:r>
              <a:rPr lang="en-US" altLang="en-US" sz="1700" b="1" i="1" dirty="0">
                <a:solidFill>
                  <a:srgbClr val="0ACEFF"/>
                </a:solidFill>
              </a:rPr>
              <a:t> </a:t>
            </a:r>
            <a:r>
              <a:rPr lang="en-US" altLang="en-US" sz="1700" b="1" i="1" dirty="0" err="1">
                <a:solidFill>
                  <a:srgbClr val="0ACEFF"/>
                </a:solidFill>
              </a:rPr>
              <a:t>nào</a:t>
            </a:r>
            <a:r>
              <a:rPr lang="en-US" altLang="en-US" sz="1700" b="1" i="1" dirty="0">
                <a:solidFill>
                  <a:srgbClr val="0ACEFF"/>
                </a:solidFill>
              </a:rPr>
              <a:t>?</a:t>
            </a:r>
            <a:endParaRPr lang="en-US" altLang="en-US" sz="1700" b="1" dirty="0">
              <a:solidFill>
                <a:srgbClr val="0ACE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700" b="1" dirty="0" err="1">
                <a:solidFill>
                  <a:srgbClr val="FFFF00"/>
                </a:solidFill>
              </a:rPr>
              <a:t>Tiếng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nhạc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nổi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lên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réo</a:t>
            </a:r>
            <a:r>
              <a:rPr lang="en-US" altLang="en-US" sz="1700" b="1" dirty="0">
                <a:solidFill>
                  <a:srgbClr val="FFFF00"/>
                </a:solidFill>
              </a:rPr>
              <a:t> </a:t>
            </a:r>
            <a:r>
              <a:rPr lang="en-US" altLang="en-US" sz="1700" b="1" dirty="0" err="1">
                <a:solidFill>
                  <a:srgbClr val="FFFF00"/>
                </a:solidFill>
              </a:rPr>
              <a:t>rắt</a:t>
            </a:r>
            <a:r>
              <a:rPr lang="en-US" altLang="en-US" sz="1700" b="1" i="1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700" b="1" i="1" dirty="0">
                <a:solidFill>
                  <a:srgbClr val="FF0066"/>
                </a:solidFill>
              </a:rPr>
              <a:t>- </a:t>
            </a:r>
            <a:r>
              <a:rPr lang="en-US" altLang="en-US" sz="1700" b="1" i="1" dirty="0" err="1">
                <a:solidFill>
                  <a:srgbClr val="FF0066"/>
                </a:solidFill>
              </a:rPr>
              <a:t>Tiếng</a:t>
            </a:r>
            <a:r>
              <a:rPr lang="en-US" altLang="en-US" sz="1700" b="1" i="1" dirty="0">
                <a:solidFill>
                  <a:srgbClr val="FF0066"/>
                </a:solidFill>
              </a:rPr>
              <a:t> </a:t>
            </a:r>
            <a:r>
              <a:rPr lang="en-US" altLang="en-US" sz="1700" b="1" i="1" dirty="0" err="1">
                <a:solidFill>
                  <a:srgbClr val="FF0066"/>
                </a:solidFill>
              </a:rPr>
              <a:t>nhạc</a:t>
            </a:r>
            <a:r>
              <a:rPr lang="en-US" altLang="en-US" sz="1700" b="1" i="1" dirty="0">
                <a:solidFill>
                  <a:srgbClr val="FF0066"/>
                </a:solidFill>
              </a:rPr>
              <a:t> </a:t>
            </a:r>
            <a:r>
              <a:rPr lang="en-US" altLang="en-US" sz="1700" b="1" i="1" dirty="0" err="1">
                <a:solidFill>
                  <a:srgbClr val="FF0066"/>
                </a:solidFill>
              </a:rPr>
              <a:t>nổi</a:t>
            </a:r>
            <a:r>
              <a:rPr lang="en-US" altLang="en-US" sz="1700" b="1" i="1" dirty="0">
                <a:solidFill>
                  <a:srgbClr val="FF0066"/>
                </a:solidFill>
              </a:rPr>
              <a:t> </a:t>
            </a:r>
            <a:r>
              <a:rPr lang="en-US" altLang="en-US" sz="1700" b="1" i="1" dirty="0" err="1">
                <a:solidFill>
                  <a:srgbClr val="FF0066"/>
                </a:solidFill>
              </a:rPr>
              <a:t>lên</a:t>
            </a:r>
            <a:r>
              <a:rPr lang="en-US" altLang="en-US" sz="1700" b="1" i="1" dirty="0">
                <a:solidFill>
                  <a:srgbClr val="FF0066"/>
                </a:solidFill>
              </a:rPr>
              <a:t> </a:t>
            </a:r>
            <a:r>
              <a:rPr lang="en-US" altLang="en-US" sz="1700" b="1" i="1" dirty="0" err="1">
                <a:solidFill>
                  <a:srgbClr val="FF0066"/>
                </a:solidFill>
              </a:rPr>
              <a:t>như</a:t>
            </a:r>
            <a:r>
              <a:rPr lang="en-US" altLang="en-US" sz="1700" b="1" i="1" dirty="0">
                <a:solidFill>
                  <a:srgbClr val="FF0066"/>
                </a:solidFill>
              </a:rPr>
              <a:t> </a:t>
            </a:r>
            <a:r>
              <a:rPr lang="en-US" altLang="en-US" sz="1700" b="1" i="1" dirty="0" err="1">
                <a:solidFill>
                  <a:srgbClr val="FF0066"/>
                </a:solidFill>
              </a:rPr>
              <a:t>thế</a:t>
            </a:r>
            <a:r>
              <a:rPr lang="en-US" altLang="en-US" sz="1700" b="1" i="1" dirty="0">
                <a:solidFill>
                  <a:srgbClr val="FF0066"/>
                </a:solidFill>
              </a:rPr>
              <a:t> </a:t>
            </a:r>
            <a:r>
              <a:rPr lang="en-US" altLang="en-US" sz="1700" b="1" i="1" dirty="0" err="1">
                <a:solidFill>
                  <a:srgbClr val="FF0066"/>
                </a:solidFill>
              </a:rPr>
              <a:t>nào</a:t>
            </a:r>
            <a:r>
              <a:rPr lang="en-US" altLang="en-US" sz="1700" b="1" i="1" dirty="0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224" y="1993850"/>
            <a:ext cx="1131955" cy="12117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05" y="972771"/>
            <a:ext cx="1131955" cy="12117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4" y="3417109"/>
            <a:ext cx="1573582" cy="27644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33" name="WordArt 3"/>
          <p:cNvSpPr>
            <a:spLocks noChangeArrowheads="1" noChangeShapeType="1" noTextEdit="1"/>
          </p:cNvSpPr>
          <p:nvPr/>
        </p:nvSpPr>
        <p:spPr bwMode="auto">
          <a:xfrm>
            <a:off x="2418348" y="2121305"/>
            <a:ext cx="79248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Ai  </a:t>
            </a:r>
            <a:r>
              <a:rPr lang="en-US" sz="3600" kern="10" spc="-360" dirty="0" err="1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nhanh</a:t>
            </a:r>
            <a:r>
              <a:rPr lang="en-US" sz="3600" kern="10" spc="-360" dirty="0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  </a:t>
            </a:r>
            <a:r>
              <a:rPr lang="en-US" sz="3600" kern="10" spc="-360" dirty="0" err="1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h¬n</a:t>
            </a:r>
            <a:r>
              <a:rPr lang="en-US" sz="3600" kern="10" spc="-360" dirty="0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  </a:t>
            </a:r>
            <a:r>
              <a:rPr lang="en-US" sz="3600" kern="10" spc="-360" dirty="0" err="1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nµo</a:t>
            </a:r>
            <a:r>
              <a:rPr lang="en-US" sz="3600" kern="10" spc="-360" dirty="0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6 L 2.91667E-6 -3.7037E-6 L 0.01081 0.00417 C 0.01393 0.00555 0.01706 0.00764 0.02031 0.00833 L 0.02865 0.01065 L 0.12487 0.00833 C 0.12617 0.00833 0.12721 0.00671 0.12852 0.00625 C 0.13242 0.00463 0.14036 0.00208 0.14036 0.00208 C 0.14154 -3.7037E-6 0.14258 -0.00255 0.14388 -0.0044 C 0.14492 -0.00556 0.14622 -0.00579 0.14753 -0.00648 C 0.15143 -0.0081 0.15547 -0.0088 0.15937 -0.01065 C 0.16654 -0.01389 0.1625 -0.01227 0.17135 -0.01482 C 0.17721 -0.02199 0.17292 -0.01806 0.18203 -0.0213 C 0.18945 -0.02384 0.18411 -0.02245 0.19036 -0.02546 C 0.19206 -0.02616 0.20026 -0.0294 0.20339 -0.03171 C 0.20508 -0.0331 0.20664 -0.03449 0.2082 -0.03611 C 0.2095 -0.03727 0.21042 -0.03935 0.21172 -0.04028 C 0.21406 -0.04213 0.2168 -0.04213 0.21888 -0.04445 C 0.22005 -0.04583 0.22135 -0.04722 0.22253 -0.04884 C 0.22383 -0.0507 0.22461 -0.05347 0.22604 -0.05509 C 0.22708 -0.05625 0.22839 -0.05648 0.22969 -0.05718 C 0.24232 -0.09097 0.22565 -0.05023 0.24154 -0.07847 C 0.24388 -0.08264 0.24674 -0.08611 0.2487 -0.09097 C 0.2513 -0.09815 0.25039 -0.09722 0.25456 -0.10162 C 0.25612 -0.10324 0.25781 -0.1044 0.25937 -0.10579 C 0.26068 -0.10718 0.26159 -0.10903 0.26289 -0.11019 C 0.26523 -0.11204 0.27005 -0.11435 0.27005 -0.11435 C 0.27187 -0.11644 0.27474 -0.1206 0.27721 -0.1206 C 0.28398 -0.1206 0.2974 -0.11852 0.2974 -0.11852 " pathEditMode="relative" ptsTypes="AAAAAAAAAAAAAAAAAAAAAAAAAAAAA">
                                          <p:cBhvr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79167E-6 3.7037E-6 L -4.79167E-6 3.7037E-6 L 0.01667 -0.00648 C 0.01914 -0.00741 0.02149 -0.00787 0.02383 -0.00857 C 0.0267 -0.00926 0.02943 -0.00972 0.03217 -0.01065 C 0.03503 -0.01181 0.03776 -0.01366 0.0405 -0.01505 C 0.04414 -0.01644 0.04766 -0.01806 0.05118 -0.01921 C 0.06641 -0.02431 0.06498 -0.02338 0.08086 -0.02546 C 0.08724 -0.0294 0.08177 -0.02639 0.09037 -0.02986 C 0.09206 -0.03033 0.09349 -0.03171 0.09519 -0.03195 C 0.1198 -0.03333 0.1444 -0.03333 0.16901 -0.03403 C 0.17097 -0.03542 0.17292 -0.03704 0.17487 -0.0382 C 0.17735 -0.03982 0.18204 -0.04259 0.18204 -0.04259 C 0.18894 -0.0507 0.1823 -0.04352 0.1892 -0.04884 C 0.19792 -0.05556 0.18998 -0.05139 0.1987 -0.05533 C 0.20443 -0.06204 0.20013 -0.05787 0.20704 -0.06158 C 0.22162 -0.06921 0.20795 -0.06296 0.21901 -0.06783 C 0.23164 -0.06713 0.2444 -0.06759 0.25704 -0.06574 C 0.25951 -0.06551 0.26185 -0.06296 0.2642 -0.06158 C 0.275 -0.05509 0.25795 -0.06505 0.2737 -0.05741 C 0.27618 -0.05625 0.27839 -0.05394 0.28086 -0.05301 C 0.28282 -0.05232 0.2849 -0.05185 0.28685 -0.05093 C 0.29063 -0.04931 0.29102 -0.04769 0.29519 -0.04676 C 0.30026 -0.0456 0.30547 -0.04537 0.31068 -0.04468 C 0.31914 -0.04213 0.31967 -0.04167 0.32969 -0.04028 C 0.33125 -0.04028 0.33282 -0.04028 0.33451 -0.04028 " pathEditMode="relative" ptsTypes="AAAAAAAAAAAAAAAAAAAAAAAAAA">
                                          <p:cBhvr>
                                            <p:cTn id="2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6 L 2.91667E-6 -3.7037E-6 L 0.01081 0.00417 C 0.01393 0.00555 0.01706 0.00764 0.02031 0.00833 L 0.02865 0.01065 L 0.12487 0.00833 C 0.12617 0.00833 0.12721 0.00671 0.12852 0.00625 C 0.13242 0.00463 0.14036 0.00208 0.14036 0.00208 C 0.14154 -3.7037E-6 0.14258 -0.00255 0.14388 -0.0044 C 0.14492 -0.00556 0.14622 -0.00579 0.14753 -0.00648 C 0.15143 -0.0081 0.15547 -0.0088 0.15937 -0.01065 C 0.16654 -0.01389 0.1625 -0.01227 0.17135 -0.01482 C 0.17721 -0.02199 0.17292 -0.01806 0.18203 -0.0213 C 0.18945 -0.02384 0.18411 -0.02245 0.19036 -0.02546 C 0.19206 -0.02616 0.20026 -0.0294 0.20339 -0.03171 C 0.20508 -0.0331 0.20664 -0.03449 0.2082 -0.03611 C 0.2095 -0.03727 0.21042 -0.03935 0.21172 -0.04028 C 0.21406 -0.04213 0.2168 -0.04213 0.21888 -0.04445 C 0.22005 -0.04583 0.22135 -0.04722 0.22253 -0.04884 C 0.22383 -0.0507 0.22461 -0.05347 0.22604 -0.05509 C 0.22708 -0.05625 0.22839 -0.05648 0.22969 -0.05718 C 0.24232 -0.09097 0.22565 -0.05023 0.24154 -0.07847 C 0.24388 -0.08264 0.24674 -0.08611 0.2487 -0.09097 C 0.2513 -0.09815 0.25039 -0.09722 0.25456 -0.10162 C 0.25612 -0.10324 0.25781 -0.1044 0.25937 -0.10579 C 0.26068 -0.10718 0.26159 -0.10903 0.26289 -0.11019 C 0.26523 -0.11204 0.27005 -0.11435 0.27005 -0.11435 C 0.27187 -0.11644 0.27474 -0.1206 0.27721 -0.1206 C 0.28398 -0.1206 0.2974 -0.11852 0.2974 -0.11852 " pathEditMode="relative" ptsTypes="AAAAAAAAAAAAAAAAAAAAAAAAAAAAA">
                                          <p:cBhvr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79167E-6 3.7037E-6 L -4.79167E-6 3.7037E-6 L 0.01667 -0.00648 C 0.01914 -0.00741 0.02149 -0.00787 0.02383 -0.00857 C 0.0267 -0.00926 0.02943 -0.00972 0.03217 -0.01065 C 0.03503 -0.01181 0.03776 -0.01366 0.0405 -0.01505 C 0.04414 -0.01644 0.04766 -0.01806 0.05118 -0.01921 C 0.06641 -0.02431 0.06498 -0.02338 0.08086 -0.02546 C 0.08724 -0.0294 0.08177 -0.02639 0.09037 -0.02986 C 0.09206 -0.03033 0.09349 -0.03171 0.09519 -0.03195 C 0.1198 -0.03333 0.1444 -0.03333 0.16901 -0.03403 C 0.17097 -0.03542 0.17292 -0.03704 0.17487 -0.0382 C 0.17735 -0.03982 0.18204 -0.04259 0.18204 -0.04259 C 0.18894 -0.0507 0.1823 -0.04352 0.1892 -0.04884 C 0.19792 -0.05556 0.18998 -0.05139 0.1987 -0.05533 C 0.20443 -0.06204 0.20013 -0.05787 0.20704 -0.06158 C 0.22162 -0.06921 0.20795 -0.06296 0.21901 -0.06783 C 0.23164 -0.06713 0.2444 -0.06759 0.25704 -0.06574 C 0.25951 -0.06551 0.26185 -0.06296 0.2642 -0.06158 C 0.275 -0.05509 0.25795 -0.06505 0.2737 -0.05741 C 0.27618 -0.05625 0.27839 -0.05394 0.28086 -0.05301 C 0.28282 -0.05232 0.2849 -0.05185 0.28685 -0.05093 C 0.29063 -0.04931 0.29102 -0.04769 0.29519 -0.04676 C 0.30026 -0.0456 0.30547 -0.04537 0.31068 -0.04468 C 0.31914 -0.04213 0.31967 -0.04167 0.32969 -0.04028 C 0.33125 -0.04028 0.33282 -0.04028 0.33451 -0.04028 " pathEditMode="relative" ptsTypes="AAAAAAAAAAAAAAAAAAAAAAAAAA">
                                          <p:cBhvr>
                                            <p:cTn id="2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489175"/>
            <a:ext cx="4908549" cy="249603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8796588" y="5065109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5+2=?</a:t>
            </a:r>
            <a:endParaRPr lang="zh-CN" alt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6" name="Picture 2" descr="HOURGL_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8" y="4118377"/>
            <a:ext cx="134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218789" y="1905000"/>
            <a:ext cx="967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Bộ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phận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trả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lời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hỏi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“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Như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thế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?”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cần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điền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chấm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582767" y="1148355"/>
            <a:ext cx="771732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- Ê-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đi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xơn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nhà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bác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387383" y="3124200"/>
            <a:ext cx="3307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a,ở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Mĩ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587332" y="4191000"/>
            <a:ext cx="3407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c, để làm giàu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224777" y="3124200"/>
            <a:ext cx="370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b,rất nổi tiếng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8" presetClass="exit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in)">
                                          <p:cBhvr>
                                            <p:cTn id="31" dur="3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8" presetClass="exit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in)">
                                          <p:cBhvr>
                                            <p:cTn id="3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" presetClass="emph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9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39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8" presetClass="exit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in)">
                                          <p:cBhvr>
                                            <p:cTn id="31" dur="3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8" presetClass="exit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amond(in)">
                                          <p:cBhvr>
                                            <p:cTn id="3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" presetClass="emph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9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39" grpId="0"/>
          <p:bldP spid="40" grpId="0"/>
          <p:bldP spid="4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489175"/>
            <a:ext cx="4908549" cy="249603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8796588" y="5065109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5+2=?</a:t>
            </a:r>
            <a:endParaRPr lang="zh-CN" alt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559423" y="921076"/>
            <a:ext cx="786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hỏi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bộ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phận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gạch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36" name="Picture 2" descr="HOURGL_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8" y="4118377"/>
            <a:ext cx="134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08481" y="1602513"/>
            <a:ext cx="9176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Lý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nhà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ảo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thuật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đại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33CC"/>
                </a:solidFill>
                <a:latin typeface="Arial" panose="020B0604020202020204" pitchFamily="34" charset="0"/>
              </a:rPr>
              <a:t>tài</a:t>
            </a:r>
            <a:r>
              <a:rPr lang="en-US" altLang="en-US" sz="3200" dirty="0" smtClean="0">
                <a:solidFill>
                  <a:srgbClr val="FF33CC"/>
                </a:solidFill>
                <a:latin typeface="Arial" panose="020B0604020202020204" pitchFamily="34" charset="0"/>
              </a:rPr>
              <a:t>.</a:t>
            </a:r>
            <a:endParaRPr lang="en-US" altLang="en-US" sz="3200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779396" y="2204312"/>
            <a:ext cx="1205949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817922" y="2576292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a,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Khi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55022" y="2576292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b,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920200" y="344239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c,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418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xit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" presetClass="emph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17" grpId="0"/>
          <p:bldP spid="18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xit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" presetClass="emph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17" grpId="0"/>
          <p:bldP spid="18" grpId="0"/>
          <p:bldP spid="1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489175"/>
            <a:ext cx="4908549" cy="249603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8796588" y="5065109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5+2=?</a:t>
            </a:r>
            <a:endParaRPr lang="zh-CN" alt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6" name="Picture 2" descr="HOURGL_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70" y="1767912"/>
            <a:ext cx="134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65162" y="846218"/>
            <a:ext cx="467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i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Điền từ thích hợp vào chỗ chấm</a:t>
            </a:r>
            <a:r>
              <a:rPr lang="en-US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88962" y="1532018"/>
            <a:ext cx="533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Tôi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...........</a:t>
            </a:r>
          </a:p>
          <a:p>
            <a:pPr eaLnBrk="1" hangingPunct="1"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Quanh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năm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tôi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bảo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vệ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cây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vườn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cây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dễ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thương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,</a:t>
            </a:r>
          </a:p>
          <a:p>
            <a:pPr eaLnBrk="1" hangingPunct="1"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Hiền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chăm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chỉ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393339" y="4232847"/>
            <a:ext cx="2484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hàng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rào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55962" y="4477637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b,ngôi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nhà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861891" y="5161152"/>
            <a:ext cx="1911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c,bầu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trời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6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xit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" presetClass="emph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xit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" presetClass="emph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17" grpId="0"/>
          <p:bldP spid="18" grpId="0"/>
          <p:bldP spid="1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489175"/>
            <a:ext cx="4908549" cy="249603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8796588" y="5065109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5+2=?</a:t>
            </a:r>
            <a:endParaRPr lang="zh-CN" alt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6" name="Picture 2" descr="HOURGL_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70" y="1767912"/>
            <a:ext cx="134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16502" y="1684422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Tớ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sông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Bay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lên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lửng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mênh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mông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lưng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trời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Cõi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tiên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thẩn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chơi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Gặp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miền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rét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rơi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xuống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trần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.</a:t>
            </a:r>
          </a:p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38148" y="4134586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a,Làn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gió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929562" y="4144719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b,Tia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nắng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033555" y="4826133"/>
            <a:ext cx="1944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c,Giọt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mưa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469102" y="998622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Tớ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ai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05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1" presetClass="exit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4)">
                                          <p:cBhvr>
                                            <p:cTn id="31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1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4)">
                                          <p:cBhvr>
                                            <p:cTn id="34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" presetClass="emph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14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1" presetClass="exit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4)">
                                          <p:cBhvr>
                                            <p:cTn id="31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1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4)">
                                          <p:cBhvr>
                                            <p:cTn id="34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" presetClass="emph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14" grpId="0"/>
          <p:bldP spid="20" grpId="0"/>
          <p:bldP spid="2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0" y="101814"/>
            <a:ext cx="4773090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290587" y="1159565"/>
            <a:ext cx="321273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OCR A Extended" panose="02010509020102010303" pitchFamily="50" charset="0"/>
                <a:ea typeface="方正少儿简体" panose="03000509000000000000" pitchFamily="65" charset="-122"/>
              </a:rPr>
              <a:t>Ôn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OCR A Extended" panose="02010509020102010303" pitchFamily="50" charset="0"/>
                <a:ea typeface="方正少儿简体" panose="03000509000000000000" pitchFamily="65" charset="-122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OCR A Extended" panose="02010509020102010303" pitchFamily="50" charset="0"/>
                <a:ea typeface="方正少儿简体" panose="03000509000000000000" pitchFamily="65" charset="-122"/>
              </a:rPr>
              <a:t>bài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OCR A Extended" panose="02010509020102010303" pitchFamily="50" charset="0"/>
                <a:ea typeface="方正少儿简体" panose="03000509000000000000" pitchFamily="65" charset="-122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OCR A Extended" panose="02010509020102010303" pitchFamily="50" charset="0"/>
                <a:ea typeface="方正少儿简体" panose="03000509000000000000" pitchFamily="65" charset="-122"/>
              </a:rPr>
              <a:t>cũ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OCR A Extended" panose="02010509020102010303" pitchFamily="50" charset="0"/>
              <a:ea typeface="方正少儿简体" panose="03000509000000000000" pitchFamily="65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32" y="1278626"/>
            <a:ext cx="755632" cy="755663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5388311" y="1252064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95066" y="2365230"/>
            <a:ext cx="83058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- </a:t>
            </a:r>
            <a:r>
              <a:rPr lang="en-US" altLang="en-US" sz="3200" b="1" dirty="0" err="1">
                <a:solidFill>
                  <a:schemeClr val="bg1"/>
                </a:solidFill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hoá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gọi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hoặc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tả</a:t>
            </a:r>
            <a:r>
              <a:rPr lang="en-US" altLang="en-US" sz="3200" b="1" dirty="0">
                <a:solidFill>
                  <a:schemeClr val="bg1"/>
                </a:solidFill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bằng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những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ngữ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vốn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gọi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tả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778" y="553249"/>
            <a:ext cx="2365920" cy="17433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7738" y="732672"/>
            <a:ext cx="9048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6" y="111135"/>
            <a:ext cx="4444324" cy="2503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91217" y="2165651"/>
            <a:ext cx="5539161" cy="928481"/>
            <a:chOff x="3989814" y="1419225"/>
            <a:chExt cx="5539161" cy="928481"/>
          </a:xfrm>
        </p:grpSpPr>
        <p:grpSp>
          <p:nvGrpSpPr>
            <p:cNvPr id="37" name="组合 36"/>
            <p:cNvGrpSpPr/>
            <p:nvPr/>
          </p:nvGrpSpPr>
          <p:grpSpPr>
            <a:xfrm>
              <a:off x="3989814" y="1419225"/>
              <a:ext cx="947935" cy="928481"/>
              <a:chOff x="3620985" y="1717006"/>
              <a:chExt cx="1010329" cy="989595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0985" y="1717006"/>
                <a:ext cx="1010329" cy="989595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3850086" y="1742071"/>
                <a:ext cx="5501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 smtClean="0">
                    <a:solidFill>
                      <a:schemeClr val="bg1">
                        <a:lumMod val="9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1</a:t>
                </a:r>
                <a:endParaRPr lang="zh-CN" altLang="en-US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5021010" y="1604761"/>
              <a:ext cx="45079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Củng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cố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nhân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hóa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48428" y="3083062"/>
            <a:ext cx="6757444" cy="1270845"/>
            <a:chOff x="3989814" y="2453399"/>
            <a:chExt cx="6757444" cy="1270845"/>
          </a:xfrm>
        </p:grpSpPr>
        <p:grpSp>
          <p:nvGrpSpPr>
            <p:cNvPr id="38" name="组合 37"/>
            <p:cNvGrpSpPr/>
            <p:nvPr/>
          </p:nvGrpSpPr>
          <p:grpSpPr>
            <a:xfrm>
              <a:off x="3989814" y="2453399"/>
              <a:ext cx="947935" cy="946847"/>
              <a:chOff x="3620985" y="1717006"/>
              <a:chExt cx="1010329" cy="100917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0985" y="1717006"/>
                <a:ext cx="1010329" cy="989595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3850086" y="1742071"/>
                <a:ext cx="577820" cy="984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 smtClean="0">
                    <a:solidFill>
                      <a:schemeClr val="bg1">
                        <a:lumMod val="9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2</a:t>
                </a:r>
                <a:endParaRPr lang="zh-CN" altLang="en-US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5021010" y="2647026"/>
              <a:ext cx="572624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đặt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Như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thế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nào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?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84618" y="4244130"/>
            <a:ext cx="6233261" cy="933539"/>
            <a:chOff x="3989814" y="3482515"/>
            <a:chExt cx="6233261" cy="933539"/>
          </a:xfrm>
        </p:grpSpPr>
        <p:grpSp>
          <p:nvGrpSpPr>
            <p:cNvPr id="44" name="组合 43"/>
            <p:cNvGrpSpPr/>
            <p:nvPr/>
          </p:nvGrpSpPr>
          <p:grpSpPr>
            <a:xfrm>
              <a:off x="3989814" y="3482515"/>
              <a:ext cx="947935" cy="933539"/>
              <a:chOff x="3620985" y="1711615"/>
              <a:chExt cx="1010329" cy="994986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0985" y="1717006"/>
                <a:ext cx="1010329" cy="989595"/>
              </a:xfrm>
              <a:prstGeom prst="rect">
                <a:avLst/>
              </a:prstGeom>
            </p:spPr>
          </p:pic>
          <p:sp>
            <p:nvSpPr>
              <p:cNvPr id="46" name="文本框 45"/>
              <p:cNvSpPr txBox="1"/>
              <p:nvPr/>
            </p:nvSpPr>
            <p:spPr>
              <a:xfrm>
                <a:off x="3850086" y="1711615"/>
                <a:ext cx="545358" cy="984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 smtClean="0">
                    <a:solidFill>
                      <a:schemeClr val="bg1">
                        <a:lumMod val="9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3</a:t>
                </a:r>
                <a:endParaRPr lang="zh-CN" altLang="en-US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5021010" y="3728806"/>
              <a:ext cx="52020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ảnh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26" y="3785096"/>
            <a:ext cx="2761982" cy="29672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27" name="文本框 31"/>
          <p:cNvSpPr txBox="1"/>
          <p:nvPr/>
        </p:nvSpPr>
        <p:spPr>
          <a:xfrm>
            <a:off x="1289364" y="1184475"/>
            <a:ext cx="311174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OCR A Extended" panose="02010509020102010303" pitchFamily="50" charset="0"/>
                <a:ea typeface="方正少儿简体" panose="03000509000000000000" pitchFamily="65" charset="-122"/>
              </a:rPr>
              <a:t>Mục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OCR A Extended" panose="02010509020102010303" pitchFamily="50" charset="0"/>
                <a:ea typeface="方正少儿简体" panose="03000509000000000000" pitchFamily="65" charset="-122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OCR A Extended" panose="02010509020102010303" pitchFamily="50" charset="0"/>
                <a:ea typeface="方正少儿简体" panose="03000509000000000000" pitchFamily="65" charset="-122"/>
              </a:rPr>
              <a:t>tiêu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OCR A Extended" panose="02010509020102010303" pitchFamily="50" charset="0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459" y="-90152"/>
            <a:ext cx="13252360" cy="734820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9" y="4455570"/>
            <a:ext cx="1798841" cy="193721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393"/>
            <a:ext cx="12204700" cy="945976"/>
          </a:xfrm>
          <a:prstGeom prst="rect">
            <a:avLst/>
          </a:prstGeom>
        </p:spPr>
      </p:pic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876300" y="1905000"/>
            <a:ext cx="403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CC0066"/>
                </a:solidFill>
              </a:rPr>
              <a:t>                                       </a:t>
            </a:r>
            <a:endParaRPr lang="en-US" altLang="en-US" sz="2400" b="1" dirty="0">
              <a:solidFill>
                <a:srgbClr val="6600FF"/>
              </a:solidFill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0ACEFF"/>
                </a:solidFill>
              </a:rPr>
              <a:t>Bác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giờ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thận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trọng</a:t>
            </a:r>
            <a:endParaRPr lang="en-US" altLang="en-US" sz="2800" b="1" dirty="0">
              <a:solidFill>
                <a:srgbClr val="0ACEFF"/>
              </a:solidFill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0ACEFF"/>
                </a:solidFill>
              </a:rPr>
              <a:t>Nhích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li,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li</a:t>
            </a:r>
          </a:p>
          <a:p>
            <a:pPr eaLnBrk="1" hangingPunct="1"/>
            <a:r>
              <a:rPr lang="en-US" altLang="en-US" sz="2800" b="1" dirty="0">
                <a:solidFill>
                  <a:srgbClr val="0ACEFF"/>
                </a:solidFill>
              </a:rPr>
              <a:t>Anh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phút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lầm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lì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ACEFF"/>
                </a:solidFill>
              </a:rPr>
              <a:t>Đi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bước</a:t>
            </a:r>
            <a:r>
              <a:rPr lang="en-US" altLang="en-US" sz="2800" b="1" dirty="0">
                <a:solidFill>
                  <a:srgbClr val="0ACEFF"/>
                </a:solidFill>
              </a:rPr>
              <a:t>,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từng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bước</a:t>
            </a:r>
            <a:r>
              <a:rPr lang="en-US" altLang="en-US" sz="2800" b="1" dirty="0">
                <a:solidFill>
                  <a:srgbClr val="0ACEFF"/>
                </a:solidFill>
              </a:rPr>
              <a:t>.</a:t>
            </a:r>
          </a:p>
          <a:p>
            <a:pPr eaLnBrk="1" hangingPunct="1"/>
            <a:endParaRPr lang="en-US" altLang="en-US" sz="2400" b="1" dirty="0">
              <a:solidFill>
                <a:srgbClr val="CC0066"/>
              </a:solidFill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018951" y="879314"/>
            <a:ext cx="6620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</a:rPr>
              <a:t> 1.a) </a:t>
            </a:r>
            <a:r>
              <a:rPr lang="en-US" altLang="en-US" sz="2800" b="1" dirty="0" err="1">
                <a:solidFill>
                  <a:schemeClr val="bg1"/>
                </a:solidFill>
              </a:rPr>
              <a:t>Đọc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thơ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trả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lời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hỏi</a:t>
            </a:r>
            <a:r>
              <a:rPr lang="en-US" altLang="en-US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281978" y="2300261"/>
            <a:ext cx="441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ACEFF"/>
                </a:solidFill>
              </a:rPr>
              <a:t>Bé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giây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tinh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nghịch</a:t>
            </a:r>
            <a:endParaRPr lang="en-US" altLang="en-US" sz="2800" b="1" dirty="0">
              <a:solidFill>
                <a:srgbClr val="0ACEFF"/>
              </a:solidFill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0ACEFF"/>
                </a:solidFill>
              </a:rPr>
              <a:t>Chạy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vút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lên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trước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hàng</a:t>
            </a:r>
            <a:endParaRPr lang="en-US" altLang="en-US" sz="2800" b="1" dirty="0">
              <a:solidFill>
                <a:srgbClr val="0ACEFF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ACEFF"/>
                </a:solidFill>
              </a:rPr>
              <a:t>Ba </a:t>
            </a:r>
            <a:r>
              <a:rPr lang="en-US" altLang="en-US" sz="2800" b="1" dirty="0" err="1">
                <a:solidFill>
                  <a:srgbClr val="0ACEFF"/>
                </a:solidFill>
              </a:rPr>
              <a:t>kim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cùng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tới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đích</a:t>
            </a:r>
            <a:endParaRPr lang="en-US" altLang="en-US" sz="2800" b="1" dirty="0">
              <a:solidFill>
                <a:srgbClr val="0ACEFF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ACEFF"/>
                </a:solidFill>
              </a:rPr>
              <a:t>Rung </a:t>
            </a:r>
            <a:r>
              <a:rPr lang="en-US" altLang="en-US" sz="2800" b="1" dirty="0" err="1">
                <a:solidFill>
                  <a:srgbClr val="0ACEFF"/>
                </a:solidFill>
              </a:rPr>
              <a:t>một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hồi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chuông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vang</a:t>
            </a:r>
            <a:r>
              <a:rPr lang="en-US" altLang="en-US" sz="2800" b="1" dirty="0">
                <a:solidFill>
                  <a:srgbClr val="0ACEFF"/>
                </a:solidFill>
              </a:rPr>
              <a:t>.</a:t>
            </a:r>
          </a:p>
          <a:p>
            <a:pPr eaLnBrk="1" hangingPunct="1"/>
            <a:endParaRPr lang="en-US" altLang="en-US" sz="2800" b="1" dirty="0">
              <a:solidFill>
                <a:srgbClr val="0ACEFF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ACEFF"/>
                </a:solidFill>
              </a:rPr>
              <a:t>		</a:t>
            </a:r>
            <a:r>
              <a:rPr lang="en-US" altLang="en-US" sz="2800" b="1" dirty="0" err="1">
                <a:solidFill>
                  <a:srgbClr val="0ACEFF"/>
                </a:solidFill>
              </a:rPr>
              <a:t>Hoài</a:t>
            </a:r>
            <a:r>
              <a:rPr lang="en-US" altLang="en-US" sz="2800" b="1" dirty="0">
                <a:solidFill>
                  <a:srgbClr val="0ACEFF"/>
                </a:solidFill>
              </a:rPr>
              <a:t> </a:t>
            </a:r>
            <a:r>
              <a:rPr lang="en-US" altLang="en-US" sz="2800" b="1" dirty="0" err="1">
                <a:solidFill>
                  <a:srgbClr val="0ACEFF"/>
                </a:solidFill>
              </a:rPr>
              <a:t>Khánh</a:t>
            </a:r>
            <a:endParaRPr lang="en-US" altLang="en-US" sz="2800" b="1" dirty="0">
              <a:solidFill>
                <a:srgbClr val="0ACEFF"/>
              </a:solidFill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700578" y="4549025"/>
            <a:ext cx="866262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2400" b="1" i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a, </a:t>
            </a:r>
            <a:r>
              <a:rPr lang="en-US" altLang="en-US" sz="2800" b="1" dirty="0" err="1">
                <a:solidFill>
                  <a:schemeClr val="bg1"/>
                </a:solidFill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thơ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trên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những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vật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nhân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hoá</a:t>
            </a:r>
            <a:r>
              <a:rPr lang="en-US" altLang="en-US" sz="2800" b="1" dirty="0">
                <a:solidFill>
                  <a:schemeClr val="bg1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b, </a:t>
            </a:r>
            <a:r>
              <a:rPr lang="en-US" altLang="en-US" sz="2800" b="1" dirty="0" err="1">
                <a:solidFill>
                  <a:schemeClr val="bg1"/>
                </a:solidFill>
              </a:rPr>
              <a:t>Những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vật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ấy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nhân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hoá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bằng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692400" y="1541662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</a:rPr>
              <a:t>Đồng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hồ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báo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thức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1237" b="7778"/>
          <a:stretch/>
        </p:blipFill>
        <p:spPr>
          <a:xfrm>
            <a:off x="9384078" y="1356372"/>
            <a:ext cx="1672355" cy="1950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91" y="-313209"/>
            <a:ext cx="13507941" cy="759031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6" y="4075287"/>
            <a:ext cx="1497034" cy="2059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400411" y="1971675"/>
            <a:ext cx="75360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5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28976"/>
              </p:ext>
            </p:extLst>
          </p:nvPr>
        </p:nvGraphicFramePr>
        <p:xfrm>
          <a:off x="1809750" y="676275"/>
          <a:ext cx="9658350" cy="5361265"/>
        </p:xfrm>
        <a:graphic>
          <a:graphicData uri="http://schemas.openxmlformats.org/drawingml/2006/table">
            <a:tbl>
              <a:tblPr/>
              <a:tblGrid>
                <a:gridCol w="1865597"/>
                <a:gridCol w="1982503"/>
                <a:gridCol w="5810250"/>
              </a:tblGrid>
              <a:tr h="6334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Arial" pitchFamily="34" charset="0"/>
                        </a:rPr>
                        <a:t>a,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0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CE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thận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nhích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lầm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lì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nghịch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vút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rung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chuông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vang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950" y="-152400"/>
            <a:ext cx="13506449" cy="739139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539"/>
            <a:ext cx="12204700" cy="999060"/>
          </a:xfrm>
          <a:prstGeom prst="rect">
            <a:avLst/>
          </a:prstGeom>
        </p:spPr>
      </p:pic>
      <p:graphicFrame>
        <p:nvGraphicFramePr>
          <p:cNvPr id="1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9733"/>
              </p:ext>
            </p:extLst>
          </p:nvPr>
        </p:nvGraphicFramePr>
        <p:xfrm>
          <a:off x="685800" y="417504"/>
          <a:ext cx="10787063" cy="4346593"/>
        </p:xfrm>
        <a:graphic>
          <a:graphicData uri="http://schemas.openxmlformats.org/drawingml/2006/table">
            <a:tbl>
              <a:tblPr/>
              <a:tblGrid>
                <a:gridCol w="2251024"/>
                <a:gridCol w="3776166"/>
                <a:gridCol w="4759873"/>
              </a:tblGrid>
              <a:tr h="8571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a,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CE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CE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CE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CE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giờ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phút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giây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kim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6831806" y="2190690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/>
                </a:solidFill>
              </a:rPr>
              <a:t>thận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trọng</a:t>
            </a:r>
            <a:r>
              <a:rPr lang="en-US" altLang="en-US" sz="2000" b="1" dirty="0">
                <a:solidFill>
                  <a:schemeClr val="bg1"/>
                </a:solidFill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</a:rPr>
              <a:t>nhích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000" b="1" dirty="0">
                <a:solidFill>
                  <a:schemeClr val="bg1"/>
                </a:solidFill>
              </a:rPr>
              <a:t> li,  </a:t>
            </a:r>
            <a:r>
              <a:rPr lang="en-US" altLang="en-US" sz="20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000" b="1" dirty="0">
                <a:solidFill>
                  <a:schemeClr val="bg1"/>
                </a:solidFill>
              </a:rPr>
              <a:t> li</a:t>
            </a: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6905625" y="2819787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/>
                </a:solidFill>
              </a:rPr>
              <a:t>lầm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lì</a:t>
            </a:r>
            <a:r>
              <a:rPr lang="en-US" altLang="en-US" sz="2000" b="1" dirty="0">
                <a:solidFill>
                  <a:schemeClr val="bg1"/>
                </a:solidFill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</a:rPr>
              <a:t>đi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bước</a:t>
            </a:r>
            <a:r>
              <a:rPr lang="en-US" altLang="en-US" sz="2000" b="1" dirty="0">
                <a:solidFill>
                  <a:schemeClr val="bg1"/>
                </a:solidFill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bước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6934200" y="3398056"/>
            <a:ext cx="4300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/>
                </a:solidFill>
              </a:rPr>
              <a:t>tinh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nghịch</a:t>
            </a:r>
            <a:r>
              <a:rPr lang="en-US" altLang="en-US" sz="2000" b="1" dirty="0">
                <a:solidFill>
                  <a:schemeClr val="bg1"/>
                </a:solidFill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</a:rPr>
              <a:t>chạy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vút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lên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trước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hàng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6934200" y="4053245"/>
            <a:ext cx="4452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/>
                </a:solidFill>
              </a:rPr>
              <a:t>cùng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tới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đích</a:t>
            </a:r>
            <a:r>
              <a:rPr lang="en-US" altLang="en-US" sz="2000" b="1" dirty="0">
                <a:solidFill>
                  <a:schemeClr val="bg1"/>
                </a:solidFill>
              </a:rPr>
              <a:t>, rung </a:t>
            </a:r>
            <a:r>
              <a:rPr lang="en-US" altLang="en-US" sz="2000" b="1" dirty="0" err="1">
                <a:solidFill>
                  <a:schemeClr val="bg1"/>
                </a:solidFill>
              </a:rPr>
              <a:t>một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hồi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chuông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vang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685800" y="457200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304800" y="4800600"/>
            <a:ext cx="883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/>
                </a:solidFill>
              </a:rPr>
              <a:t>Em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thích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ảnh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hóa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nào</a:t>
            </a:r>
            <a:r>
              <a:rPr lang="en-US" altLang="en-US" sz="2400" b="1" dirty="0">
                <a:solidFill>
                  <a:schemeClr val="bg1"/>
                </a:solidFill>
              </a:rPr>
              <a:t>? </a:t>
            </a:r>
            <a:r>
              <a:rPr lang="en-US" altLang="en-US" sz="2400" b="1" dirty="0" err="1">
                <a:solidFill>
                  <a:schemeClr val="bg1"/>
                </a:solidFill>
              </a:rPr>
              <a:t>Vì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sao</a:t>
            </a:r>
            <a:r>
              <a:rPr lang="en-US" alt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9675022" y="2187760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FF00"/>
                </a:solidFill>
              </a:rPr>
              <a:t>từng</a:t>
            </a:r>
            <a:r>
              <a:rPr lang="en-US" altLang="en-US" sz="2000" b="1" dirty="0">
                <a:solidFill>
                  <a:srgbClr val="FFFF00"/>
                </a:solidFill>
              </a:rPr>
              <a:t> li</a:t>
            </a:r>
          </a:p>
        </p:txBody>
      </p:sp>
      <p:sp>
        <p:nvSpPr>
          <p:cNvPr id="22" name="AutoShape 46"/>
          <p:cNvSpPr>
            <a:spLocks noChangeArrowheads="1"/>
          </p:cNvSpPr>
          <p:nvPr/>
        </p:nvSpPr>
        <p:spPr bwMode="auto">
          <a:xfrm>
            <a:off x="7390573" y="1690661"/>
            <a:ext cx="1828800" cy="1219200"/>
          </a:xfrm>
          <a:prstGeom prst="wedgeEllipseCallout">
            <a:avLst>
              <a:gd name="adj1" fmla="val 79690"/>
              <a:gd name="adj2" fmla="val 12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accent1"/>
                </a:solidFill>
              </a:rPr>
              <a:t>cực kỳ cẩn thận, chính xác</a:t>
            </a:r>
          </a:p>
          <a:p>
            <a:pPr algn="ctr" eaLnBrk="1" hangingPunct="1"/>
            <a:endParaRPr lang="en-US" altLang="en-US" sz="2000" b="1">
              <a:solidFill>
                <a:schemeClr val="accent1"/>
              </a:solidFill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6936189" y="3399139"/>
            <a:ext cx="175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FF00"/>
                </a:solidFill>
              </a:rPr>
              <a:t>tinh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nghịch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AutoShape 48"/>
          <p:cNvSpPr>
            <a:spLocks noChangeArrowheads="1"/>
          </p:cNvSpPr>
          <p:nvPr/>
        </p:nvSpPr>
        <p:spPr bwMode="auto">
          <a:xfrm>
            <a:off x="3594123" y="2874439"/>
            <a:ext cx="1981200" cy="1219200"/>
          </a:xfrm>
          <a:prstGeom prst="wedgeRoundRectCallout">
            <a:avLst>
              <a:gd name="adj1" fmla="val 145755"/>
              <a:gd name="adj2" fmla="val -45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 err="1" smtClean="0">
                <a:solidFill>
                  <a:srgbClr val="0033CC"/>
                </a:solidFill>
              </a:rPr>
              <a:t>Đùa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</a:rPr>
              <a:t>nghịch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</a:rPr>
              <a:t>một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</a:rPr>
              <a:t>cách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</a:rPr>
              <a:t>tinh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</a:rPr>
              <a:t>ranh</a:t>
            </a:r>
            <a:r>
              <a:rPr lang="en-US" sz="2000" b="1" dirty="0" smtClean="0">
                <a:solidFill>
                  <a:srgbClr val="0033CC"/>
                </a:solidFill>
              </a:rPr>
              <a:t>, </a:t>
            </a:r>
            <a:r>
              <a:rPr lang="en-US" sz="2000" b="1" dirty="0" err="1" smtClean="0">
                <a:solidFill>
                  <a:srgbClr val="0033CC"/>
                </a:solidFill>
              </a:rPr>
              <a:t>láu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</a:rPr>
              <a:t>lỉnh</a:t>
            </a:r>
            <a:r>
              <a:rPr lang="en-US" sz="2000" b="1" dirty="0" smtClean="0">
                <a:solidFill>
                  <a:srgbClr val="0033CC"/>
                </a:solidFill>
              </a:rPr>
              <a:t>.</a:t>
            </a:r>
            <a:endParaRPr lang="en-US" sz="2000" b="1" dirty="0">
              <a:solidFill>
                <a:srgbClr val="0033CC"/>
              </a:solidFill>
            </a:endParaRPr>
          </a:p>
          <a:p>
            <a:pPr algn="ctr" eaLnBrk="1" hangingPunct="1">
              <a:defRPr/>
            </a:pPr>
            <a:endParaRPr lang="en-US" sz="2000" b="1" dirty="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8293869" y="3393953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FF00"/>
                </a:solidFill>
              </a:rPr>
              <a:t>chạy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vút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sp>
        <p:nvSpPr>
          <p:cNvPr id="26" name="AutoShape 50"/>
          <p:cNvSpPr>
            <a:spLocks noChangeArrowheads="1"/>
          </p:cNvSpPr>
          <p:nvPr/>
        </p:nvSpPr>
        <p:spPr bwMode="auto">
          <a:xfrm rot="10800000">
            <a:off x="7214369" y="4361766"/>
            <a:ext cx="2273300" cy="838200"/>
          </a:xfrm>
          <a:prstGeom prst="wedgeEllipseCallout">
            <a:avLst>
              <a:gd name="adj1" fmla="val -22208"/>
              <a:gd name="adj2" fmla="val 12916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phóng đi nhanh</a:t>
            </a:r>
          </a:p>
          <a:p>
            <a:pPr algn="ctr" eaLnBrk="1" hangingPunct="1"/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1066800" y="480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chemeClr val="bg1"/>
                </a:solidFill>
              </a:rPr>
              <a:t>Tại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sao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khi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tả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kim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giờ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tác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giả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lại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dùng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từ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bác</a:t>
            </a:r>
            <a:r>
              <a:rPr lang="en-US" altLang="en-US" sz="1800" b="1" dirty="0">
                <a:solidFill>
                  <a:schemeClr val="bg1"/>
                </a:solidFill>
              </a:rPr>
              <a:t>, </a:t>
            </a:r>
            <a:r>
              <a:rPr lang="en-US" altLang="en-US" sz="1800" b="1" dirty="0" err="1">
                <a:solidFill>
                  <a:schemeClr val="bg1"/>
                </a:solidFill>
              </a:rPr>
              <a:t>thận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trọng</a:t>
            </a:r>
            <a:r>
              <a:rPr lang="en-US" altLang="en-US" sz="1800" b="1" dirty="0">
                <a:solidFill>
                  <a:schemeClr val="bg1"/>
                </a:solidFill>
              </a:rPr>
              <a:t>, </a:t>
            </a:r>
            <a:r>
              <a:rPr lang="en-US" altLang="en-US" sz="1800" b="1" dirty="0" err="1">
                <a:solidFill>
                  <a:schemeClr val="bg1"/>
                </a:solidFill>
              </a:rPr>
              <a:t>nhích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từng</a:t>
            </a:r>
            <a:r>
              <a:rPr lang="en-US" altLang="en-US" sz="1800" b="1" dirty="0">
                <a:solidFill>
                  <a:schemeClr val="bg1"/>
                </a:solidFill>
              </a:rPr>
              <a:t> li </a:t>
            </a:r>
            <a:r>
              <a:rPr lang="en-US" altLang="en-US" sz="1800" b="1" dirty="0" err="1">
                <a:solidFill>
                  <a:schemeClr val="bg1"/>
                </a:solidFill>
              </a:rPr>
              <a:t>từng</a:t>
            </a:r>
            <a:r>
              <a:rPr lang="en-US" altLang="en-US" sz="1800" b="1" dirty="0">
                <a:solidFill>
                  <a:schemeClr val="bg1"/>
                </a:solidFill>
              </a:rPr>
              <a:t> li?</a:t>
            </a:r>
          </a:p>
        </p:txBody>
      </p:sp>
      <p:sp>
        <p:nvSpPr>
          <p:cNvPr id="28" name="Text Box 75"/>
          <p:cNvSpPr txBox="1">
            <a:spLocks noChangeArrowheads="1"/>
          </p:cNvSpPr>
          <p:nvPr/>
        </p:nvSpPr>
        <p:spPr bwMode="auto">
          <a:xfrm>
            <a:off x="1066800" y="5486400"/>
            <a:ext cx="9496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chemeClr val="bg1"/>
                </a:solidFill>
              </a:rPr>
              <a:t>Tại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vì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kim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giờ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là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kim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>
                <a:solidFill>
                  <a:schemeClr val="bg1"/>
                </a:solidFill>
              </a:rPr>
              <a:t>nhất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trong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ba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kim</a:t>
            </a:r>
            <a:r>
              <a:rPr lang="en-US" altLang="en-US" sz="1800" b="1" dirty="0">
                <a:solidFill>
                  <a:schemeClr val="bg1"/>
                </a:solidFill>
              </a:rPr>
              <a:t>, </a:t>
            </a:r>
            <a:r>
              <a:rPr lang="en-US" altLang="en-US" sz="1800" b="1" dirty="0" err="1">
                <a:solidFill>
                  <a:schemeClr val="bg1"/>
                </a:solidFill>
              </a:rPr>
              <a:t>kim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giờ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lại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chuyển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động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rất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chậm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Text Box 76"/>
          <p:cNvSpPr txBox="1">
            <a:spLocks noChangeArrowheads="1"/>
          </p:cNvSpPr>
          <p:nvPr/>
        </p:nvSpPr>
        <p:spPr bwMode="auto">
          <a:xfrm>
            <a:off x="1219199" y="4953000"/>
            <a:ext cx="934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/>
                </a:solidFill>
              </a:rPr>
              <a:t>Vì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sao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lại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gọi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kim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phút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là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anh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và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tả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là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đi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bước</a:t>
            </a:r>
            <a:r>
              <a:rPr lang="en-US" altLang="en-US" sz="2000" b="1" dirty="0">
                <a:solidFill>
                  <a:schemeClr val="bg1"/>
                </a:solidFill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bước</a:t>
            </a:r>
            <a:r>
              <a:rPr lang="en-US" altLang="en-US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1143000" y="54864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Tại vì kim phút nhỏ hơn kim giờ chạy nhanh hơn kim giờ</a:t>
            </a: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685800" y="4876800"/>
            <a:ext cx="556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Kim </a:t>
            </a:r>
            <a:r>
              <a:rPr lang="en-US" altLang="en-US" sz="2000" b="1" dirty="0" err="1">
                <a:solidFill>
                  <a:schemeClr val="bg1"/>
                </a:solidFill>
              </a:rPr>
              <a:t>giây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gọi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là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bé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vì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sao</a:t>
            </a:r>
            <a:r>
              <a:rPr lang="en-US" altLang="en-US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8" name="Text Box 79"/>
          <p:cNvSpPr txBox="1">
            <a:spLocks noChangeArrowheads="1"/>
          </p:cNvSpPr>
          <p:nvPr/>
        </p:nvSpPr>
        <p:spPr bwMode="auto">
          <a:xfrm>
            <a:off x="844549" y="5219247"/>
            <a:ext cx="10390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Kim </a:t>
            </a:r>
            <a:r>
              <a:rPr lang="en-US" altLang="en-US" sz="2000" b="1" dirty="0" err="1">
                <a:solidFill>
                  <a:schemeClr val="bg1"/>
                </a:solidFill>
              </a:rPr>
              <a:t>giây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bé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nhất</a:t>
            </a:r>
            <a:r>
              <a:rPr lang="en-US" altLang="en-US" sz="2000" b="1" dirty="0">
                <a:solidFill>
                  <a:schemeClr val="bg1"/>
                </a:solidFill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</a:rPr>
              <a:t>lại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chạy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nhanh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nhất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như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một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em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bé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tinh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nghịch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luôn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muốn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chạy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lên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trước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hàng</a:t>
            </a:r>
            <a:r>
              <a:rPr lang="en-US" alt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2592" y="4101371"/>
            <a:ext cx="3827146" cy="64272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7" grpId="1"/>
      <p:bldP spid="28" grpId="0"/>
      <p:bldP spid="28" grpId="1"/>
      <p:bldP spid="31" grpId="0"/>
      <p:bldP spid="31" grpId="1"/>
      <p:bldP spid="33" grpId="0"/>
      <p:bldP spid="33" grpId="1"/>
      <p:bldP spid="35" grpId="0"/>
      <p:bldP spid="35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2030398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609600" y="1289956"/>
            <a:ext cx="7410450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b="1" smtClean="0">
                <a:latin typeface=".VnTime" pitchFamily="34" charset="0"/>
              </a:rPr>
              <a:t/>
            </a:r>
            <a:br>
              <a:rPr lang="en-US" altLang="en-US" b="1" smtClean="0">
                <a:latin typeface=".VnTime" pitchFamily="34" charset="0"/>
              </a:rPr>
            </a:br>
            <a:endParaRPr lang="en-US" dirty="0"/>
          </a:p>
        </p:txBody>
      </p:sp>
      <p:sp>
        <p:nvSpPr>
          <p:cNvPr id="34" name="Rounded Rectangle 1"/>
          <p:cNvSpPr txBox="1">
            <a:spLocks noChangeArrowheads="1"/>
          </p:cNvSpPr>
          <p:nvPr/>
        </p:nvSpPr>
        <p:spPr>
          <a:xfrm>
            <a:off x="1371600" y="1065178"/>
            <a:ext cx="9429750" cy="464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algn="ctr">
            <a:solidFill>
              <a:schemeClr val="tx1"/>
            </a:solidFill>
            <a:round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200" b="1" dirty="0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Kim 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;  Kim 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lang="en-US" altLang="en-US" sz="3200" b="1" dirty="0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;  Kim 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giây</a:t>
            </a:r>
            <a:r>
              <a:rPr lang="en-US" altLang="en-US" sz="3200" b="1" dirty="0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950" y="-120527"/>
            <a:ext cx="13506450" cy="724522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11"/>
            <a:ext cx="12204700" cy="845839"/>
          </a:xfrm>
          <a:prstGeom prst="rect">
            <a:avLst/>
          </a:prstGeom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543050" y="3873500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Dựa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</a:rPr>
              <a:t> dung </a:t>
            </a:r>
            <a:r>
              <a:rPr lang="en-US" altLang="en-US" sz="2800" b="1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-</a:t>
            </a:r>
            <a:r>
              <a:rPr lang="en-US" altLang="en-US" sz="2800" dirty="0" smtClean="0">
                <a:solidFill>
                  <a:srgbClr val="6600FF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kim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giờ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nhích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về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phía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trước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như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thế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nào</a:t>
            </a:r>
            <a:r>
              <a:rPr lang="en-US" altLang="en-US" sz="2800" dirty="0">
                <a:solidFill>
                  <a:schemeClr val="bg1"/>
                </a:solidFill>
              </a:rPr>
              <a:t>?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- Anh </a:t>
            </a:r>
            <a:r>
              <a:rPr lang="en-US" altLang="en-US" sz="2800" dirty="0" err="1">
                <a:solidFill>
                  <a:schemeClr val="bg1"/>
                </a:solidFill>
              </a:rPr>
              <a:t>kim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phút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đi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như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thế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nào</a:t>
            </a:r>
            <a:r>
              <a:rPr lang="en-US" altLang="en-US" sz="2800" dirty="0">
                <a:solidFill>
                  <a:schemeClr val="bg1"/>
                </a:solidFill>
              </a:rPr>
              <a:t>?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</a:rPr>
              <a:t>Bé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kim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giây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chạy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lên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trước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hàng</a:t>
            </a:r>
            <a:r>
              <a:rPr lang="en-US" altLang="en-US" sz="2800" dirty="0">
                <a:solidFill>
                  <a:schemeClr val="bg1"/>
                </a:solidFill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</a:rPr>
              <a:t>hàng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như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thế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nào</a:t>
            </a:r>
            <a:r>
              <a:rPr lang="en-US" alt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085850" y="800100"/>
            <a:ext cx="91821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FF00"/>
                </a:solidFill>
              </a:rPr>
              <a:t>Đồng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hồ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báo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thức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24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bg1"/>
                </a:solidFill>
              </a:rPr>
              <a:t>Bác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kim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giờ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thận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trọng</a:t>
            </a:r>
            <a:r>
              <a:rPr lang="en-US" altLang="en-US" sz="2400" b="1" dirty="0">
                <a:solidFill>
                  <a:schemeClr val="bg1"/>
                </a:solidFill>
              </a:rPr>
              <a:t>            </a:t>
            </a:r>
            <a:r>
              <a:rPr lang="en-US" altLang="en-US" sz="2400" b="1" dirty="0" err="1">
                <a:solidFill>
                  <a:schemeClr val="bg1"/>
                </a:solidFill>
              </a:rPr>
              <a:t>Bộ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kim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giây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tinh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nghịch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bg1"/>
                </a:solidFill>
              </a:rPr>
              <a:t>Nhích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400" b="1" dirty="0">
                <a:solidFill>
                  <a:schemeClr val="bg1"/>
                </a:solidFill>
              </a:rPr>
              <a:t> li, </a:t>
            </a:r>
            <a:r>
              <a:rPr lang="en-US" altLang="en-US" sz="24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400" b="1" dirty="0">
                <a:solidFill>
                  <a:schemeClr val="bg1"/>
                </a:solidFill>
              </a:rPr>
              <a:t> li                </a:t>
            </a:r>
            <a:r>
              <a:rPr lang="en-US" altLang="en-US" sz="2400" b="1" dirty="0" err="1">
                <a:solidFill>
                  <a:schemeClr val="bg1"/>
                </a:solidFill>
              </a:rPr>
              <a:t>Chạy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vút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lên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trước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hàng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Anh </a:t>
            </a:r>
            <a:r>
              <a:rPr lang="en-US" altLang="en-US" sz="2400" b="1" dirty="0" err="1">
                <a:solidFill>
                  <a:schemeClr val="bg1"/>
                </a:solidFill>
              </a:rPr>
              <a:t>kim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phút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lầm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lì</a:t>
            </a:r>
            <a:r>
              <a:rPr lang="en-US" altLang="en-US" sz="2400" b="1" dirty="0">
                <a:solidFill>
                  <a:schemeClr val="bg1"/>
                </a:solidFill>
              </a:rPr>
              <a:t>                 Ba </a:t>
            </a:r>
            <a:r>
              <a:rPr lang="en-US" altLang="en-US" sz="2400" b="1" dirty="0" err="1">
                <a:solidFill>
                  <a:schemeClr val="bg1"/>
                </a:solidFill>
              </a:rPr>
              <a:t>kim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cùng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tới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đích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bg1"/>
                </a:solidFill>
              </a:rPr>
              <a:t>Đi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bước</a:t>
            </a:r>
            <a:r>
              <a:rPr lang="en-US" altLang="en-US" sz="2400" b="1" dirty="0">
                <a:solidFill>
                  <a:schemeClr val="bg1"/>
                </a:solidFill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</a:rPr>
              <a:t>từng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bước</a:t>
            </a:r>
            <a:r>
              <a:rPr lang="en-US" altLang="en-US" sz="2400" b="1" dirty="0">
                <a:solidFill>
                  <a:schemeClr val="bg1"/>
                </a:solidFill>
              </a:rPr>
              <a:t>.         Rung </a:t>
            </a:r>
            <a:r>
              <a:rPr lang="en-US" altLang="en-US" sz="2400" b="1" dirty="0" err="1">
                <a:solidFill>
                  <a:schemeClr val="bg1"/>
                </a:solidFill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hồi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chuông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vang</a:t>
            </a:r>
            <a:r>
              <a:rPr lang="en-US" altLang="en-US" sz="2400" b="1" dirty="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400" b="1" dirty="0"/>
              <a:t>				</a:t>
            </a:r>
            <a:r>
              <a:rPr lang="en-US" altLang="en-US" sz="2400" b="1" dirty="0" err="1">
                <a:solidFill>
                  <a:schemeClr val="bg1"/>
                </a:solidFill>
              </a:rPr>
              <a:t>Hoài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Khánh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78807" y="3414294"/>
            <a:ext cx="871287" cy="4712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latin typeface="Arial" panose="020B0604020202020204" pitchFamily="34" charset="0"/>
              </a:rPr>
              <a:t> 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1237" b="7778"/>
          <a:stretch/>
        </p:blipFill>
        <p:spPr>
          <a:xfrm>
            <a:off x="9251730" y="1361509"/>
            <a:ext cx="1672355" cy="1950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儿童卡通课件教育PPT模板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1304</Words>
  <Application>Microsoft Office PowerPoint</Application>
  <PresentationFormat>Widescreen</PresentationFormat>
  <Paragraphs>208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.VnArial</vt:lpstr>
      <vt:lpstr>.VnTime</vt:lpstr>
      <vt:lpstr>Arial</vt:lpstr>
      <vt:lpstr>Calibri</vt:lpstr>
      <vt:lpstr>Calibri Light</vt:lpstr>
      <vt:lpstr>OCR A Extended</vt:lpstr>
      <vt:lpstr>Times</vt:lpstr>
      <vt:lpstr>Times New Roman</vt:lpstr>
      <vt:lpstr>Wingdings</vt:lpstr>
      <vt:lpstr>方正少儿简体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绿色儿童卡通课件教育PPT模板</dc:title>
  <dc:creator>Http://Dian1.taobao.com</dc:creator>
  <dc:description>Http://Dian1.taobao.com</dc:description>
  <cp:lastModifiedBy>Administrator</cp:lastModifiedBy>
  <cp:revision>19</cp:revision>
  <dcterms:created xsi:type="dcterms:W3CDTF">2016-02-15T09:22:00Z</dcterms:created>
  <dcterms:modified xsi:type="dcterms:W3CDTF">2020-04-22T14:59:53Z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