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</p:sldMasterIdLst>
  <p:notesMasterIdLst>
    <p:notesMasterId r:id="rId11"/>
  </p:notesMasterIdLst>
  <p:handoutMasterIdLst>
    <p:handoutMasterId r:id="rId12"/>
  </p:handoutMasterIdLst>
  <p:sldIdLst>
    <p:sldId id="3086" r:id="rId2"/>
    <p:sldId id="3088" r:id="rId3"/>
    <p:sldId id="3087" r:id="rId4"/>
    <p:sldId id="3093" r:id="rId5"/>
    <p:sldId id="3095" r:id="rId6"/>
    <p:sldId id="3107" r:id="rId7"/>
    <p:sldId id="3108" r:id="rId8"/>
    <p:sldId id="3109" r:id="rId9"/>
    <p:sldId id="3110" r:id="rId10"/>
  </p:sldIdLst>
  <p:sldSz cx="12858750" cy="7232650"/>
  <p:notesSz cx="6858000" cy="9144000"/>
  <p:custDataLst>
    <p:tags r:id="rId1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67BE"/>
    <a:srgbClr val="CE000D"/>
    <a:srgbClr val="84004C"/>
    <a:srgbClr val="8B2FC3"/>
    <a:srgbClr val="C9247B"/>
    <a:srgbClr val="F3C5BE"/>
    <a:srgbClr val="60AEA9"/>
    <a:srgbClr val="00B369"/>
    <a:srgbClr val="1A8CE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32" autoAdjust="0"/>
    <p:restoredTop sz="92506" autoAdjust="0"/>
  </p:normalViewPr>
  <p:slideViewPr>
    <p:cSldViewPr>
      <p:cViewPr varScale="1">
        <p:scale>
          <a:sx n="77" d="100"/>
          <a:sy n="77" d="100"/>
        </p:scale>
        <p:origin x="398" y="62"/>
      </p:cViewPr>
      <p:guideLst>
        <p:guide orient="horz" pos="328"/>
        <p:guide pos="4050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2022/2/7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823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752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712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3038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altLang="zh-CN" dirty="0" smtClean="0"/>
              <a:t>Ở</a:t>
            </a:r>
            <a:r>
              <a:rPr lang="en-US" altLang="zh-CN" baseline="0" dirty="0" smtClean="0"/>
              <a:t> phép chia thứ nhất ta chia lần lượt từng chữ số của số bị chia cho số chia. </a:t>
            </a:r>
          </a:p>
          <a:p>
            <a:pPr marL="285750" indent="-285750">
              <a:buFontTx/>
              <a:buChar char="-"/>
            </a:pPr>
            <a:r>
              <a:rPr lang="en-US" altLang="zh-CN" dirty="0" smtClean="0"/>
              <a:t>Ở phép</a:t>
            </a:r>
            <a:r>
              <a:rPr lang="en-US" altLang="zh-CN" baseline="0" dirty="0" smtClean="0"/>
              <a:t> chia thứ hai, chữ số hàng nghìn bé hơn số chia nên ta lấy cả 2 chữ số để chia.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04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3593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760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7234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260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87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</p:sldLayoutIdLst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87" y="0"/>
            <a:ext cx="7232650" cy="72326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25319" y="1168053"/>
            <a:ext cx="6696744" cy="34163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rgbClr val="002060"/>
                </a:solidFill>
                <a:latin typeface="Segoe UI" panose="020B0502040204020203" pitchFamily="34" charset="0"/>
              </a:rPr>
              <a:t>TOÁN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Segoe UI" panose="020B0502040204020203" pitchFamily="34" charset="0"/>
              </a:rPr>
              <a:t>Chia số có bốn chữ số cho số có một chữ số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Segoe UI" panose="020B0502040204020203" pitchFamily="34" charset="0"/>
              </a:rPr>
              <a:t>(tiếp theo)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76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367" y="877538"/>
            <a:ext cx="3528392" cy="3528392"/>
          </a:xfrm>
          <a:prstGeom prst="rect">
            <a:avLst/>
          </a:prstGeom>
        </p:spPr>
      </p:pic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6314266" y="3714725"/>
            <a:ext cx="0" cy="81026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66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 Box 54"/>
          <p:cNvSpPr txBox="1">
            <a:spLocks noChangeArrowheads="1"/>
          </p:cNvSpPr>
          <p:nvPr/>
        </p:nvSpPr>
        <p:spPr bwMode="auto">
          <a:xfrm>
            <a:off x="3189015" y="421954"/>
            <a:ext cx="322666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9365 : 3 = ?</a:t>
            </a:r>
          </a:p>
        </p:txBody>
      </p:sp>
      <p:sp>
        <p:nvSpPr>
          <p:cNvPr id="10" name="Line 55"/>
          <p:cNvSpPr>
            <a:spLocks noChangeShapeType="1"/>
          </p:cNvSpPr>
          <p:nvPr/>
        </p:nvSpPr>
        <p:spPr bwMode="auto">
          <a:xfrm flipH="1">
            <a:off x="4503639" y="1850704"/>
            <a:ext cx="19050" cy="1047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Line 56"/>
          <p:cNvSpPr>
            <a:spLocks noChangeShapeType="1"/>
          </p:cNvSpPr>
          <p:nvPr/>
        </p:nvSpPr>
        <p:spPr bwMode="auto">
          <a:xfrm>
            <a:off x="4522689" y="2307904"/>
            <a:ext cx="1176338" cy="15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" name="Text Box 57"/>
          <p:cNvSpPr txBox="1">
            <a:spLocks noChangeArrowheads="1"/>
          </p:cNvSpPr>
          <p:nvPr/>
        </p:nvSpPr>
        <p:spPr bwMode="auto">
          <a:xfrm>
            <a:off x="3270152" y="1745929"/>
            <a:ext cx="1295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9365</a:t>
            </a:r>
          </a:p>
        </p:txBody>
      </p:sp>
      <p:sp>
        <p:nvSpPr>
          <p:cNvPr id="15" name="Text Box 58"/>
          <p:cNvSpPr txBox="1">
            <a:spLocks noChangeArrowheads="1"/>
          </p:cNvSpPr>
          <p:nvPr/>
        </p:nvSpPr>
        <p:spPr bwMode="auto">
          <a:xfrm>
            <a:off x="4636989" y="1704654"/>
            <a:ext cx="1021799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Text Box 60"/>
          <p:cNvSpPr txBox="1">
            <a:spLocks noChangeArrowheads="1"/>
          </p:cNvSpPr>
          <p:nvPr/>
        </p:nvSpPr>
        <p:spPr bwMode="auto">
          <a:xfrm>
            <a:off x="3278089" y="1741167"/>
            <a:ext cx="8382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7" name="Text Box 61"/>
          <p:cNvSpPr txBox="1">
            <a:spLocks noChangeArrowheads="1"/>
          </p:cNvSpPr>
          <p:nvPr/>
        </p:nvSpPr>
        <p:spPr bwMode="auto">
          <a:xfrm>
            <a:off x="4627464" y="2279329"/>
            <a:ext cx="609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Text Box 62"/>
          <p:cNvSpPr txBox="1">
            <a:spLocks noChangeArrowheads="1"/>
          </p:cNvSpPr>
          <p:nvPr/>
        </p:nvSpPr>
        <p:spPr bwMode="auto">
          <a:xfrm>
            <a:off x="3265389" y="2184079"/>
            <a:ext cx="685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9" name="Text Box 63"/>
          <p:cNvSpPr txBox="1">
            <a:spLocks noChangeArrowheads="1"/>
          </p:cNvSpPr>
          <p:nvPr/>
        </p:nvSpPr>
        <p:spPr bwMode="auto">
          <a:xfrm>
            <a:off x="3503514" y="1744342"/>
            <a:ext cx="6858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" name="Text Box 64"/>
          <p:cNvSpPr txBox="1">
            <a:spLocks noChangeArrowheads="1"/>
          </p:cNvSpPr>
          <p:nvPr/>
        </p:nvSpPr>
        <p:spPr bwMode="auto">
          <a:xfrm>
            <a:off x="3489227" y="2198367"/>
            <a:ext cx="6858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1" name="Text Box 65"/>
          <p:cNvSpPr txBox="1">
            <a:spLocks noChangeArrowheads="1"/>
          </p:cNvSpPr>
          <p:nvPr/>
        </p:nvSpPr>
        <p:spPr bwMode="auto">
          <a:xfrm>
            <a:off x="4870352" y="2276154"/>
            <a:ext cx="685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" name="Text Box 66"/>
          <p:cNvSpPr txBox="1">
            <a:spLocks noChangeArrowheads="1"/>
          </p:cNvSpPr>
          <p:nvPr/>
        </p:nvSpPr>
        <p:spPr bwMode="auto">
          <a:xfrm>
            <a:off x="3736877" y="1744342"/>
            <a:ext cx="6858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3" name="Text Box 69"/>
          <p:cNvSpPr txBox="1">
            <a:spLocks noChangeArrowheads="1"/>
          </p:cNvSpPr>
          <p:nvPr/>
        </p:nvSpPr>
        <p:spPr bwMode="auto">
          <a:xfrm>
            <a:off x="3443189" y="2598417"/>
            <a:ext cx="685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4" name="Text Box 70"/>
          <p:cNvSpPr txBox="1">
            <a:spLocks noChangeArrowheads="1"/>
          </p:cNvSpPr>
          <p:nvPr/>
        </p:nvSpPr>
        <p:spPr bwMode="auto">
          <a:xfrm>
            <a:off x="3698777" y="2617467"/>
            <a:ext cx="6858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5" name="Text Box 71"/>
          <p:cNvSpPr txBox="1">
            <a:spLocks noChangeArrowheads="1"/>
          </p:cNvSpPr>
          <p:nvPr/>
        </p:nvSpPr>
        <p:spPr bwMode="auto">
          <a:xfrm>
            <a:off x="3951189" y="1750692"/>
            <a:ext cx="6858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6" name="Text Box 72"/>
          <p:cNvSpPr txBox="1">
            <a:spLocks noChangeArrowheads="1"/>
          </p:cNvSpPr>
          <p:nvPr/>
        </p:nvSpPr>
        <p:spPr bwMode="auto">
          <a:xfrm>
            <a:off x="3921027" y="3103242"/>
            <a:ext cx="6858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7" name="Text Box 73"/>
          <p:cNvSpPr txBox="1">
            <a:spLocks noChangeArrowheads="1"/>
          </p:cNvSpPr>
          <p:nvPr/>
        </p:nvSpPr>
        <p:spPr bwMode="auto">
          <a:xfrm>
            <a:off x="5365652" y="2307904"/>
            <a:ext cx="685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" name="Text Box 74"/>
          <p:cNvSpPr txBox="1">
            <a:spLocks noChangeArrowheads="1"/>
          </p:cNvSpPr>
          <p:nvPr/>
        </p:nvSpPr>
        <p:spPr bwMode="auto">
          <a:xfrm>
            <a:off x="5108477" y="2293617"/>
            <a:ext cx="685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 Box 75"/>
          <p:cNvSpPr txBox="1">
            <a:spLocks noChangeArrowheads="1"/>
          </p:cNvSpPr>
          <p:nvPr/>
        </p:nvSpPr>
        <p:spPr bwMode="auto">
          <a:xfrm>
            <a:off x="3665439" y="3096892"/>
            <a:ext cx="6858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0" name="Text Box 76"/>
          <p:cNvSpPr txBox="1">
            <a:spLocks noChangeArrowheads="1"/>
          </p:cNvSpPr>
          <p:nvPr/>
        </p:nvSpPr>
        <p:spPr bwMode="auto">
          <a:xfrm>
            <a:off x="3884514" y="3574729"/>
            <a:ext cx="685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1" name="Text Box 80"/>
          <p:cNvSpPr txBox="1">
            <a:spLocks noChangeArrowheads="1"/>
          </p:cNvSpPr>
          <p:nvPr/>
        </p:nvSpPr>
        <p:spPr bwMode="auto">
          <a:xfrm>
            <a:off x="6519213" y="1422744"/>
            <a:ext cx="577172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it-IT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chia 3 được 3, </a:t>
            </a:r>
            <a:r>
              <a:rPr lang="it-IT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</a:t>
            </a:r>
            <a:r>
              <a:rPr lang="it-IT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 3 bằng 9; 9 trừ 9 bằng 0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81"/>
          <p:cNvSpPr txBox="1">
            <a:spLocks noChangeArrowheads="1"/>
          </p:cNvSpPr>
          <p:nvPr/>
        </p:nvSpPr>
        <p:spPr bwMode="auto">
          <a:xfrm>
            <a:off x="6537835" y="2472191"/>
            <a:ext cx="613246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vi-VN" alt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Hạ 3; 3 chia 3 được 1, </a:t>
            </a:r>
            <a:r>
              <a:rPr lang="vi-VN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1</a:t>
            </a:r>
            <a:r>
              <a:rPr lang="vi-VN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 3 bằng 3; 3 trừ 3 bằng 0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82"/>
          <p:cNvSpPr txBox="1">
            <a:spLocks noChangeArrowheads="1"/>
          </p:cNvSpPr>
          <p:nvPr/>
        </p:nvSpPr>
        <p:spPr bwMode="auto">
          <a:xfrm>
            <a:off x="6537835" y="3534170"/>
            <a:ext cx="577172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vi-VN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Hạ 6; 6 chia 3 được 2, </a:t>
            </a:r>
            <a:r>
              <a:rPr lang="vi-VN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2</a:t>
            </a:r>
            <a:r>
              <a:rPr lang="vi-VN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 3 bằng 6;6 trừ 6 bằng 0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83"/>
          <p:cNvSpPr txBox="1">
            <a:spLocks noChangeArrowheads="1"/>
          </p:cNvSpPr>
          <p:nvPr/>
        </p:nvSpPr>
        <p:spPr bwMode="auto">
          <a:xfrm>
            <a:off x="6622951" y="4596149"/>
            <a:ext cx="577172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vi-VN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Hạ 5; 5 chia 3 được 1, </a:t>
            </a:r>
            <a:r>
              <a:rPr lang="vi-VN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1</a:t>
            </a:r>
            <a:r>
              <a:rPr lang="vi-VN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 3 bằng 3; 5 trừ 3 bằng 2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84"/>
          <p:cNvSpPr txBox="1">
            <a:spLocks noChangeArrowheads="1"/>
          </p:cNvSpPr>
          <p:nvPr/>
        </p:nvSpPr>
        <p:spPr bwMode="auto">
          <a:xfrm>
            <a:off x="2417664" y="4549598"/>
            <a:ext cx="441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9365 : 3 = 3121 ( </a:t>
            </a:r>
            <a:r>
              <a:rPr lang="en-US" alt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 2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2102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054606" y="3023628"/>
            <a:ext cx="12954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endParaRPr lang="vi-VN" sz="3200" b="1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ight Arrow 16"/>
          <p:cNvSpPr>
            <a:spLocks noChangeArrowheads="1"/>
          </p:cNvSpPr>
          <p:nvPr/>
        </p:nvSpPr>
        <p:spPr bwMode="auto">
          <a:xfrm>
            <a:off x="4426206" y="3163615"/>
            <a:ext cx="990600" cy="3048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vi-VN" altLang="vi-VN" sz="2800"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88306" y="3015258"/>
            <a:ext cx="12954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 </a:t>
            </a:r>
            <a:endParaRPr lang="vi-VN" sz="3200" b="1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ight Arrow 18"/>
          <p:cNvSpPr>
            <a:spLocks noChangeArrowheads="1"/>
          </p:cNvSpPr>
          <p:nvPr/>
        </p:nvSpPr>
        <p:spPr bwMode="auto">
          <a:xfrm>
            <a:off x="7359906" y="3225528"/>
            <a:ext cx="990600" cy="3048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vi-VN" altLang="vi-VN" sz="2800">
              <a:latin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22006" y="3055798"/>
            <a:ext cx="12954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vi-VN" sz="3200" b="1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792971" y="4112733"/>
            <a:ext cx="75608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lần lượt từ trái sang 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48855" y="1960141"/>
            <a:ext cx="964907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lần chia ta thực hiện qua 3 bước tính nhẩm:</a:t>
            </a:r>
            <a:endParaRPr 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16166" y="814828"/>
            <a:ext cx="1953609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ý:</a:t>
            </a:r>
            <a:endParaRPr lang="vi-VN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42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580" y="3822056"/>
            <a:ext cx="3908683" cy="3908683"/>
          </a:xfrm>
          <a:prstGeom prst="rect">
            <a:avLst/>
          </a:prstGeom>
        </p:spPr>
      </p:pic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1903578" y="1407633"/>
            <a:ext cx="12573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2249</a:t>
            </a:r>
          </a:p>
        </p:txBody>
      </p:sp>
      <p:sp>
        <p:nvSpPr>
          <p:cNvPr id="67" name="Text Box 5"/>
          <p:cNvSpPr txBox="1">
            <a:spLocks noChangeArrowheads="1"/>
          </p:cNvSpPr>
          <p:nvPr/>
        </p:nvSpPr>
        <p:spPr bwMode="auto">
          <a:xfrm>
            <a:off x="3286290" y="1383821"/>
            <a:ext cx="16002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8" name="Text Box 6"/>
          <p:cNvSpPr txBox="1">
            <a:spLocks noChangeArrowheads="1"/>
          </p:cNvSpPr>
          <p:nvPr/>
        </p:nvSpPr>
        <p:spPr bwMode="auto">
          <a:xfrm>
            <a:off x="1914690" y="1407633"/>
            <a:ext cx="838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2097253" y="1909283"/>
            <a:ext cx="685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0" name="Line 20"/>
          <p:cNvSpPr>
            <a:spLocks noChangeShapeType="1"/>
          </p:cNvSpPr>
          <p:nvPr/>
        </p:nvSpPr>
        <p:spPr bwMode="auto">
          <a:xfrm flipH="1">
            <a:off x="3126946" y="1439383"/>
            <a:ext cx="1589" cy="1123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" name="Line 21"/>
          <p:cNvSpPr>
            <a:spLocks noChangeShapeType="1"/>
          </p:cNvSpPr>
          <p:nvPr/>
        </p:nvSpPr>
        <p:spPr bwMode="auto">
          <a:xfrm>
            <a:off x="3137065" y="1982308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" name="Text Box 26"/>
          <p:cNvSpPr txBox="1">
            <a:spLocks noChangeArrowheads="1"/>
          </p:cNvSpPr>
          <p:nvPr/>
        </p:nvSpPr>
        <p:spPr bwMode="auto">
          <a:xfrm>
            <a:off x="1507381" y="356617"/>
            <a:ext cx="30480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2249 : 4 = ?</a:t>
            </a:r>
          </a:p>
        </p:txBody>
      </p:sp>
      <p:sp>
        <p:nvSpPr>
          <p:cNvPr id="73" name="Text Box 27"/>
          <p:cNvSpPr txBox="1">
            <a:spLocks noChangeArrowheads="1"/>
          </p:cNvSpPr>
          <p:nvPr/>
        </p:nvSpPr>
        <p:spPr bwMode="auto">
          <a:xfrm>
            <a:off x="3214853" y="1983896"/>
            <a:ext cx="6858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4" name="Text Box 28"/>
          <p:cNvSpPr txBox="1">
            <a:spLocks noChangeArrowheads="1"/>
          </p:cNvSpPr>
          <p:nvPr/>
        </p:nvSpPr>
        <p:spPr bwMode="auto">
          <a:xfrm>
            <a:off x="3459328" y="1988658"/>
            <a:ext cx="685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5" name="Text Box 29"/>
          <p:cNvSpPr txBox="1">
            <a:spLocks noChangeArrowheads="1"/>
          </p:cNvSpPr>
          <p:nvPr/>
        </p:nvSpPr>
        <p:spPr bwMode="auto">
          <a:xfrm>
            <a:off x="3692690" y="1995008"/>
            <a:ext cx="685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6" name="Text Box 30"/>
          <p:cNvSpPr txBox="1">
            <a:spLocks noChangeArrowheads="1"/>
          </p:cNvSpPr>
          <p:nvPr/>
        </p:nvSpPr>
        <p:spPr bwMode="auto">
          <a:xfrm>
            <a:off x="2333790" y="2437921"/>
            <a:ext cx="6858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7" name="Text Box 31"/>
          <p:cNvSpPr txBox="1">
            <a:spLocks noChangeArrowheads="1"/>
          </p:cNvSpPr>
          <p:nvPr/>
        </p:nvSpPr>
        <p:spPr bwMode="auto">
          <a:xfrm>
            <a:off x="2570328" y="2449033"/>
            <a:ext cx="685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8" name="Text Box 32"/>
          <p:cNvSpPr txBox="1">
            <a:spLocks noChangeArrowheads="1"/>
          </p:cNvSpPr>
          <p:nvPr/>
        </p:nvSpPr>
        <p:spPr bwMode="auto">
          <a:xfrm>
            <a:off x="2527465" y="2937983"/>
            <a:ext cx="685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9" name="Text Box 33"/>
          <p:cNvSpPr txBox="1">
            <a:spLocks noChangeArrowheads="1"/>
          </p:cNvSpPr>
          <p:nvPr/>
        </p:nvSpPr>
        <p:spPr bwMode="auto">
          <a:xfrm>
            <a:off x="2333790" y="1917221"/>
            <a:ext cx="6858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0" name="Text Box 34"/>
          <p:cNvSpPr txBox="1">
            <a:spLocks noChangeArrowheads="1"/>
          </p:cNvSpPr>
          <p:nvPr/>
        </p:nvSpPr>
        <p:spPr bwMode="auto">
          <a:xfrm>
            <a:off x="2351253" y="1407633"/>
            <a:ext cx="558801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1" name="Text Box 35"/>
          <p:cNvSpPr txBox="1">
            <a:spLocks noChangeArrowheads="1"/>
          </p:cNvSpPr>
          <p:nvPr/>
        </p:nvSpPr>
        <p:spPr bwMode="auto">
          <a:xfrm>
            <a:off x="2594140" y="1407633"/>
            <a:ext cx="39211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82" name="Text Box 36"/>
          <p:cNvSpPr txBox="1">
            <a:spLocks noChangeArrowheads="1"/>
          </p:cNvSpPr>
          <p:nvPr/>
        </p:nvSpPr>
        <p:spPr bwMode="auto">
          <a:xfrm>
            <a:off x="4887302" y="1328628"/>
            <a:ext cx="638436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vi-VN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chia 4 đư­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ợ</a:t>
            </a:r>
            <a:r>
              <a:rPr lang="vi-VN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5, </a:t>
            </a:r>
            <a:r>
              <a:rPr lang="vi-VN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5</a:t>
            </a:r>
            <a:r>
              <a:rPr lang="vi-VN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 4 bằng 20; 22 trừ 20 bằng 2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 Box 37"/>
          <p:cNvSpPr txBox="1">
            <a:spLocks noChangeArrowheads="1"/>
          </p:cNvSpPr>
          <p:nvPr/>
        </p:nvSpPr>
        <p:spPr bwMode="auto">
          <a:xfrm>
            <a:off x="4898281" y="2460071"/>
            <a:ext cx="664366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vi-VN" alt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Hạ 4 đư­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ợ</a:t>
            </a:r>
            <a:r>
              <a:rPr lang="vi-VN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24; 24 chia 4 được 6, </a:t>
            </a:r>
            <a:r>
              <a:rPr lang="vi-VN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6</a:t>
            </a:r>
            <a:r>
              <a:rPr lang="vi-VN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 4 bằng 24; 24 trừ 24 bằng 0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 Box 38"/>
          <p:cNvSpPr txBox="1">
            <a:spLocks noChangeArrowheads="1"/>
          </p:cNvSpPr>
          <p:nvPr/>
        </p:nvSpPr>
        <p:spPr bwMode="auto">
          <a:xfrm>
            <a:off x="4898281" y="3517375"/>
            <a:ext cx="571859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vi-VN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Hạ 9; 9 chia 4 đư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ợ</a:t>
            </a:r>
            <a:r>
              <a:rPr lang="vi-VN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2, </a:t>
            </a:r>
            <a:r>
              <a:rPr lang="vi-VN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2</a:t>
            </a:r>
            <a:r>
              <a:rPr lang="vi-VN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 4 bằng 8; 9 trừ 8 bằng 1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 Box 39"/>
          <p:cNvSpPr txBox="1">
            <a:spLocks noChangeArrowheads="1"/>
          </p:cNvSpPr>
          <p:nvPr/>
        </p:nvSpPr>
        <p:spPr bwMode="auto">
          <a:xfrm>
            <a:off x="657390" y="4336405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2249 : 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= 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562 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(dư1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6933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099" y="3409697"/>
            <a:ext cx="3822953" cy="3822953"/>
          </a:xfrm>
          <a:prstGeom prst="rect">
            <a:avLst/>
          </a:prstGeom>
        </p:spPr>
      </p:pic>
      <p:sp>
        <p:nvSpPr>
          <p:cNvPr id="28" name="Line 55"/>
          <p:cNvSpPr>
            <a:spLocks noChangeShapeType="1"/>
          </p:cNvSpPr>
          <p:nvPr/>
        </p:nvSpPr>
        <p:spPr bwMode="auto">
          <a:xfrm flipH="1">
            <a:off x="4881091" y="598115"/>
            <a:ext cx="12700" cy="1606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" name="Text Box 58"/>
          <p:cNvSpPr txBox="1">
            <a:spLocks noChangeArrowheads="1"/>
          </p:cNvSpPr>
          <p:nvPr/>
        </p:nvSpPr>
        <p:spPr bwMode="auto">
          <a:xfrm>
            <a:off x="5008091" y="452065"/>
            <a:ext cx="1600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Text Box 61"/>
          <p:cNvSpPr txBox="1">
            <a:spLocks noChangeArrowheads="1"/>
          </p:cNvSpPr>
          <p:nvPr/>
        </p:nvSpPr>
        <p:spPr bwMode="auto">
          <a:xfrm>
            <a:off x="4998566" y="1026740"/>
            <a:ext cx="609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5241454" y="1023565"/>
            <a:ext cx="9096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121</a:t>
            </a:r>
          </a:p>
        </p:txBody>
      </p:sp>
      <p:sp>
        <p:nvSpPr>
          <p:cNvPr id="32" name="Text Box 66"/>
          <p:cNvSpPr txBox="1">
            <a:spLocks noChangeArrowheads="1"/>
          </p:cNvSpPr>
          <p:nvPr/>
        </p:nvSpPr>
        <p:spPr bwMode="auto">
          <a:xfrm>
            <a:off x="3765079" y="491753"/>
            <a:ext cx="1192212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9365</a:t>
            </a:r>
          </a:p>
        </p:txBody>
      </p:sp>
      <p:sp>
        <p:nvSpPr>
          <p:cNvPr id="33" name="Text Box 69"/>
          <p:cNvSpPr txBox="1">
            <a:spLocks noChangeArrowheads="1"/>
          </p:cNvSpPr>
          <p:nvPr/>
        </p:nvSpPr>
        <p:spPr bwMode="auto">
          <a:xfrm>
            <a:off x="3966691" y="1345828"/>
            <a:ext cx="685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34" name="Text Box 75"/>
          <p:cNvSpPr txBox="1">
            <a:spLocks noChangeArrowheads="1"/>
          </p:cNvSpPr>
          <p:nvPr/>
        </p:nvSpPr>
        <p:spPr bwMode="auto">
          <a:xfrm>
            <a:off x="4119091" y="1844303"/>
            <a:ext cx="6858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35" name="Text Box 76"/>
          <p:cNvSpPr txBox="1">
            <a:spLocks noChangeArrowheads="1"/>
          </p:cNvSpPr>
          <p:nvPr/>
        </p:nvSpPr>
        <p:spPr bwMode="auto">
          <a:xfrm>
            <a:off x="4347691" y="2322140"/>
            <a:ext cx="685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6" name="Text Box 69"/>
          <p:cNvSpPr txBox="1">
            <a:spLocks noChangeArrowheads="1"/>
          </p:cNvSpPr>
          <p:nvPr/>
        </p:nvSpPr>
        <p:spPr bwMode="auto">
          <a:xfrm>
            <a:off x="3738091" y="909265"/>
            <a:ext cx="685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cxnSp>
        <p:nvCxnSpPr>
          <p:cNvPr id="37" name="Straight Connector 16"/>
          <p:cNvCxnSpPr>
            <a:cxnSpLocks noChangeShapeType="1"/>
          </p:cNvCxnSpPr>
          <p:nvPr/>
        </p:nvCxnSpPr>
        <p:spPr bwMode="auto">
          <a:xfrm>
            <a:off x="4908079" y="1023565"/>
            <a:ext cx="1046162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Line 55"/>
          <p:cNvSpPr>
            <a:spLocks noChangeShapeType="1"/>
          </p:cNvSpPr>
          <p:nvPr/>
        </p:nvSpPr>
        <p:spPr bwMode="auto">
          <a:xfrm flipH="1">
            <a:off x="9365779" y="637803"/>
            <a:ext cx="12700" cy="1606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" name="Text Box 58"/>
          <p:cNvSpPr txBox="1">
            <a:spLocks noChangeArrowheads="1"/>
          </p:cNvSpPr>
          <p:nvPr/>
        </p:nvSpPr>
        <p:spPr bwMode="auto">
          <a:xfrm>
            <a:off x="9492779" y="491753"/>
            <a:ext cx="16002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0" name="Text Box 65"/>
          <p:cNvSpPr txBox="1">
            <a:spLocks noChangeArrowheads="1"/>
          </p:cNvSpPr>
          <p:nvPr/>
        </p:nvSpPr>
        <p:spPr bwMode="auto">
          <a:xfrm>
            <a:off x="9453091" y="1177553"/>
            <a:ext cx="909638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562</a:t>
            </a:r>
          </a:p>
        </p:txBody>
      </p:sp>
      <p:sp>
        <p:nvSpPr>
          <p:cNvPr id="41" name="Text Box 66"/>
          <p:cNvSpPr txBox="1">
            <a:spLocks noChangeArrowheads="1"/>
          </p:cNvSpPr>
          <p:nvPr/>
        </p:nvSpPr>
        <p:spPr bwMode="auto">
          <a:xfrm>
            <a:off x="8251354" y="531440"/>
            <a:ext cx="11906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2249</a:t>
            </a:r>
          </a:p>
        </p:txBody>
      </p:sp>
      <p:sp>
        <p:nvSpPr>
          <p:cNvPr id="42" name="Text Box 69"/>
          <p:cNvSpPr txBox="1">
            <a:spLocks noChangeArrowheads="1"/>
          </p:cNvSpPr>
          <p:nvPr/>
        </p:nvSpPr>
        <p:spPr bwMode="auto">
          <a:xfrm>
            <a:off x="8614891" y="1385515"/>
            <a:ext cx="685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44" name="Text Box 75"/>
          <p:cNvSpPr txBox="1">
            <a:spLocks noChangeArrowheads="1"/>
          </p:cNvSpPr>
          <p:nvPr/>
        </p:nvSpPr>
        <p:spPr bwMode="auto">
          <a:xfrm>
            <a:off x="8767291" y="1883990"/>
            <a:ext cx="685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6" name="Text Box 69"/>
          <p:cNvSpPr txBox="1">
            <a:spLocks noChangeArrowheads="1"/>
          </p:cNvSpPr>
          <p:nvPr/>
        </p:nvSpPr>
        <p:spPr bwMode="auto">
          <a:xfrm>
            <a:off x="8386291" y="948953"/>
            <a:ext cx="685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cxnSp>
        <p:nvCxnSpPr>
          <p:cNvPr id="48" name="Straight Connector 25"/>
          <p:cNvCxnSpPr>
            <a:cxnSpLocks noChangeShapeType="1"/>
          </p:cNvCxnSpPr>
          <p:nvPr/>
        </p:nvCxnSpPr>
        <p:spPr bwMode="auto">
          <a:xfrm>
            <a:off x="9378479" y="1098178"/>
            <a:ext cx="1046162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Cloud Callout 50"/>
          <p:cNvSpPr>
            <a:spLocks noChangeArrowheads="1"/>
          </p:cNvSpPr>
          <p:nvPr/>
        </p:nvSpPr>
        <p:spPr bwMode="auto">
          <a:xfrm>
            <a:off x="3837087" y="2777753"/>
            <a:ext cx="7135812" cy="2589212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5">
              <a:lumMod val="60000"/>
              <a:lumOff val="4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phép chia trên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gì khác </a:t>
            </a:r>
            <a:r>
              <a:rPr lang="en-US" altLang="vi-VN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nhau?</a:t>
            </a:r>
            <a:endParaRPr lang="vi-VN" alt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54"/>
          <p:cNvSpPr txBox="1">
            <a:spLocks noChangeArrowheads="1"/>
          </p:cNvSpPr>
          <p:nvPr/>
        </p:nvSpPr>
        <p:spPr bwMode="auto">
          <a:xfrm>
            <a:off x="2881132" y="452064"/>
            <a:ext cx="666556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54"/>
          <p:cNvSpPr txBox="1">
            <a:spLocks noChangeArrowheads="1"/>
          </p:cNvSpPr>
          <p:nvPr/>
        </p:nvSpPr>
        <p:spPr bwMode="auto">
          <a:xfrm>
            <a:off x="7533998" y="516297"/>
            <a:ext cx="666556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47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530917" y="536353"/>
            <a:ext cx="4264397" cy="4264397"/>
            <a:chOff x="-411385" y="736005"/>
            <a:chExt cx="4264397" cy="426439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11385" y="736005"/>
              <a:ext cx="4264397" cy="4264397"/>
            </a:xfrm>
            <a:prstGeom prst="rect">
              <a:avLst/>
            </a:prstGeom>
          </p:spPr>
        </p:pic>
        <p:sp>
          <p:nvSpPr>
            <p:cNvPr id="6148" name="文本框 3080"/>
            <p:cNvSpPr txBox="1">
              <a:spLocks noChangeArrowheads="1"/>
            </p:cNvSpPr>
            <p:nvPr/>
          </p:nvSpPr>
          <p:spPr bwMode="auto">
            <a:xfrm>
              <a:off x="236687" y="3256285"/>
              <a:ext cx="2520280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smtClean="0">
                  <a:solidFill>
                    <a:srgbClr val="00B05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Luyện tập</a:t>
              </a:r>
              <a:endPara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5394474" y="164447"/>
            <a:ext cx="396044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Tính:</a:t>
            </a:r>
            <a:endParaRPr lang="en-US" altLang="vi-VN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Line 55"/>
          <p:cNvSpPr>
            <a:spLocks noChangeShapeType="1"/>
          </p:cNvSpPr>
          <p:nvPr/>
        </p:nvSpPr>
        <p:spPr bwMode="auto">
          <a:xfrm flipH="1">
            <a:off x="4632101" y="1904454"/>
            <a:ext cx="19050" cy="1047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" name="Line 56"/>
          <p:cNvSpPr>
            <a:spLocks noChangeShapeType="1"/>
          </p:cNvSpPr>
          <p:nvPr/>
        </p:nvSpPr>
        <p:spPr bwMode="auto">
          <a:xfrm>
            <a:off x="4651151" y="2361654"/>
            <a:ext cx="1176338" cy="15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" name="Text Box 57"/>
          <p:cNvSpPr txBox="1">
            <a:spLocks noChangeArrowheads="1"/>
          </p:cNvSpPr>
          <p:nvPr/>
        </p:nvSpPr>
        <p:spPr bwMode="auto">
          <a:xfrm>
            <a:off x="3398614" y="1799679"/>
            <a:ext cx="1295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2469</a:t>
            </a:r>
          </a:p>
        </p:txBody>
      </p:sp>
      <p:sp>
        <p:nvSpPr>
          <p:cNvPr id="29" name="Text Box 58"/>
          <p:cNvSpPr txBox="1">
            <a:spLocks noChangeArrowheads="1"/>
          </p:cNvSpPr>
          <p:nvPr/>
        </p:nvSpPr>
        <p:spPr bwMode="auto">
          <a:xfrm>
            <a:off x="4765451" y="1758404"/>
            <a:ext cx="1600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Text Box 60"/>
          <p:cNvSpPr txBox="1">
            <a:spLocks noChangeArrowheads="1"/>
          </p:cNvSpPr>
          <p:nvPr/>
        </p:nvSpPr>
        <p:spPr bwMode="auto">
          <a:xfrm>
            <a:off x="3393851" y="1791742"/>
            <a:ext cx="8382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1" name="Text Box 61"/>
          <p:cNvSpPr txBox="1">
            <a:spLocks noChangeArrowheads="1"/>
          </p:cNvSpPr>
          <p:nvPr/>
        </p:nvSpPr>
        <p:spPr bwMode="auto">
          <a:xfrm>
            <a:off x="4755926" y="2333079"/>
            <a:ext cx="609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2" name="Text Box 62"/>
          <p:cNvSpPr txBox="1">
            <a:spLocks noChangeArrowheads="1"/>
          </p:cNvSpPr>
          <p:nvPr/>
        </p:nvSpPr>
        <p:spPr bwMode="auto">
          <a:xfrm>
            <a:off x="3393851" y="2237829"/>
            <a:ext cx="685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3" name="Text Box 63"/>
          <p:cNvSpPr txBox="1">
            <a:spLocks noChangeArrowheads="1"/>
          </p:cNvSpPr>
          <p:nvPr/>
        </p:nvSpPr>
        <p:spPr bwMode="auto">
          <a:xfrm>
            <a:off x="3631976" y="1796504"/>
            <a:ext cx="685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Text Box 64"/>
          <p:cNvSpPr txBox="1">
            <a:spLocks noChangeArrowheads="1"/>
          </p:cNvSpPr>
          <p:nvPr/>
        </p:nvSpPr>
        <p:spPr bwMode="auto">
          <a:xfrm>
            <a:off x="3617689" y="2252117"/>
            <a:ext cx="6858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5" name="Text Box 65"/>
          <p:cNvSpPr txBox="1">
            <a:spLocks noChangeArrowheads="1"/>
          </p:cNvSpPr>
          <p:nvPr/>
        </p:nvSpPr>
        <p:spPr bwMode="auto">
          <a:xfrm>
            <a:off x="4998814" y="2329904"/>
            <a:ext cx="685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6" name="Text Box 66"/>
          <p:cNvSpPr txBox="1">
            <a:spLocks noChangeArrowheads="1"/>
          </p:cNvSpPr>
          <p:nvPr/>
        </p:nvSpPr>
        <p:spPr bwMode="auto">
          <a:xfrm>
            <a:off x="3854226" y="1798092"/>
            <a:ext cx="6858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7" name="Text Box 69"/>
          <p:cNvSpPr txBox="1">
            <a:spLocks noChangeArrowheads="1"/>
          </p:cNvSpPr>
          <p:nvPr/>
        </p:nvSpPr>
        <p:spPr bwMode="auto">
          <a:xfrm>
            <a:off x="3571651" y="2652167"/>
            <a:ext cx="685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8" name="Text Box 70"/>
          <p:cNvSpPr txBox="1">
            <a:spLocks noChangeArrowheads="1"/>
          </p:cNvSpPr>
          <p:nvPr/>
        </p:nvSpPr>
        <p:spPr bwMode="auto">
          <a:xfrm>
            <a:off x="3827239" y="2671217"/>
            <a:ext cx="6858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9" name="Text Box 71"/>
          <p:cNvSpPr txBox="1">
            <a:spLocks noChangeArrowheads="1"/>
          </p:cNvSpPr>
          <p:nvPr/>
        </p:nvSpPr>
        <p:spPr bwMode="auto">
          <a:xfrm>
            <a:off x="4090764" y="1793329"/>
            <a:ext cx="685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0" name="Text Box 72"/>
          <p:cNvSpPr txBox="1">
            <a:spLocks noChangeArrowheads="1"/>
          </p:cNvSpPr>
          <p:nvPr/>
        </p:nvSpPr>
        <p:spPr bwMode="auto">
          <a:xfrm>
            <a:off x="4073301" y="3145879"/>
            <a:ext cx="6127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1" name="Text Box 73"/>
          <p:cNvSpPr txBox="1">
            <a:spLocks noChangeArrowheads="1"/>
          </p:cNvSpPr>
          <p:nvPr/>
        </p:nvSpPr>
        <p:spPr bwMode="auto">
          <a:xfrm>
            <a:off x="5563964" y="2329904"/>
            <a:ext cx="685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Text Box 74"/>
          <p:cNvSpPr txBox="1">
            <a:spLocks noChangeArrowheads="1"/>
          </p:cNvSpPr>
          <p:nvPr/>
        </p:nvSpPr>
        <p:spPr bwMode="auto">
          <a:xfrm>
            <a:off x="5273451" y="2336254"/>
            <a:ext cx="4619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3" name="Text Box 75"/>
          <p:cNvSpPr txBox="1">
            <a:spLocks noChangeArrowheads="1"/>
          </p:cNvSpPr>
          <p:nvPr/>
        </p:nvSpPr>
        <p:spPr bwMode="auto">
          <a:xfrm>
            <a:off x="3793901" y="3150642"/>
            <a:ext cx="6858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4" name="Text Box 76"/>
          <p:cNvSpPr txBox="1">
            <a:spLocks noChangeArrowheads="1"/>
          </p:cNvSpPr>
          <p:nvPr/>
        </p:nvSpPr>
        <p:spPr bwMode="auto">
          <a:xfrm>
            <a:off x="4070126" y="3628479"/>
            <a:ext cx="685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5" name="Line 55"/>
          <p:cNvSpPr>
            <a:spLocks noChangeShapeType="1"/>
          </p:cNvSpPr>
          <p:nvPr/>
        </p:nvSpPr>
        <p:spPr bwMode="auto">
          <a:xfrm flipH="1">
            <a:off x="8302401" y="1967954"/>
            <a:ext cx="19050" cy="1047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" name="Line 56"/>
          <p:cNvSpPr>
            <a:spLocks noChangeShapeType="1"/>
          </p:cNvSpPr>
          <p:nvPr/>
        </p:nvSpPr>
        <p:spPr bwMode="auto">
          <a:xfrm>
            <a:off x="8321451" y="2425154"/>
            <a:ext cx="1176338" cy="15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7" name="Text Box 57"/>
          <p:cNvSpPr txBox="1">
            <a:spLocks noChangeArrowheads="1"/>
          </p:cNvSpPr>
          <p:nvPr/>
        </p:nvSpPr>
        <p:spPr bwMode="auto">
          <a:xfrm>
            <a:off x="7068914" y="1863179"/>
            <a:ext cx="1295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6487</a:t>
            </a:r>
          </a:p>
        </p:txBody>
      </p:sp>
      <p:sp>
        <p:nvSpPr>
          <p:cNvPr id="48" name="Text Box 58"/>
          <p:cNvSpPr txBox="1">
            <a:spLocks noChangeArrowheads="1"/>
          </p:cNvSpPr>
          <p:nvPr/>
        </p:nvSpPr>
        <p:spPr bwMode="auto">
          <a:xfrm>
            <a:off x="8435751" y="1821904"/>
            <a:ext cx="1600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9" name="Text Box 60"/>
          <p:cNvSpPr txBox="1">
            <a:spLocks noChangeArrowheads="1"/>
          </p:cNvSpPr>
          <p:nvPr/>
        </p:nvSpPr>
        <p:spPr bwMode="auto">
          <a:xfrm>
            <a:off x="7064151" y="1856829"/>
            <a:ext cx="838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0" name="Text Box 61"/>
          <p:cNvSpPr txBox="1">
            <a:spLocks noChangeArrowheads="1"/>
          </p:cNvSpPr>
          <p:nvPr/>
        </p:nvSpPr>
        <p:spPr bwMode="auto">
          <a:xfrm>
            <a:off x="8426226" y="2396579"/>
            <a:ext cx="609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Text Box 62"/>
          <p:cNvSpPr txBox="1">
            <a:spLocks noChangeArrowheads="1"/>
          </p:cNvSpPr>
          <p:nvPr/>
        </p:nvSpPr>
        <p:spPr bwMode="auto">
          <a:xfrm>
            <a:off x="7064151" y="2301329"/>
            <a:ext cx="685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2" name="Text Box 63"/>
          <p:cNvSpPr txBox="1">
            <a:spLocks noChangeArrowheads="1"/>
          </p:cNvSpPr>
          <p:nvPr/>
        </p:nvSpPr>
        <p:spPr bwMode="auto">
          <a:xfrm>
            <a:off x="7302276" y="1847304"/>
            <a:ext cx="685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3" name="Text Box 64"/>
          <p:cNvSpPr txBox="1">
            <a:spLocks noChangeArrowheads="1"/>
          </p:cNvSpPr>
          <p:nvPr/>
        </p:nvSpPr>
        <p:spPr bwMode="auto">
          <a:xfrm>
            <a:off x="7287989" y="2315617"/>
            <a:ext cx="6858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4" name="Text Box 65"/>
          <p:cNvSpPr txBox="1">
            <a:spLocks noChangeArrowheads="1"/>
          </p:cNvSpPr>
          <p:nvPr/>
        </p:nvSpPr>
        <p:spPr bwMode="auto">
          <a:xfrm>
            <a:off x="8669114" y="2393404"/>
            <a:ext cx="685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5" name="Text Box 66"/>
          <p:cNvSpPr txBox="1">
            <a:spLocks noChangeArrowheads="1"/>
          </p:cNvSpPr>
          <p:nvPr/>
        </p:nvSpPr>
        <p:spPr bwMode="auto">
          <a:xfrm>
            <a:off x="7522939" y="1861592"/>
            <a:ext cx="6858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6" name="Text Box 69"/>
          <p:cNvSpPr txBox="1">
            <a:spLocks noChangeArrowheads="1"/>
          </p:cNvSpPr>
          <p:nvPr/>
        </p:nvSpPr>
        <p:spPr bwMode="auto">
          <a:xfrm>
            <a:off x="7287989" y="2737892"/>
            <a:ext cx="685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7" name="Text Box 70"/>
          <p:cNvSpPr txBox="1">
            <a:spLocks noChangeArrowheads="1"/>
          </p:cNvSpPr>
          <p:nvPr/>
        </p:nvSpPr>
        <p:spPr bwMode="auto">
          <a:xfrm>
            <a:off x="7497539" y="2734717"/>
            <a:ext cx="6858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8" name="Text Box 71"/>
          <p:cNvSpPr txBox="1">
            <a:spLocks noChangeArrowheads="1"/>
          </p:cNvSpPr>
          <p:nvPr/>
        </p:nvSpPr>
        <p:spPr bwMode="auto">
          <a:xfrm>
            <a:off x="7762651" y="1867942"/>
            <a:ext cx="6858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9" name="Text Box 72"/>
          <p:cNvSpPr txBox="1">
            <a:spLocks noChangeArrowheads="1"/>
          </p:cNvSpPr>
          <p:nvPr/>
        </p:nvSpPr>
        <p:spPr bwMode="auto">
          <a:xfrm>
            <a:off x="7743601" y="3207792"/>
            <a:ext cx="61277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0" name="Text Box 73"/>
          <p:cNvSpPr txBox="1">
            <a:spLocks noChangeArrowheads="1"/>
          </p:cNvSpPr>
          <p:nvPr/>
        </p:nvSpPr>
        <p:spPr bwMode="auto">
          <a:xfrm>
            <a:off x="9232676" y="2391817"/>
            <a:ext cx="6858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1" name="Text Box 74"/>
          <p:cNvSpPr txBox="1">
            <a:spLocks noChangeArrowheads="1"/>
          </p:cNvSpPr>
          <p:nvPr/>
        </p:nvSpPr>
        <p:spPr bwMode="auto">
          <a:xfrm>
            <a:off x="8943751" y="2398167"/>
            <a:ext cx="4619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2" name="Text Box 75"/>
          <p:cNvSpPr txBox="1">
            <a:spLocks noChangeArrowheads="1"/>
          </p:cNvSpPr>
          <p:nvPr/>
        </p:nvSpPr>
        <p:spPr bwMode="auto">
          <a:xfrm>
            <a:off x="7486426" y="3214142"/>
            <a:ext cx="6858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3" name="Text Box 76"/>
          <p:cNvSpPr txBox="1">
            <a:spLocks noChangeArrowheads="1"/>
          </p:cNvSpPr>
          <p:nvPr/>
        </p:nvSpPr>
        <p:spPr bwMode="auto">
          <a:xfrm>
            <a:off x="7740426" y="3691979"/>
            <a:ext cx="685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4" name="Text Box 4"/>
          <p:cNvSpPr txBox="1">
            <a:spLocks noChangeArrowheads="1"/>
          </p:cNvSpPr>
          <p:nvPr/>
        </p:nvSpPr>
        <p:spPr bwMode="auto">
          <a:xfrm>
            <a:off x="10443939" y="1785392"/>
            <a:ext cx="12573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4159</a:t>
            </a:r>
          </a:p>
        </p:txBody>
      </p:sp>
      <p:sp>
        <p:nvSpPr>
          <p:cNvPr id="65" name="Text Box 6"/>
          <p:cNvSpPr txBox="1">
            <a:spLocks noChangeArrowheads="1"/>
          </p:cNvSpPr>
          <p:nvPr/>
        </p:nvSpPr>
        <p:spPr bwMode="auto">
          <a:xfrm>
            <a:off x="10442351" y="1780629"/>
            <a:ext cx="838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</a:p>
        </p:txBody>
      </p:sp>
      <p:sp>
        <p:nvSpPr>
          <p:cNvPr id="66" name="Text Box 17"/>
          <p:cNvSpPr txBox="1">
            <a:spLocks noChangeArrowheads="1"/>
          </p:cNvSpPr>
          <p:nvPr/>
        </p:nvSpPr>
        <p:spPr bwMode="auto">
          <a:xfrm>
            <a:off x="10637614" y="2287042"/>
            <a:ext cx="6858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7" name="Line 20"/>
          <p:cNvSpPr>
            <a:spLocks noChangeShapeType="1"/>
          </p:cNvSpPr>
          <p:nvPr/>
        </p:nvSpPr>
        <p:spPr bwMode="auto">
          <a:xfrm>
            <a:off x="11653614" y="1817142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8" name="Line 21"/>
          <p:cNvSpPr>
            <a:spLocks noChangeShapeType="1"/>
          </p:cNvSpPr>
          <p:nvPr/>
        </p:nvSpPr>
        <p:spPr bwMode="auto">
          <a:xfrm>
            <a:off x="11677426" y="2360067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" name="Text Box 27"/>
          <p:cNvSpPr txBox="1">
            <a:spLocks noChangeArrowheads="1"/>
          </p:cNvSpPr>
          <p:nvPr/>
        </p:nvSpPr>
        <p:spPr bwMode="auto">
          <a:xfrm>
            <a:off x="11755214" y="2361654"/>
            <a:ext cx="685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0" name="Text Box 28"/>
          <p:cNvSpPr txBox="1">
            <a:spLocks noChangeArrowheads="1"/>
          </p:cNvSpPr>
          <p:nvPr/>
        </p:nvSpPr>
        <p:spPr bwMode="auto">
          <a:xfrm>
            <a:off x="11999689" y="2366417"/>
            <a:ext cx="6858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1" name="Text Box 29"/>
          <p:cNvSpPr txBox="1">
            <a:spLocks noChangeArrowheads="1"/>
          </p:cNvSpPr>
          <p:nvPr/>
        </p:nvSpPr>
        <p:spPr bwMode="auto">
          <a:xfrm>
            <a:off x="12233051" y="2372767"/>
            <a:ext cx="6858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2" name="Text Box 30"/>
          <p:cNvSpPr txBox="1">
            <a:spLocks noChangeArrowheads="1"/>
          </p:cNvSpPr>
          <p:nvPr/>
        </p:nvSpPr>
        <p:spPr bwMode="auto">
          <a:xfrm>
            <a:off x="10874151" y="2815679"/>
            <a:ext cx="685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3" name="Text Box 31"/>
          <p:cNvSpPr txBox="1">
            <a:spLocks noChangeArrowheads="1"/>
          </p:cNvSpPr>
          <p:nvPr/>
        </p:nvSpPr>
        <p:spPr bwMode="auto">
          <a:xfrm>
            <a:off x="11110689" y="2826792"/>
            <a:ext cx="6858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4" name="Text Box 32"/>
          <p:cNvSpPr txBox="1">
            <a:spLocks noChangeArrowheads="1"/>
          </p:cNvSpPr>
          <p:nvPr/>
        </p:nvSpPr>
        <p:spPr bwMode="auto">
          <a:xfrm>
            <a:off x="11102751" y="3315742"/>
            <a:ext cx="6858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5" name="Text Box 33"/>
          <p:cNvSpPr txBox="1">
            <a:spLocks noChangeArrowheads="1"/>
          </p:cNvSpPr>
          <p:nvPr/>
        </p:nvSpPr>
        <p:spPr bwMode="auto">
          <a:xfrm>
            <a:off x="10874151" y="2294979"/>
            <a:ext cx="685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6" name="Text Box 34"/>
          <p:cNvSpPr txBox="1">
            <a:spLocks noChangeArrowheads="1"/>
          </p:cNvSpPr>
          <p:nvPr/>
        </p:nvSpPr>
        <p:spPr bwMode="auto">
          <a:xfrm>
            <a:off x="10896376" y="1785392"/>
            <a:ext cx="8382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7" name="Text Box 35"/>
          <p:cNvSpPr txBox="1">
            <a:spLocks noChangeArrowheads="1"/>
          </p:cNvSpPr>
          <p:nvPr/>
        </p:nvSpPr>
        <p:spPr bwMode="auto">
          <a:xfrm>
            <a:off x="11129739" y="1780629"/>
            <a:ext cx="838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8" name="Text Box 5"/>
          <p:cNvSpPr txBox="1">
            <a:spLocks noChangeArrowheads="1"/>
          </p:cNvSpPr>
          <p:nvPr/>
        </p:nvSpPr>
        <p:spPr bwMode="auto">
          <a:xfrm>
            <a:off x="11813951" y="1744117"/>
            <a:ext cx="16002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9517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5" grpId="0"/>
      <p:bldP spid="66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483393" y="519981"/>
            <a:ext cx="4264397" cy="4264397"/>
            <a:chOff x="2540943" y="808013"/>
            <a:chExt cx="4264397" cy="426439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943" y="808013"/>
              <a:ext cx="4264397" cy="4264397"/>
            </a:xfrm>
            <a:prstGeom prst="rect">
              <a:avLst/>
            </a:prstGeom>
          </p:spPr>
        </p:pic>
        <p:sp>
          <p:nvSpPr>
            <p:cNvPr id="6148" name="文本框 3080"/>
            <p:cNvSpPr txBox="1">
              <a:spLocks noChangeArrowheads="1"/>
            </p:cNvSpPr>
            <p:nvPr/>
          </p:nvSpPr>
          <p:spPr bwMode="auto">
            <a:xfrm>
              <a:off x="3608081" y="3404456"/>
              <a:ext cx="1761165" cy="1390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8437" dirty="0" smtClean="0">
                  <a:solidFill>
                    <a:srgbClr val="00B05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en-US" altLang="zh-CN" sz="8437" dirty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549055" y="159941"/>
            <a:ext cx="9217024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vi-VN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vi-VN" altLang="vi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lắp bánh xe vào ô tô, mỗi ô tô cần phải lắp 4 bánh xe. Hỏi có 1250 bánh xe thì lắp đư­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</a:t>
            </a:r>
            <a:r>
              <a:rPr lang="vi-VN" altLang="vi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nhiều nhất bao nhiêu ô tô như thế và thừa mấy bánh xe?</a:t>
            </a:r>
            <a:endParaRPr lang="en-US" altLang="vi-VN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4125119" y="2652179"/>
            <a:ext cx="69342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  <a:p>
            <a:pPr eaLnBrk="1" hangingPunct="1"/>
            <a:r>
              <a:rPr lang="en-US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có</a:t>
            </a:r>
            <a:r>
              <a:rPr lang="vi-VN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phép chia: </a:t>
            </a:r>
          </a:p>
          <a:p>
            <a:pPr eaLnBrk="1" hangingPunct="1"/>
            <a:r>
              <a:rPr lang="vi-VN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vi-VN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1250 </a:t>
            </a:r>
            <a:r>
              <a:rPr lang="vi-VN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 </a:t>
            </a:r>
            <a:r>
              <a:rPr lang="vi-VN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312 (dư 2)</a:t>
            </a:r>
            <a:endParaRPr lang="en-US" alt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4701183" y="4406505"/>
            <a:ext cx="792087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vi-VN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Vậy lắp được nhiều nhất 312 xe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tô </a:t>
            </a:r>
            <a:r>
              <a:rPr lang="vi-VN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còn thừa 2 bánh xe.</a:t>
            </a:r>
          </a:p>
          <a:p>
            <a:pPr algn="ctr" eaLnBrk="1" hangingPunct="1"/>
            <a:r>
              <a:rPr lang="vi-VN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số: 312 </a:t>
            </a:r>
            <a:r>
              <a:rPr lang="vi-VN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tô,</a:t>
            </a:r>
            <a:r>
              <a:rPr lang="vi-VN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thừa 2 bánh xe. </a:t>
            </a:r>
            <a:endParaRPr lang="en-US" alt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vi-VN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78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483393" y="519981"/>
            <a:ext cx="4264397" cy="4264397"/>
            <a:chOff x="2540943" y="808013"/>
            <a:chExt cx="4264397" cy="426439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943" y="808013"/>
              <a:ext cx="4264397" cy="4264397"/>
            </a:xfrm>
            <a:prstGeom prst="rect">
              <a:avLst/>
            </a:prstGeom>
          </p:spPr>
        </p:pic>
        <p:sp>
          <p:nvSpPr>
            <p:cNvPr id="6148" name="文本框 3080"/>
            <p:cNvSpPr txBox="1">
              <a:spLocks noChangeArrowheads="1"/>
            </p:cNvSpPr>
            <p:nvPr/>
          </p:nvSpPr>
          <p:spPr bwMode="auto">
            <a:xfrm>
              <a:off x="3608081" y="3404456"/>
              <a:ext cx="1761165" cy="1390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8437" dirty="0" smtClean="0">
                  <a:solidFill>
                    <a:srgbClr val="00B05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en-US" altLang="zh-CN" sz="8437" dirty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3411710" y="952029"/>
            <a:ext cx="454856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vi-VN" sz="3200" dirty="0" smtClean="0">
                <a:latin typeface="Arial" panose="020B0604020202020204" pitchFamily="34" charset="0"/>
              </a:rPr>
              <a:t>Cho </a:t>
            </a:r>
            <a:r>
              <a:rPr lang="vi-VN" altLang="vi-VN" sz="3200" dirty="0">
                <a:latin typeface="Arial" panose="020B0604020202020204" pitchFamily="34" charset="0"/>
              </a:rPr>
              <a:t>8 hình tam giác, mỗi hình như hình sau</a:t>
            </a:r>
            <a:r>
              <a:rPr lang="vi-VN" altLang="vi-VN" sz="3200" dirty="0" smtClean="0">
                <a:latin typeface="Arial" panose="020B0604020202020204" pitchFamily="34" charset="0"/>
              </a:rPr>
              <a:t>:</a:t>
            </a:r>
            <a:endParaRPr lang="vi-VN" altLang="vi-VN" sz="3200" dirty="0">
              <a:latin typeface="Arial" panose="020B0604020202020204" pitchFamily="34" charset="0"/>
            </a:endParaRPr>
          </a:p>
        </p:txBody>
      </p:sp>
      <p:sp>
        <p:nvSpPr>
          <p:cNvPr id="11" name="Text Box 28"/>
          <p:cNvSpPr txBox="1">
            <a:spLocks noChangeArrowheads="1"/>
          </p:cNvSpPr>
          <p:nvPr/>
        </p:nvSpPr>
        <p:spPr bwMode="auto">
          <a:xfrm>
            <a:off x="8373591" y="947265"/>
            <a:ext cx="4267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vi-VN" sz="3200" dirty="0">
                <a:latin typeface="Arial" panose="020B0604020202020204" pitchFamily="34" charset="0"/>
              </a:rPr>
              <a:t>Hãy xếp thành hình dưới đây</a:t>
            </a:r>
            <a:r>
              <a:rPr lang="vi-VN" altLang="vi-VN" sz="3200" dirty="0" smtClean="0">
                <a:latin typeface="Arial" panose="020B0604020202020204" pitchFamily="34" charset="0"/>
              </a:rPr>
              <a:t>:</a:t>
            </a:r>
            <a:endParaRPr lang="vi-VN" altLang="vi-VN" sz="3200" dirty="0">
              <a:latin typeface="Arial" panose="020B0604020202020204" pitchFamily="34" charset="0"/>
            </a:endParaRPr>
          </a:p>
        </p:txBody>
      </p:sp>
      <p:pic>
        <p:nvPicPr>
          <p:cNvPr id="12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758" y="2540670"/>
            <a:ext cx="33829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35"/>
          <p:cNvSpPr>
            <a:spLocks noChangeArrowheads="1"/>
          </p:cNvSpPr>
          <p:nvPr/>
        </p:nvSpPr>
        <p:spPr bwMode="auto">
          <a:xfrm>
            <a:off x="4845141" y="2365077"/>
            <a:ext cx="1214537" cy="1417985"/>
          </a:xfrm>
          <a:prstGeom prst="rtTriangle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vi-VN" altLang="vi-VN" sz="2800">
              <a:latin typeface="Arial" panose="020B0604020202020204" pitchFamily="34" charset="0"/>
            </a:endParaRPr>
          </a:p>
        </p:txBody>
      </p:sp>
      <p:grpSp>
        <p:nvGrpSpPr>
          <p:cNvPr id="14" name="Group 36"/>
          <p:cNvGrpSpPr>
            <a:grpSpLocks/>
          </p:cNvGrpSpPr>
          <p:nvPr/>
        </p:nvGrpSpPr>
        <p:grpSpPr bwMode="auto">
          <a:xfrm>
            <a:off x="8685758" y="2540670"/>
            <a:ext cx="3200400" cy="2133600"/>
            <a:chOff x="3360" y="1824"/>
            <a:chExt cx="1584" cy="1056"/>
          </a:xfrm>
        </p:grpSpPr>
        <p:sp>
          <p:nvSpPr>
            <p:cNvPr id="15" name="Line 37"/>
            <p:cNvSpPr>
              <a:spLocks noChangeShapeType="1"/>
            </p:cNvSpPr>
            <p:nvPr/>
          </p:nvSpPr>
          <p:spPr bwMode="auto">
            <a:xfrm>
              <a:off x="3892" y="1824"/>
              <a:ext cx="0" cy="105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" name="Line 38"/>
            <p:cNvSpPr>
              <a:spLocks noChangeShapeType="1"/>
            </p:cNvSpPr>
            <p:nvPr/>
          </p:nvSpPr>
          <p:spPr bwMode="auto">
            <a:xfrm>
              <a:off x="4416" y="1824"/>
              <a:ext cx="0" cy="105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" name="Line 39"/>
            <p:cNvSpPr>
              <a:spLocks noChangeShapeType="1"/>
            </p:cNvSpPr>
            <p:nvPr/>
          </p:nvSpPr>
          <p:spPr bwMode="auto">
            <a:xfrm>
              <a:off x="3360" y="2356"/>
              <a:ext cx="15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" name="Line 40"/>
            <p:cNvSpPr>
              <a:spLocks noChangeShapeType="1"/>
            </p:cNvSpPr>
            <p:nvPr/>
          </p:nvSpPr>
          <p:spPr bwMode="auto">
            <a:xfrm>
              <a:off x="3888" y="1824"/>
              <a:ext cx="528" cy="5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41"/>
            <p:cNvSpPr>
              <a:spLocks noChangeShapeType="1"/>
            </p:cNvSpPr>
            <p:nvPr/>
          </p:nvSpPr>
          <p:spPr bwMode="auto">
            <a:xfrm flipH="1">
              <a:off x="3888" y="2352"/>
              <a:ext cx="528" cy="5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0" name="Line 42"/>
          <p:cNvSpPr>
            <a:spLocks noChangeShapeType="1"/>
          </p:cNvSpPr>
          <p:nvPr/>
        </p:nvSpPr>
        <p:spPr bwMode="auto">
          <a:xfrm>
            <a:off x="7960271" y="392281"/>
            <a:ext cx="0" cy="480821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6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87" y="0"/>
            <a:ext cx="7232650" cy="7232650"/>
          </a:xfrm>
          <a:prstGeom prst="rect">
            <a:avLst/>
          </a:prstGeom>
        </p:spPr>
      </p:pic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7653511" y="2320181"/>
            <a:ext cx="490438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None/>
            </a:pPr>
            <a:r>
              <a:rPr lang="en-US" altLang="zh-CN" sz="13800" b="1" cap="all" dirty="0" smtClean="0">
                <a:solidFill>
                  <a:srgbClr val="FE67BE"/>
                </a:solidFill>
                <a:latin typeface="Youth Touch DEMO" panose="02000503000000000000" pitchFamily="2" charset="0"/>
                <a:ea typeface="方正稚艺简体" panose="03000509000000000000" pitchFamily="65" charset="-122"/>
                <a:cs typeface="Arial" panose="020B0604020202020204" pitchFamily="34" charset="0"/>
              </a:rPr>
              <a:t>Thank !</a:t>
            </a:r>
            <a:endParaRPr lang="zh-CN" altLang="en-US" sz="13800" b="1" cap="all" dirty="0">
              <a:solidFill>
                <a:srgbClr val="FE67BE"/>
              </a:solidFill>
              <a:latin typeface="Youth Touch DEMO" panose="02000503000000000000" pitchFamily="2" charset="0"/>
              <a:ea typeface="方正稚艺简体" panose="03000509000000000000" pitchFamily="65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30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幼儿成长教育儿童招生开学PPT课件"/>
</p:tagLst>
</file>

<file path=ppt/theme/theme1.xml><?xml version="1.0" encoding="utf-8"?>
<a:theme xmlns:a="http://schemas.openxmlformats.org/drawingml/2006/main" name="1_自定义设计方案">
  <a:themeElements>
    <a:clrScheme name="自定义 2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AB37"/>
      </a:accent1>
      <a:accent2>
        <a:srgbClr val="4DF4A3"/>
      </a:accent2>
      <a:accent3>
        <a:srgbClr val="D84035"/>
      </a:accent3>
      <a:accent4>
        <a:srgbClr val="F9AB37"/>
      </a:accent4>
      <a:accent5>
        <a:srgbClr val="4DF4A3"/>
      </a:accent5>
      <a:accent6>
        <a:srgbClr val="D84035"/>
      </a:accent6>
      <a:hlink>
        <a:srgbClr val="4DF4A3"/>
      </a:hlink>
      <a:folHlink>
        <a:srgbClr val="7ABED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B36C6A5-E402-4106-B2FB-A3E92D7B622B}"/>
</file>

<file path=customXml/itemProps2.xml><?xml version="1.0" encoding="utf-8"?>
<ds:datastoreItem xmlns:ds="http://schemas.openxmlformats.org/officeDocument/2006/customXml" ds:itemID="{7762DC86-17E1-402D-9EA6-5ABFFDB11EFB}"/>
</file>

<file path=customXml/itemProps3.xml><?xml version="1.0" encoding="utf-8"?>
<ds:datastoreItem xmlns:ds="http://schemas.openxmlformats.org/officeDocument/2006/customXml" ds:itemID="{8DC6016E-A6D1-46AB-82C7-AE7DC984797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535</Words>
  <Application>Microsoft Office PowerPoint</Application>
  <PresentationFormat>Custom</PresentationFormat>
  <Paragraphs>146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微软雅黑</vt:lpstr>
      <vt:lpstr>宋体</vt:lpstr>
      <vt:lpstr>Arial</vt:lpstr>
      <vt:lpstr>Calibri</vt:lpstr>
      <vt:lpstr>Calibri Light</vt:lpstr>
      <vt:lpstr>Segoe UI</vt:lpstr>
      <vt:lpstr>Times New Roman</vt:lpstr>
      <vt:lpstr>Youth Touch DEMO</vt:lpstr>
      <vt:lpstr>方正稚艺简体</vt:lpstr>
      <vt:lpstr>1_自定义设计方案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卡通幼儿成长教育儿童招生开学PPT课件</dc:title>
  <dc:creator/>
  <cp:lastModifiedBy/>
  <cp:revision>1</cp:revision>
  <dcterms:created xsi:type="dcterms:W3CDTF">2016-10-17T14:00:15Z</dcterms:created>
  <dcterms:modified xsi:type="dcterms:W3CDTF">2022-02-07T03:01:52Z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