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398" r:id="rId2"/>
    <p:sldId id="444" r:id="rId3"/>
    <p:sldId id="386" r:id="rId4"/>
    <p:sldId id="388" r:id="rId5"/>
    <p:sldId id="415" r:id="rId6"/>
    <p:sldId id="384" r:id="rId7"/>
    <p:sldId id="345" r:id="rId8"/>
    <p:sldId id="346" r:id="rId9"/>
    <p:sldId id="356" r:id="rId10"/>
    <p:sldId id="357" r:id="rId11"/>
    <p:sldId id="419" r:id="rId12"/>
    <p:sldId id="392" r:id="rId13"/>
    <p:sldId id="348" r:id="rId14"/>
    <p:sldId id="421" r:id="rId15"/>
    <p:sldId id="375" r:id="rId16"/>
    <p:sldId id="351" r:id="rId17"/>
    <p:sldId id="378" r:id="rId18"/>
    <p:sldId id="358" r:id="rId19"/>
    <p:sldId id="439" r:id="rId20"/>
    <p:sldId id="359" r:id="rId21"/>
    <p:sldId id="360" r:id="rId22"/>
    <p:sldId id="361" r:id="rId23"/>
    <p:sldId id="370" r:id="rId24"/>
    <p:sldId id="371" r:id="rId25"/>
    <p:sldId id="364" r:id="rId26"/>
    <p:sldId id="425" r:id="rId27"/>
    <p:sldId id="441" r:id="rId28"/>
    <p:sldId id="436" r:id="rId29"/>
    <p:sldId id="417" r:id="rId30"/>
    <p:sldId id="379" r:id="rId31"/>
    <p:sldId id="372" r:id="rId32"/>
    <p:sldId id="395" r:id="rId33"/>
    <p:sldId id="396" r:id="rId34"/>
    <p:sldId id="435" r:id="rId35"/>
    <p:sldId id="44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6600"/>
    <a:srgbClr val="FFFF00"/>
    <a:srgbClr val="FF3300"/>
    <a:srgbClr val="663300"/>
    <a:srgbClr val="00FF00"/>
    <a:srgbClr val="FF33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660"/>
  </p:normalViewPr>
  <p:slideViewPr>
    <p:cSldViewPr>
      <p:cViewPr varScale="1">
        <p:scale>
          <a:sx n="78" d="100"/>
          <a:sy n="78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D32F68-147E-4285-8B52-3A993600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8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73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30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21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4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0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51BA947-3208-4678-BDD6-0CCA42A1C4EA}" type="slidenum">
              <a:rPr lang="en-US" sz="1200">
                <a:latin typeface="Arial" panose="020B0604020202020204" pitchFamily="34" charset="0"/>
              </a:rPr>
              <a:pPr algn="r"/>
              <a:t>22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8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29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0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C8442D-9879-4573-A552-2803E5A0CE40}" type="slidenum">
              <a:rPr lang="en-US" sz="1200">
                <a:latin typeface="Arial" panose="020B0604020202020204" pitchFamily="34" charset="0"/>
              </a:rPr>
              <a:pPr algn="r"/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6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7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8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0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EF02B86-EB73-49DE-946F-F131DACC0C20}" type="slidenum">
              <a:rPr lang="en-US" sz="1200">
                <a:latin typeface="Arial" panose="020B0604020202020204" pitchFamily="34" charset="0"/>
              </a:rPr>
              <a:pPr algn="r"/>
              <a:t>30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7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0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8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13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E664-40A4-4427-9D8F-2B36674F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29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9295-1028-4D86-AD28-E57B995A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86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5CB5-4499-4713-A259-B58053424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527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391E-65E7-4055-828E-903DBFA4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90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B9B1-5ACA-4549-AF34-176557C23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6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C6E61-4B5E-4B54-AAAD-DFEFD85A8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7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E0A12-0D88-46EF-BDD9-7AC1F0653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07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3F42-25E8-4F7A-86F2-FB3402A27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294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C22A-A00D-46A2-A418-4E377FC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99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DC89-3814-4880-BDF0-7BCAF6B0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0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4190-3814-4D02-B4D5-B94333787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83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F438-3EE4-4D1E-9AFB-9277AC51C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26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10/24/2009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CE49A607-DFAE-47C0-9F4D-0D49E393E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http://www.giaitri.mobi/vcms/media/photos/news_2006/news_1020051/news_18102005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43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2.jpeg"/><Relationship Id="rId2" Type="http://schemas.openxmlformats.org/officeDocument/2006/relationships/video" Target="file:///D:\GADT\giao%20an\ba%20bu\Time%20Lapse%20of%20Plants%20Growing_1.wmv" TargetMode="External"/><Relationship Id="rId1" Type="http://schemas.openxmlformats.org/officeDocument/2006/relationships/video" Target="file:///D:\GADT\giao%20an\ba%20bu\Time%20lapse%20radish%20seeds%20sprouting,%20top%20and%20roots%20growing_1.wm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http://langlualanghoa.vnweblogs.com/gallery/5093/previews-med/Qua%20Vai%20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6" name="Picture 4" descr="002106bg7fr7v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67600" cy="670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129783"/>
              </a:avLst>
            </a:prstTxWarp>
          </a:bodyPr>
          <a:lstStyle/>
          <a:p>
            <a:pPr algn="ctr"/>
            <a:endParaRPr lang="en-US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5719" name="WordArt 7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1339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TỰ NHIÊN VÀ XÃ HỘI - LỚP 3</a:t>
            </a: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3505200" y="396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3581400" y="121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ap17166_1210127389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vusua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124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nho</a:t>
            </a:r>
          </a:p>
        </p:txBody>
      </p:sp>
      <p:pic>
        <p:nvPicPr>
          <p:cNvPr id="37894" name="Picture 6" descr="image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image_m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small_12100610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66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7338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vú sữa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477000" y="3200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mít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048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sầu riêng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429000" y="6400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thanh long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10400" y="6400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điều</a:t>
            </a:r>
          </a:p>
        </p:txBody>
      </p:sp>
      <p:pic>
        <p:nvPicPr>
          <p:cNvPr id="37902" name="Picture 14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5908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7" grpId="0"/>
      <p:bldP spid="37898" grpId="0"/>
      <p:bldP spid="37899" grpId="0"/>
      <p:bldP spid="37900" grpId="0"/>
      <p:bldP spid="379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28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SÁT &amp; THẢO LUẬN</a:t>
            </a:r>
          </a:p>
        </p:txBody>
      </p:sp>
      <p:pic>
        <p:nvPicPr>
          <p:cNvPr id="10" name="Picture 10" descr="butterfli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9787" y="3429000"/>
            <a:ext cx="81692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cs typeface="Times New Roman" pitchFamily="18" charset="0"/>
              </a:rPr>
              <a:t>Nêu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và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mô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tả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màu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sắc</a:t>
            </a:r>
            <a:r>
              <a:rPr lang="en-US" sz="4000" b="1" dirty="0">
                <a:cs typeface="Times New Roman" pitchFamily="18" charset="0"/>
              </a:rPr>
              <a:t>, </a:t>
            </a:r>
            <a:r>
              <a:rPr lang="en-US" sz="4000" b="1" dirty="0" err="1">
                <a:cs typeface="Times New Roman" pitchFamily="18" charset="0"/>
              </a:rPr>
              <a:t>hình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dạng</a:t>
            </a:r>
            <a:r>
              <a:rPr lang="en-US" sz="4000" b="1" dirty="0">
                <a:cs typeface="Times New Roman" pitchFamily="18" charset="0"/>
              </a:rPr>
              <a:t>, </a:t>
            </a:r>
            <a:r>
              <a:rPr lang="en-US" sz="4000" b="1" dirty="0" err="1">
                <a:cs typeface="Times New Roman" pitchFamily="18" charset="0"/>
              </a:rPr>
              <a:t>mùi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vị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của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loại</a:t>
            </a:r>
            <a:r>
              <a:rPr lang="en-US" sz="4000" b="1" dirty="0">
                <a:cs typeface="Times New Roman" pitchFamily="18" charset="0"/>
              </a:rPr>
              <a:t> quả mà </a:t>
            </a:r>
            <a:r>
              <a:rPr lang="en-US" sz="4000" b="1" dirty="0" err="1">
                <a:cs typeface="Times New Roman" pitchFamily="18" charset="0"/>
              </a:rPr>
              <a:t>bạn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thích</a:t>
            </a:r>
            <a:r>
              <a:rPr lang="en-US" sz="4000" b="1" dirty="0"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8694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luận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85800" y="2209800"/>
            <a:ext cx="792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quả</a:t>
            </a:r>
            <a:r>
              <a:rPr lang="en-US" sz="4000" b="1" dirty="0"/>
              <a:t>,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khác</a:t>
            </a:r>
            <a:r>
              <a:rPr lang="en-US" sz="4000" b="1" dirty="0"/>
              <a:t> </a:t>
            </a:r>
            <a:r>
              <a:rPr lang="en-US" sz="4000" b="1" dirty="0" err="1"/>
              <a:t>nhau</a:t>
            </a:r>
            <a:r>
              <a:rPr lang="en-US" sz="4000" b="1" dirty="0"/>
              <a:t> </a:t>
            </a:r>
            <a:r>
              <a:rPr lang="en-US" sz="4000" b="1" dirty="0" err="1"/>
              <a:t>về</a:t>
            </a:r>
            <a:r>
              <a:rPr lang="en-US" sz="4000" b="1" dirty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dạng</a:t>
            </a:r>
            <a:r>
              <a:rPr lang="en-US" sz="4000" b="1" dirty="0"/>
              <a:t>, </a:t>
            </a:r>
            <a:r>
              <a:rPr lang="en-US" sz="4000" b="1" dirty="0" err="1"/>
              <a:t>kích</a:t>
            </a:r>
            <a:r>
              <a:rPr lang="en-US" sz="4000" b="1" dirty="0"/>
              <a:t> </a:t>
            </a:r>
            <a:r>
              <a:rPr lang="en-US" sz="4000" b="1" dirty="0" err="1"/>
              <a:t>thước</a:t>
            </a:r>
            <a:r>
              <a:rPr lang="en-US" sz="4000" b="1" dirty="0"/>
              <a:t>, </a:t>
            </a:r>
            <a:r>
              <a:rPr lang="en-US" sz="4000" b="1" dirty="0" err="1"/>
              <a:t>màu</a:t>
            </a:r>
            <a:r>
              <a:rPr lang="en-US" sz="4000" b="1" dirty="0"/>
              <a:t> </a:t>
            </a:r>
            <a:r>
              <a:rPr lang="en-US" sz="4000" b="1" dirty="0" err="1"/>
              <a:t>sắc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mùi</a:t>
            </a:r>
            <a:r>
              <a:rPr lang="en-US" sz="4000" b="1" dirty="0"/>
              <a:t> </a:t>
            </a:r>
            <a:r>
              <a:rPr lang="en-US" sz="4000" b="1" dirty="0" err="1"/>
              <a:t>vị</a:t>
            </a:r>
            <a:r>
              <a:rPr lang="en-US" sz="4000" b="1"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2209800"/>
            <a:ext cx="495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bộ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phận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381000" y="3048000"/>
            <a:ext cx="8382000" cy="2743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- 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hãy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biết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mỗi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thường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mấy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phần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? </a:t>
            </a:r>
          </a:p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-  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Chỉ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rõ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bộ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phận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đó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?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eaLnBrk="1" hangingPunct="1"/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Silver" pitchFamily="2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2209800"/>
            <a:ext cx="7086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Câu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hỏi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thảo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luận</a:t>
            </a:r>
            <a:endParaRPr lang="en-U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750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 descr="a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2" name="Picture 6" descr="Pict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3" name="Picture 7" descr="Pictur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0574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4" name="Picture 8" descr="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6" name="Picture 10" descr="Picture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6764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7" name="Picture 11" descr="Picture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1981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8" name="Picture 12" descr="hieuptfood-papaya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2370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2" name="Picture 16" descr="Picture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21224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73" name="Picture 17" descr="Picture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113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74" name="Picture 18" descr="Picture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4857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2438400" y="0"/>
            <a:ext cx="43434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* Các bộ phận của quả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914400" y="3048000"/>
            <a:ext cx="20574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đủ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6248400"/>
            <a:ext cx="2209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chuối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200400" y="4343400"/>
            <a:ext cx="990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/>
              <a:t>Thịt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76600" y="54864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19800" y="1981200"/>
            <a:ext cx="838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105400" y="1447800"/>
            <a:ext cx="1219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/>
              <a:t>Thịt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8200" y="838200"/>
            <a:ext cx="6858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34000" y="4267200"/>
            <a:ext cx="6858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05400" y="4953000"/>
            <a:ext cx="7620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858000" y="5638800"/>
            <a:ext cx="14478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đậu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95300" y="2362200"/>
            <a:ext cx="78486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* 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bộ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phận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: 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3352800"/>
            <a:ext cx="8763000" cy="2209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600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Kết</a:t>
            </a:r>
            <a:r>
              <a:rPr lang="en-US" sz="3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luận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Mỗi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thường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3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Một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chỉ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hoặc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19100" y="2407920"/>
            <a:ext cx="83058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Ích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lợi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: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90006" y="3878580"/>
            <a:ext cx="8763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000" b="1" dirty="0" err="1"/>
              <a:t>Quả</a:t>
            </a:r>
            <a:r>
              <a:rPr lang="en-US" sz="4000" b="1" dirty="0"/>
              <a:t> </a:t>
            </a:r>
            <a:r>
              <a:rPr lang="en-US" sz="4000" b="1" dirty="0" err="1"/>
              <a:t>dùng</a:t>
            </a:r>
            <a:r>
              <a:rPr lang="en-US" sz="4000" b="1" dirty="0"/>
              <a:t> </a:t>
            </a:r>
            <a:r>
              <a:rPr lang="en-US" sz="4000" b="1" dirty="0" err="1"/>
              <a:t>để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9100" y="3878580"/>
            <a:ext cx="78105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/>
              <a:t> </a:t>
            </a:r>
            <a:endParaRPr lang="en-US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3200400" y="0"/>
            <a:ext cx="27432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dùng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ăn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tươi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950" name="Group 14"/>
          <p:cNvGrpSpPr>
            <a:grpSpLocks/>
          </p:cNvGrpSpPr>
          <p:nvPr/>
        </p:nvGrpSpPr>
        <p:grpSpPr bwMode="auto">
          <a:xfrm>
            <a:off x="304800" y="533917"/>
            <a:ext cx="8458200" cy="3440873"/>
            <a:chOff x="288" y="2396"/>
            <a:chExt cx="5328" cy="1963"/>
          </a:xfrm>
        </p:grpSpPr>
        <p:pic>
          <p:nvPicPr>
            <p:cNvPr id="39951" name="Picture 15" descr="http://www.giaitri.mobi/vcms/media/photos/news_2006/news_1020051/news_181020054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96"/>
              <a:ext cx="1584" cy="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16" descr="894_TraiThanhLong1%5B1%5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439"/>
              <a:ext cx="158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17" descr="1770_thanhl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39"/>
              <a:ext cx="1776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04800" y="4190743"/>
            <a:ext cx="8153400" cy="2667257"/>
            <a:chOff x="240" y="182"/>
            <a:chExt cx="4922" cy="1594"/>
          </a:xfrm>
        </p:grpSpPr>
        <p:pic>
          <p:nvPicPr>
            <p:cNvPr id="11" name="Picture 11" descr="390534606_cc863cf9a1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2"/>
              <a:ext cx="220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hom_cho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" y="228"/>
              <a:ext cx="2346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uoingon.info/upload/tin-tuc/tin-tuc-1375684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648200" cy="4648200"/>
          </a:xfrm>
          <a:prstGeom prst="rect">
            <a:avLst/>
          </a:prstGeom>
          <a:noFill/>
        </p:spPr>
      </p:pic>
      <p:pic>
        <p:nvPicPr>
          <p:cNvPr id="48132" name="Picture 4" descr="http://giamcan24h.com/getattachment/40a6174a-a1ee-4d31-a7b5-13880b1fa10d/trai-cay-giam-beo-%281%29.jpg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41148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22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tươi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2908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524000" y="2209800"/>
            <a:ext cx="6400800" cy="2590800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2" descr="010820071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609600"/>
            <a:ext cx="3200400" cy="2455863"/>
          </a:xfrm>
        </p:spPr>
      </p:pic>
      <p:pic>
        <p:nvPicPr>
          <p:cNvPr id="41988" name="Picture 13" descr="IMG_4141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733800"/>
            <a:ext cx="3505200" cy="2286000"/>
          </a:xfrm>
        </p:spPr>
      </p:pic>
      <p:pic>
        <p:nvPicPr>
          <p:cNvPr id="41990" name="Picture 15" descr="mut02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733800"/>
            <a:ext cx="3276600" cy="2266950"/>
          </a:xfrm>
        </p:spPr>
      </p:pic>
      <p:pic>
        <p:nvPicPr>
          <p:cNvPr id="172053" name="Picture 21" descr="day chuyen vinami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33400"/>
            <a:ext cx="3505200" cy="2590800"/>
          </a:xfrm>
          <a:noFill/>
        </p:spPr>
      </p:pic>
      <p:sp>
        <p:nvSpPr>
          <p:cNvPr id="41994" name="Date Placeholder 9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3F2FB3-CC3D-42CE-9ACD-E2FC874B0B08}" type="datetime10">
              <a:rPr lang="en-US" sz="1400">
                <a:latin typeface="Arial" panose="020B0604020202020204" pitchFamily="34" charset="0"/>
              </a:rPr>
              <a:pPr eaLnBrk="1" hangingPunct="1"/>
              <a:t>05:19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4953000" y="3048000"/>
            <a:ext cx="3581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Mứt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chuối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nho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khô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5181600" y="6019800"/>
            <a:ext cx="2971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Mứt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dừa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trần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95400" y="6019800"/>
            <a:ext cx="22860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0033CC"/>
                </a:solidFill>
              </a:rPr>
              <a:t>Chuối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khô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28600" y="3124200"/>
            <a:ext cx="44958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Dây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chuyền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xuất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mít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khô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sấy</a:t>
            </a:r>
            <a:r>
              <a:rPr lang="en-US" sz="3200" dirty="0"/>
              <a:t>,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mứt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3" name="Picture 9" descr="Nuoc%20hoa%20qua%20e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505200"/>
            <a:ext cx="4724400" cy="2963863"/>
          </a:xfrm>
        </p:spPr>
      </p:pic>
      <p:pic>
        <p:nvPicPr>
          <p:cNvPr id="169996" name="Picture 12" descr="number1ht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762000"/>
            <a:ext cx="4953000" cy="2286000"/>
          </a:xfrm>
        </p:spPr>
      </p:pic>
      <p:pic>
        <p:nvPicPr>
          <p:cNvPr id="169999" name="Picture 15" descr="206161035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191000"/>
            <a:ext cx="2151063" cy="2151063"/>
          </a:xfrm>
        </p:spPr>
      </p:pic>
      <p:pic>
        <p:nvPicPr>
          <p:cNvPr id="170000" name="Picture 16" descr="fcga56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990600"/>
            <a:ext cx="2106613" cy="2573338"/>
          </a:xfrm>
        </p:spPr>
      </p:pic>
      <p:sp>
        <p:nvSpPr>
          <p:cNvPr id="44039" name="Date Placeholder 6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F24F7E-E88F-4237-AA2C-7D995483DCC3}" type="datetime10">
              <a:rPr lang="en-US" sz="1400">
                <a:latin typeface="Arial" panose="020B0604020202020204" pitchFamily="34" charset="0"/>
              </a:rPr>
              <a:pPr eaLnBrk="1" hangingPunct="1"/>
              <a:t>05:19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0033CC"/>
                </a:solidFill>
              </a:rPr>
              <a:t>Quả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dùng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làm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mứt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dirty="0" err="1">
                <a:solidFill>
                  <a:srgbClr val="0033CC"/>
                </a:solidFill>
              </a:rPr>
              <a:t>nước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ép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trái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cây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hoặc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si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rô</a:t>
            </a:r>
            <a:r>
              <a:rPr lang="en-US" dirty="0">
                <a:solidFill>
                  <a:srgbClr val="0033CC"/>
                </a:solidFill>
              </a:rPr>
              <a:t> hay </a:t>
            </a:r>
            <a:r>
              <a:rPr lang="en-US" dirty="0" err="1">
                <a:solidFill>
                  <a:srgbClr val="0033CC"/>
                </a:solidFill>
              </a:rPr>
              <a:t>đóng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hộp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sCAKSUC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091488" cy="762000"/>
          </a:xfrm>
          <a:solidFill>
            <a:srgbClr val="FFFF99"/>
          </a:solidFill>
        </p:spPr>
        <p:txBody>
          <a:bodyPr anchorCtr="1"/>
          <a:lstStyle/>
          <a:p>
            <a:pPr eaLnBrk="1" hangingPunct="1"/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 dùng để chế biến thức ăn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67268" name="Picture 4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5" descr="bau t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7" descr="ch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khe"/>
          <p:cNvPicPr>
            <a:picLocks noGrp="1" noChangeAspect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114800"/>
            <a:ext cx="3048000" cy="2819400"/>
          </a:xfrm>
        </p:spPr>
      </p:pic>
      <p:sp>
        <p:nvSpPr>
          <p:cNvPr id="46088" name="Date Placeholder 7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ADF083-4DAE-44E2-8454-FA65DE0C76C1}" type="datetime10">
              <a:rPr lang="en-US" sz="1400">
                <a:latin typeface="Arial" panose="020B0604020202020204" pitchFamily="34" charset="0"/>
              </a:rPr>
              <a:pPr eaLnBrk="1" hangingPunct="1"/>
              <a:t>05:19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46089" name="Picture 2" descr="D:\HANH-DAY HOC\BIEU MAU CAP 1\HOC IN TEL\baigiang dientu lich su - khoa hoc 5\GALOP3\Tailieugiangdaytieuhoc\Dung chung\hinh anh\cachu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3" descr="D:\HANH-DAY HOC\BIEU MAU CAP 1\HOC IN TEL\baigiang dientu lich su - khoa hoc 5\GALOP3\Tailieugiangdaytieuhoc\Dung chung\hinh anh\hoaqu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ro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9624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905000" y="0"/>
            <a:ext cx="5410200" cy="685800"/>
          </a:xfrm>
          <a:prstGeom prst="downArrowCallout">
            <a:avLst>
              <a:gd name="adj1" fmla="val 197222"/>
              <a:gd name="adj2" fmla="val 19722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rgbClr val="0033CC"/>
                </a:solidFill>
              </a:rPr>
              <a:t>Loại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quả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có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vỏ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ăn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được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1828800" y="3581400"/>
            <a:ext cx="5638800" cy="685800"/>
          </a:xfrm>
          <a:prstGeom prst="downArrowCallout">
            <a:avLst>
              <a:gd name="adj1" fmla="val 205556"/>
              <a:gd name="adj2" fmla="val 205556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33CC"/>
                </a:solidFill>
              </a:rPr>
              <a:t>Loại quả có vỏ không ăn được</a:t>
            </a:r>
          </a:p>
        </p:txBody>
      </p:sp>
      <p:pic>
        <p:nvPicPr>
          <p:cNvPr id="9" name="Picture 5" descr="Trai dau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7062" r="10889" b="9322"/>
          <a:stretch>
            <a:fillRect/>
          </a:stretch>
        </p:blipFill>
        <p:spPr bwMode="auto">
          <a:xfrm>
            <a:off x="5029200" y="762000"/>
            <a:ext cx="3886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10" descr="Cach-lam-muc-xao-dua-leo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762000"/>
            <a:ext cx="3505200" cy="2667000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343400"/>
            <a:ext cx="3581400" cy="2514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PJREICA5FKJLRCAQEHNLVCAFHGF8LCAFMIIMYCA1CGI8RCAHGFD0SCA18RFNICAGH5NCBCA61UIMLCAW9X9Y3CA9X1NEYCA72W6OLCABCXSJ4CAY1NJQECAQRKWSPCAF5EJG1CAE84RN9CAIG5VA9CAY3AK1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ENNOIDCASAWW7OCAVIBDYDCAWMSA96CALEPPO6CA7KMQ1FCAP6YCXFCAR8DEA9CAS53K26CAVFHOWCCACCGGF6CA32YMT5CAZ2ZQ3DCA6JQ703CAZDCL7ICAP3L4S0CAFC3JQVCA41SEVZCAFB0DR0CA7OAX2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3429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GF4DDJCAMON1RZCAAN9NVSCA9G6DU3CAFMKYUUCAZ618I5CAHGXOPGCAYFS7HLCANYYQ6HCA8V1SRFCA521UBKCAED1H9ICATNC6TKCAEFE2R3CASZEXT5CAU2HD80CAL2G8TICAS7C1YRCA9JH1PKCA2AB24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429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IT4SXWCA06OELZCA1ZM0Q5CA322V8ZCAQI0ZBRCAPKBWUBCA15ABKECAJJKIIPCANGR4DXCAA91E4JCASMPAMTCA4KDH7PCAD68CKPCAT4WKEPCA07C0WACAIN5BO8CA0H2ZNICABLPQLOCA10PRBMCA2KQAK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429000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1905000" y="152400"/>
            <a:ext cx="5410200" cy="685800"/>
          </a:xfrm>
          <a:prstGeom prst="downArrowCallout">
            <a:avLst>
              <a:gd name="adj1" fmla="val 197222"/>
              <a:gd name="adj2" fmla="val 19722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rgbClr val="0033CC"/>
                </a:solidFill>
              </a:rPr>
              <a:t>Loại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quả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có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một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hạt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1981200" y="3581400"/>
            <a:ext cx="5791200" cy="685800"/>
          </a:xfrm>
          <a:prstGeom prst="downArrowCallout">
            <a:avLst>
              <a:gd name="adj1" fmla="val 211111"/>
              <a:gd name="adj2" fmla="val 21111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0033CC"/>
                </a:solidFill>
              </a:rPr>
              <a:t>Loại quả có nhiều hạt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5667375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 </a:t>
            </a:r>
            <a:endParaRPr lang="en-US" sz="36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4343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phộng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vừng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993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9933"/>
                </a:solidFill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ép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dầu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324394" y="381000"/>
            <a:ext cx="8534400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2133600"/>
            <a:ext cx="7924800" cy="1981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bổ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sung vitamin,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nhiều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loại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rất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tốt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cơ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1750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number1h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533400"/>
            <a:ext cx="3048000" cy="2819400"/>
          </a:xfrm>
          <a:prstGeom prst="rect">
            <a:avLst/>
          </a:prstGeom>
        </p:spPr>
      </p:pic>
      <p:pic>
        <p:nvPicPr>
          <p:cNvPr id="5" name="Picture 34" descr="dau me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6934200" y="533400"/>
            <a:ext cx="22098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2" name="Picture 2" descr="C:\Users\Chicken\Downloads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2971800" cy="2971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Làm đồ ăn tươi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Đóng hộp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2895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Ép dầu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Làm rau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609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Chicken\Downloads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886200"/>
            <a:ext cx="3429000" cy="2971800"/>
          </a:xfrm>
          <a:prstGeom prst="rect">
            <a:avLst/>
          </a:prstGeom>
          <a:noFill/>
        </p:spPr>
      </p:pic>
      <p:pic>
        <p:nvPicPr>
          <p:cNvPr id="5125" name="Picture 5" descr="C:\Users\Chicken\Downloads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"/>
            <a:ext cx="2838450" cy="2819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100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Làm mứt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Làm thuốc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Lợi ích của quả?</a:t>
            </a:r>
          </a:p>
        </p:txBody>
      </p:sp>
      <p:pic>
        <p:nvPicPr>
          <p:cNvPr id="2050" name="Picture 2" descr="C:\Users\Chicken\Downloads\taotau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1" y="38862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3868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24673" cy="4550304"/>
          </a:xfrm>
          <a:prstGeom prst="rect">
            <a:avLst/>
          </a:prstGeom>
          <a:noFill/>
        </p:spPr>
      </p:pic>
      <p:pic>
        <p:nvPicPr>
          <p:cNvPr id="1028" name="Picture 4" descr="http://giadinh.vcmedia.vn/Images/Uploaded/Share/2009/09/30/qu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0804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524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rgbClr val="006600"/>
                </a:solidFill>
              </a:rPr>
              <a:t>Một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số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quả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được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trồng</a:t>
            </a:r>
            <a:r>
              <a:rPr lang="en-US" sz="1800" b="1" dirty="0">
                <a:solidFill>
                  <a:srgbClr val="006600"/>
                </a:solidFill>
              </a:rPr>
              <a:t> ở </a:t>
            </a:r>
            <a:r>
              <a:rPr lang="en-US" sz="1800" b="1" dirty="0" err="1">
                <a:solidFill>
                  <a:srgbClr val="006600"/>
                </a:solidFill>
              </a:rPr>
              <a:t>miền</a:t>
            </a:r>
            <a:r>
              <a:rPr lang="en-US" sz="1800" b="1" dirty="0">
                <a:solidFill>
                  <a:srgbClr val="006600"/>
                </a:solidFill>
              </a:rPr>
              <a:t> Nam</a:t>
            </a:r>
          </a:p>
        </p:txBody>
      </p:sp>
      <p:pic>
        <p:nvPicPr>
          <p:cNvPr id="37891" name="Picture 3" descr="ap17166_1210127389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vusua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124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nho</a:t>
            </a:r>
          </a:p>
        </p:txBody>
      </p:sp>
      <p:pic>
        <p:nvPicPr>
          <p:cNvPr id="37894" name="Picture 6" descr="image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image_m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small_12100610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66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7338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vú sữa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477000" y="3200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mít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048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sầu riêng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429000" y="6400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thanh long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10400" y="6400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điều</a:t>
            </a:r>
          </a:p>
        </p:txBody>
      </p:sp>
      <p:pic>
        <p:nvPicPr>
          <p:cNvPr id="37902" name="Picture 14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5908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7" grpId="0"/>
      <p:bldP spid="37898" grpId="0"/>
      <p:bldP spid="37899" grpId="0"/>
      <p:bldP spid="37900" grpId="0"/>
      <p:bldP spid="379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br>
              <a:rPr lang="en-US" sz="3200" b="1" dirty="0"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chức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mà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</a:rPr>
              <a:t> ?</a:t>
            </a: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7772400" y="5867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276600"/>
            <a:ext cx="3733800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tải xuống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198031"/>
            <a:ext cx="3705189" cy="2307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8915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>
                <a:cs typeface="Times New Roman" panose="02020603050405020304" pitchFamily="18" charset="0"/>
              </a:rPr>
              <a:t>Kết</a:t>
            </a:r>
            <a:r>
              <a:rPr lang="en-US" sz="3600" b="1" u="sng" dirty="0"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bữa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ép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cs typeface="Times New Roman" panose="02020603050405020304" pitchFamily="18" charset="0"/>
              </a:rPr>
              <a:t>,  … </a:t>
            </a:r>
            <a:r>
              <a:rPr lang="en-US" sz="3600" b="1" dirty="0" err="1"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mứt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cs typeface="Times New Roman" panose="02020603050405020304" pitchFamily="18" charset="0"/>
              </a:rPr>
              <a:t>.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52600" y="762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3600" i="1">
              <a:solidFill>
                <a:srgbClr val="000000"/>
              </a:solidFill>
              <a:latin typeface=".VnCommercial Script" pitchFamily="34" charset="0"/>
            </a:endParaRPr>
          </a:p>
        </p:txBody>
      </p:sp>
      <p:pic>
        <p:nvPicPr>
          <p:cNvPr id="68618" name="Time lapse radish seeds sprouting, top and roo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19400"/>
            <a:ext cx="2438400" cy="3124200"/>
          </a:xfrm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20" name="Time Lapse of Plan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743200"/>
            <a:ext cx="2590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6172200" y="2743200"/>
            <a:ext cx="2743200" cy="3689350"/>
            <a:chOff x="120" y="192"/>
            <a:chExt cx="5520" cy="4256"/>
          </a:xfrm>
        </p:grpSpPr>
        <p:pic>
          <p:nvPicPr>
            <p:cNvPr id="68622" name="Picture 14" descr="cay moi moc tu h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92"/>
              <a:ext cx="5520" cy="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2255" y="3745"/>
              <a:ext cx="1250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800" y="6172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Khi gặp điều kiện thích hợp, hạt sẽ mọc thành cây mới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381000" y="2057400"/>
            <a:ext cx="3733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* Hạt có chức năng gì?</a:t>
            </a:r>
            <a:endParaRPr lang="en-US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8"/>
                </p:tgtEl>
              </p:cMediaNode>
            </p:video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20"/>
                </p:tgtEl>
              </p:cMediaNode>
            </p:video>
          </p:childTnLst>
        </p:cTn>
      </p:par>
    </p:tnLst>
    <p:bldLst>
      <p:bldP spid="686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án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</a:t>
            </a:r>
            <a:r>
              <a:rPr lang="en-US" b="1" dirty="0" err="1">
                <a:latin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gặp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mọc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mới</a:t>
            </a:r>
            <a:r>
              <a:rPr lang="en-US" b="1" dirty="0">
                <a:latin typeface="Times New Roman" panose="02020603050405020304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          a)  </a:t>
            </a:r>
            <a:r>
              <a:rPr lang="en-US" b="1" dirty="0" err="1">
                <a:latin typeface="Times New Roman" panose="02020603050405020304" pitchFamily="18" charset="0"/>
              </a:rPr>
              <a:t>Vỏ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          b)  </a:t>
            </a:r>
            <a:r>
              <a:rPr lang="en-US" b="1" dirty="0" err="1">
                <a:latin typeface="Times New Roman" panose="02020603050405020304" pitchFamily="18" charset="0"/>
              </a:rPr>
              <a:t>Thịt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          c)  </a:t>
            </a:r>
            <a:r>
              <a:rPr lang="en-US" b="1" dirty="0" err="1">
                <a:latin typeface="Times New Roman" panose="02020603050405020304" pitchFamily="18" charset="0"/>
              </a:rPr>
              <a:t>Hạt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            d) </a:t>
            </a:r>
            <a:r>
              <a:rPr lang="en-US" b="1" dirty="0" err="1">
                <a:latin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</a:rPr>
              <a:t> 3 ý </a:t>
            </a:r>
            <a:r>
              <a:rPr lang="en-US" b="1" dirty="0" err="1">
                <a:latin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đều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khác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dạng</a:t>
            </a:r>
            <a:r>
              <a:rPr lang="en-US" sz="4000" b="1" dirty="0"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</a:rPr>
              <a:t>kích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sắc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mùi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Mỗi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thường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3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phần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thịt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chỉ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thịt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hoặc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kiện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</a:rPr>
              <a:t>hạt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mọc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mới</a:t>
            </a:r>
            <a:r>
              <a:rPr lang="en-US" sz="4000" b="1" dirty="0">
                <a:latin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hinhnen\powerspoint\842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990600" y="0"/>
            <a:ext cx="4876800" cy="2057400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3200" b="1" i="1" dirty="0"/>
          </a:p>
          <a:p>
            <a:pPr algn="ctr">
              <a:spcBef>
                <a:spcPct val="50000"/>
              </a:spcBef>
            </a:pPr>
            <a:r>
              <a:rPr lang="en-US" sz="3200" b="1" i="1" dirty="0" err="1"/>
              <a:t>Mở</a:t>
            </a:r>
            <a:r>
              <a:rPr lang="en-US" sz="3200" b="1" i="1" dirty="0"/>
              <a:t> </a:t>
            </a:r>
            <a:r>
              <a:rPr lang="en-US" sz="3200" b="1" i="1" dirty="0" err="1"/>
              <a:t>rộng</a:t>
            </a:r>
            <a:r>
              <a:rPr lang="en-US" sz="3200" b="1" i="1" dirty="0"/>
              <a:t>:</a:t>
            </a:r>
          </a:p>
          <a:p>
            <a:pPr algn="ctr"/>
            <a:endParaRPr lang="en-US" sz="3200" b="1" i="1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9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I 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143000" y="1601450"/>
            <a:ext cx="6553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i="1" u="sng" dirty="0">
                <a:solidFill>
                  <a:srgbClr val="FF0000"/>
                </a:solidFill>
                <a:cs typeface="Times New Roman" pitchFamily="18" charset="0"/>
              </a:rPr>
              <a:t>DẶN DÒ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09600" y="3965391"/>
            <a:ext cx="8229600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+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Về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nhà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học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phần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Ghi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nhớ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trong</a:t>
            </a:r>
            <a:r>
              <a:rPr lang="en-US" sz="3500" b="1" dirty="0">
                <a:cs typeface="Times New Roman" pitchFamily="18" charset="0"/>
              </a:rPr>
              <a:t> SGK.</a:t>
            </a:r>
          </a:p>
          <a:p>
            <a:pPr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+ </a:t>
            </a:r>
            <a:r>
              <a:rPr lang="en-US" sz="3500" b="1" dirty="0" err="1">
                <a:cs typeface="Times New Roman" pitchFamily="18" charset="0"/>
              </a:rPr>
              <a:t>Xem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trước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bài</a:t>
            </a:r>
            <a:r>
              <a:rPr lang="en-US" sz="3500" b="1" dirty="0">
                <a:cs typeface="Times New Roman" pitchFamily="18" charset="0"/>
              </a:rPr>
              <a:t>: </a:t>
            </a:r>
            <a:r>
              <a:rPr lang="en-US" sz="3500" b="1" dirty="0" err="1">
                <a:cs typeface="Times New Roman" pitchFamily="18" charset="0"/>
              </a:rPr>
              <a:t>Động</a:t>
            </a:r>
            <a:r>
              <a:rPr lang="en-US" sz="3500" b="1" dirty="0">
                <a:cs typeface="Times New Roman" pitchFamily="18" charset="0"/>
              </a:rPr>
              <a:t> </a:t>
            </a:r>
            <a:r>
              <a:rPr lang="en-US" sz="3500" b="1" dirty="0" err="1">
                <a:cs typeface="Times New Roman" pitchFamily="18" charset="0"/>
              </a:rPr>
              <a:t>vật</a:t>
            </a:r>
            <a:endParaRPr lang="en-US" sz="35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7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</a:rPr>
              <a:t>: 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</a:rPr>
              <a:t>    </a:t>
            </a:r>
            <a:r>
              <a:rPr lang="en-US" sz="3600" b="1" dirty="0" err="1">
                <a:latin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</a:rPr>
              <a:t> ?  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</a:rPr>
              <a:t>    a) </a:t>
            </a:r>
            <a:r>
              <a:rPr lang="en-US" sz="3600" dirty="0" err="1">
                <a:latin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</a:rPr>
              <a:t>    b) </a:t>
            </a:r>
            <a:r>
              <a:rPr lang="en-US" sz="3600" dirty="0" err="1">
                <a:latin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</a:rPr>
              <a:t>    c ) </a:t>
            </a:r>
            <a:r>
              <a:rPr lang="en-US" sz="3600" dirty="0" err="1">
                <a:latin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</a:rPr>
              <a:t> a, b </a:t>
            </a:r>
            <a:r>
              <a:rPr 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</a:rPr>
              <a:t> . </a:t>
            </a:r>
          </a:p>
          <a:p>
            <a:pPr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</a:t>
            </a:r>
            <a:r>
              <a:rPr lang="en-US" sz="3600" dirty="0">
                <a:latin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</a:rPr>
              <a:t> 3 ý </a:t>
            </a:r>
            <a:r>
              <a:rPr lang="en-US" sz="3600" dirty="0" err="1">
                <a:latin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sai</a:t>
            </a:r>
            <a:r>
              <a:rPr lang="en-US" sz="3600" i="1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7772400" y="5867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981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2.05365E-6 L -3.33333E-6 -0.1276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Những loại quả được nhắc đến trong bài hát là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br>
              <a:rPr lang="en-US" sz="4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sz="4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3581400" cy="2686050"/>
          </a:xfrm>
          <a:prstGeom prst="rect">
            <a:avLst/>
          </a:prstGeom>
        </p:spPr>
      </p:pic>
      <p:pic>
        <p:nvPicPr>
          <p:cNvPr id="11" name="Picture 10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362200"/>
            <a:ext cx="3581400" cy="2686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5029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5029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82700" y="7874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90600" y="30480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/>
              <a:t>       </a:t>
            </a:r>
            <a:endParaRPr lang="en-US" b="1" u="sng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7012" y="1789113"/>
            <a:ext cx="89169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400" b="1" dirty="0" err="1"/>
              <a:t>Ngoài</a:t>
            </a:r>
            <a:r>
              <a:rPr lang="en-US" sz="4400" b="1" dirty="0"/>
              <a:t> </a:t>
            </a:r>
            <a:r>
              <a:rPr lang="en-US" sz="4400" b="1" dirty="0" err="1"/>
              <a:t>những</a:t>
            </a:r>
            <a:r>
              <a:rPr lang="en-US" sz="4400" b="1" dirty="0"/>
              <a:t> </a:t>
            </a:r>
            <a:r>
              <a:rPr lang="en-US" sz="4400" b="1" dirty="0" err="1"/>
              <a:t>quả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bài</a:t>
            </a:r>
            <a:r>
              <a:rPr lang="en-US" sz="4400" b="1" dirty="0"/>
              <a:t> </a:t>
            </a:r>
            <a:r>
              <a:rPr lang="en-US" sz="4400" b="1" dirty="0" err="1"/>
              <a:t>hát</a:t>
            </a:r>
            <a:r>
              <a:rPr lang="en-US" sz="4400" b="1" dirty="0"/>
              <a:t> </a:t>
            </a:r>
            <a:r>
              <a:rPr lang="en-US" sz="4400" b="1" dirty="0" err="1"/>
              <a:t>em</a:t>
            </a:r>
            <a:r>
              <a:rPr lang="en-US" sz="4400" b="1" dirty="0"/>
              <a:t> </a:t>
            </a:r>
            <a:r>
              <a:rPr lang="en-US" sz="4400" b="1" dirty="0" err="1"/>
              <a:t>còn</a:t>
            </a:r>
            <a:r>
              <a:rPr lang="en-US" sz="4400" b="1" dirty="0"/>
              <a:t> </a:t>
            </a:r>
            <a:r>
              <a:rPr lang="en-US" sz="4400" b="1" dirty="0" err="1"/>
              <a:t>biết</a:t>
            </a:r>
            <a:r>
              <a:rPr lang="en-US" sz="4400" b="1" dirty="0"/>
              <a:t> </a:t>
            </a:r>
            <a:r>
              <a:rPr lang="en-US" sz="4400" b="1" dirty="0" err="1"/>
              <a:t>những</a:t>
            </a:r>
            <a:r>
              <a:rPr lang="en-US" sz="4400" b="1" dirty="0"/>
              <a:t> </a:t>
            </a:r>
            <a:r>
              <a:rPr lang="en-US" sz="4400" b="1" dirty="0" err="1"/>
              <a:t>quả</a:t>
            </a:r>
            <a:r>
              <a:rPr lang="en-US" sz="4400" b="1" dirty="0"/>
              <a:t> </a:t>
            </a:r>
            <a:r>
              <a:rPr lang="en-US" sz="4400" b="1" dirty="0" err="1"/>
              <a:t>nào</a:t>
            </a:r>
            <a:r>
              <a:rPr lang="en-US" sz="4400" b="1" dirty="0"/>
              <a:t> </a:t>
            </a:r>
            <a:r>
              <a:rPr lang="en-US" sz="4400" b="1" dirty="0" err="1"/>
              <a:t>nữa</a:t>
            </a:r>
            <a:r>
              <a:rPr lang="en-US" sz="4400" b="1" dirty="0"/>
              <a:t> 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ml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SCN4820ab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21" y="3581400"/>
            <a:ext cx="292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3230208776_6fdf890c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papaya-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http://langlualanghoa.vnweblogs.com/gallery/5093/previews-med/Qua%20Vai%202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133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0"/>
            <a:ext cx="7620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819400" y="3124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đu đủ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314700" y="6400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vải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096000" y="3048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cam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375400" y="640080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33CC"/>
                </a:solidFill>
              </a:rPr>
              <a:t>Quả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na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0" y="640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hồng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0" y="3124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xoài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5858" name="Picture 5" descr="D:\HANH-DAY HOC\BIEU MAU CAP 1\HOC IN TEL\baigiang dientu lich su - khoa hoc 5\GALOP3\Tailieugiangdaytieuhoc\Dung chung\hoa luong tinh\hoa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33" y="33528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x3_PHIT.jp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819400" cy="3124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49" grpId="0"/>
      <p:bldP spid="35850" grpId="0"/>
      <p:bldP spid="35851" grpId="0"/>
      <p:bldP spid="35852" grpId="0"/>
      <p:bldP spid="35853" grpId="0"/>
      <p:bldP spid="358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874</Words>
  <Application>Microsoft Office PowerPoint</Application>
  <PresentationFormat>On-screen Show (4:3)</PresentationFormat>
  <Paragraphs>138</Paragraphs>
  <Slides>35</Slides>
  <Notes>34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.VnCommercial Script</vt:lpstr>
      <vt:lpstr>Arial</vt:lpstr>
      <vt:lpstr>Tahoma</vt:lpstr>
      <vt:lpstr>Times New Roman</vt:lpstr>
      <vt:lpstr>VNI-Silver</vt:lpstr>
      <vt:lpstr>VNI-Times</vt:lpstr>
      <vt:lpstr>Wingdings</vt:lpstr>
      <vt:lpstr>Default Design</vt:lpstr>
      <vt:lpstr>   </vt:lpstr>
      <vt:lpstr>PowerPoint Presentation</vt:lpstr>
      <vt:lpstr> Tự nhiên và Xã hội</vt:lpstr>
      <vt:lpstr>PowerPoint Presentation</vt:lpstr>
      <vt:lpstr>PowerPoint Presentation</vt:lpstr>
      <vt:lpstr> Những loại quả được nhắc đến trong bài hát là: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Quả dùng để chế biến thức ăn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NguyenHuuDuc</dc:creator>
  <cp:lastModifiedBy>PC</cp:lastModifiedBy>
  <cp:revision>398</cp:revision>
  <dcterms:created xsi:type="dcterms:W3CDTF">2013-01-29T08:31:38Z</dcterms:created>
  <dcterms:modified xsi:type="dcterms:W3CDTF">2022-04-14T22:20:07Z</dcterms:modified>
</cp:coreProperties>
</file>