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7" r:id="rId3"/>
  </p:sldMasterIdLst>
  <p:notesMasterIdLst>
    <p:notesMasterId r:id="rId34"/>
  </p:notesMasterIdLst>
  <p:sldIdLst>
    <p:sldId id="316" r:id="rId4"/>
    <p:sldId id="313" r:id="rId5"/>
    <p:sldId id="258" r:id="rId6"/>
    <p:sldId id="311" r:id="rId7"/>
    <p:sldId id="295" r:id="rId8"/>
    <p:sldId id="296" r:id="rId9"/>
    <p:sldId id="306" r:id="rId10"/>
    <p:sldId id="307" r:id="rId11"/>
    <p:sldId id="309" r:id="rId12"/>
    <p:sldId id="261" r:id="rId13"/>
    <p:sldId id="310" r:id="rId14"/>
    <p:sldId id="314" r:id="rId15"/>
    <p:sldId id="271" r:id="rId16"/>
    <p:sldId id="265" r:id="rId17"/>
    <p:sldId id="318" r:id="rId18"/>
    <p:sldId id="266" r:id="rId19"/>
    <p:sldId id="267" r:id="rId20"/>
    <p:sldId id="288" r:id="rId21"/>
    <p:sldId id="289" r:id="rId22"/>
    <p:sldId id="291" r:id="rId23"/>
    <p:sldId id="292" r:id="rId24"/>
    <p:sldId id="317" r:id="rId25"/>
    <p:sldId id="299" r:id="rId26"/>
    <p:sldId id="300" r:id="rId27"/>
    <p:sldId id="315" r:id="rId28"/>
    <p:sldId id="301" r:id="rId29"/>
    <p:sldId id="302" r:id="rId30"/>
    <p:sldId id="303" r:id="rId31"/>
    <p:sldId id="304" r:id="rId32"/>
    <p:sldId id="305" r:id="rId3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000099"/>
    <a:srgbClr val="CC0000"/>
    <a:srgbClr val="FFFF66"/>
    <a:srgbClr val="0000FF"/>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t>24/05/2022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297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8213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045449-980A-4204-9E72-B4C4BA85C6F8}" type="slidenum">
              <a:rPr lang="en-US" smtClean="0"/>
              <a:t>10</a:t>
            </a:fld>
            <a:endParaRPr lang="en-US"/>
          </a:p>
        </p:txBody>
      </p:sp>
    </p:spTree>
    <p:extLst>
      <p:ext uri="{BB962C8B-B14F-4D97-AF65-F5344CB8AC3E}">
        <p14:creationId xmlns:p14="http://schemas.microsoft.com/office/powerpoint/2010/main" val="133326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8837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8045449-980A-4204-9E72-B4C4BA85C6F8}" type="slidenum">
              <a:rPr lang="en-US" smtClean="0"/>
              <a:t>24</a:t>
            </a:fld>
            <a:endParaRPr lang="en-US"/>
          </a:p>
        </p:txBody>
      </p:sp>
    </p:spTree>
    <p:extLst>
      <p:ext uri="{BB962C8B-B14F-4D97-AF65-F5344CB8AC3E}">
        <p14:creationId xmlns:p14="http://schemas.microsoft.com/office/powerpoint/2010/main" val="30809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58578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1630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75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2429106586"/>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9081351"/>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557834239"/>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886386"/>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8365443"/>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1016935"/>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5841"/>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234255759"/>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8039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83592254"/>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0211770"/>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534815"/>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3180984"/>
      </p:ext>
    </p:extLst>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352704814"/>
      </p:ext>
    </p:extLst>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1327851"/>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200277811"/>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9810972"/>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1466460"/>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9716638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678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57235"/>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132803045"/>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17484135"/>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1425366"/>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52906618"/>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9522933"/>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08734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03013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718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83978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8328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24/05/2022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4520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24/05/2022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extLst>
      <p:ext uri="{BB962C8B-B14F-4D97-AF65-F5344CB8AC3E}">
        <p14:creationId xmlns:p14="http://schemas.microsoft.com/office/powerpoint/2010/main" val="136709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89110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4190019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anose="02020603050405020304" pitchFamily="18" charset="0"/>
                <a:cs typeface="Times New Roman" panose="02020603050405020304" pitchFamily="18" charset="0"/>
              </a:rPr>
              <a:t>Tập</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đọc</a:t>
            </a:r>
            <a:r>
              <a:rPr lang="en-US" sz="3200" b="1" u="sng" dirty="0">
                <a:solidFill>
                  <a:srgbClr val="0000FF"/>
                </a:solidFill>
                <a:latin typeface="Times New Roman" panose="02020603050405020304" pitchFamily="18" charset="0"/>
                <a:cs typeface="Times New Roman" panose="02020603050405020304" pitchFamily="18" charset="0"/>
              </a:rPr>
              <a:t> – </a:t>
            </a:r>
            <a:r>
              <a:rPr lang="en-US" sz="3200" b="1" u="sng" dirty="0" err="1">
                <a:solidFill>
                  <a:srgbClr val="0000FF"/>
                </a:solidFill>
                <a:latin typeface="Times New Roman" panose="02020603050405020304" pitchFamily="18" charset="0"/>
                <a:cs typeface="Times New Roman" panose="02020603050405020304" pitchFamily="18" charset="0"/>
              </a:rPr>
              <a:t>Kể</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chuyện</a:t>
            </a:r>
            <a:endParaRPr lang="en-US" sz="3200" u="sng" dirty="0">
              <a:solidFill>
                <a:srgbClr val="0000FF"/>
              </a:solidFill>
              <a:latin typeface="Times New Roman" panose="02020603050405020304" pitchFamily="18" charset="0"/>
              <a:cs typeface="Times New Roman" panose="02020603050405020304" pitchFamily="18" charset="0"/>
            </a:endParaRPr>
          </a:p>
        </p:txBody>
      </p:sp>
      <p:pic>
        <p:nvPicPr>
          <p:cNvPr id="4" name="Picture 9" descr="ngoi nha chung"/>
          <p:cNvPicPr>
            <a:picLocks noChangeAspect="1" noChangeArrowheads="1"/>
          </p:cNvPicPr>
          <p:nvPr/>
        </p:nvPicPr>
        <p:blipFill rotWithShape="1">
          <a:blip r:embed="rId2">
            <a:extLst>
              <a:ext uri="{28A0092B-C50C-407E-A947-70E740481C1C}">
                <a14:useLocalDpi xmlns:a14="http://schemas.microsoft.com/office/drawing/2010/main" val="0"/>
              </a:ext>
            </a:extLst>
          </a:blip>
          <a:srcRect b="92034"/>
          <a:stretch>
            <a:fillRect/>
          </a:stretch>
        </p:blipFill>
        <p:spPr bwMode="auto">
          <a:xfrm>
            <a:off x="14211" y="1311445"/>
            <a:ext cx="9129789" cy="449179"/>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ngoi nha chung"/>
          <p:cNvPicPr>
            <a:picLocks noChangeAspect="1" noChangeArrowheads="1"/>
          </p:cNvPicPr>
          <p:nvPr/>
        </p:nvPicPr>
        <p:blipFill rotWithShape="1">
          <a:blip r:embed="rId2">
            <a:extLst>
              <a:ext uri="{28A0092B-C50C-407E-A947-70E740481C1C}">
                <a14:useLocalDpi xmlns:a14="http://schemas.microsoft.com/office/drawing/2010/main" val="0"/>
              </a:ext>
            </a:extLst>
          </a:blip>
          <a:srcRect t="10668"/>
          <a:stretch>
            <a:fillRect/>
          </a:stretch>
        </p:blipFill>
        <p:spPr bwMode="auto">
          <a:xfrm>
            <a:off x="14211" y="1820779"/>
            <a:ext cx="9129789" cy="5037221"/>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427455"/>
            <a:ext cx="3312368"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Luyện</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đọc</a:t>
            </a:r>
            <a:endParaRPr lang="vi-VN" sz="3200" b="1" u="sng" dirty="0">
              <a:solidFill>
                <a:srgbClr val="CC0000"/>
              </a:solidFill>
              <a:latin typeface="Times New Roman" pitchFamily="18" charset="0"/>
              <a:cs typeface="Times New Roman" pitchFamily="18" charset="0"/>
            </a:endParaRPr>
          </a:p>
        </p:txBody>
      </p:sp>
      <p:sp>
        <p:nvSpPr>
          <p:cNvPr id="2" name="TextBox 1"/>
          <p:cNvSpPr txBox="1"/>
          <p:nvPr/>
        </p:nvSpPr>
        <p:spPr>
          <a:xfrm>
            <a:off x="2189949" y="1268760"/>
            <a:ext cx="3102131" cy="3785652"/>
          </a:xfrm>
          <a:prstGeom prst="rect">
            <a:avLst/>
          </a:prstGeom>
          <a:noFill/>
        </p:spPr>
        <p:txBody>
          <a:bodyPr wrap="none" rtlCol="0">
            <a:spAutoFit/>
          </a:bodyPr>
          <a:lstStyle/>
          <a:p>
            <a:pPr>
              <a:lnSpc>
                <a:spcPct val="150000"/>
              </a:lnSpc>
            </a:pPr>
            <a:r>
              <a:rPr lang="en-US" sz="3200" b="1" dirty="0">
                <a:latin typeface="Times New Roman" pitchFamily="18" charset="0"/>
                <a:cs typeface="Times New Roman" pitchFamily="18" charset="0"/>
              </a:rPr>
              <a:t>Lúc – xăm – bua</a:t>
            </a:r>
          </a:p>
          <a:p>
            <a:pPr>
              <a:lnSpc>
                <a:spcPct val="150000"/>
              </a:lnSpc>
            </a:pPr>
            <a:r>
              <a:rPr lang="en-US" sz="3200" b="1" dirty="0">
                <a:latin typeface="Times New Roman" pitchFamily="18" charset="0"/>
                <a:cs typeface="Times New Roman" pitchFamily="18" charset="0"/>
              </a:rPr>
              <a:t>Mô – ni – ca</a:t>
            </a:r>
          </a:p>
          <a:p>
            <a:pPr>
              <a:lnSpc>
                <a:spcPct val="150000"/>
              </a:lnSpc>
            </a:pPr>
            <a:r>
              <a:rPr lang="en-US" sz="3200" b="1" dirty="0" err="1">
                <a:latin typeface="Times New Roman" pitchFamily="18" charset="0"/>
                <a:cs typeface="Times New Roman" pitchFamily="18" charset="0"/>
              </a:rPr>
              <a:t>Giét</a:t>
            </a:r>
            <a:r>
              <a:rPr lang="en-US" sz="3200" b="1" dirty="0">
                <a:latin typeface="Times New Roman" pitchFamily="18" charset="0"/>
                <a:cs typeface="Times New Roman" pitchFamily="18" charset="0"/>
              </a:rPr>
              <a:t> – xi – ca</a:t>
            </a:r>
          </a:p>
          <a:p>
            <a:pPr>
              <a:lnSpc>
                <a:spcPct val="150000"/>
              </a:lnSpc>
            </a:pPr>
            <a:r>
              <a:rPr lang="en-US" sz="3200" b="1" dirty="0">
                <a:latin typeface="Times New Roman" pitchFamily="18" charset="0"/>
                <a:cs typeface="Times New Roman" pitchFamily="18" charset="0"/>
              </a:rPr>
              <a:t>In – tơ – nét</a:t>
            </a:r>
          </a:p>
          <a:p>
            <a:pPr>
              <a:lnSpc>
                <a:spcPct val="150000"/>
              </a:lnSpc>
            </a:pPr>
            <a:r>
              <a:rPr lang="en-US" sz="3200" b="1" dirty="0">
                <a:latin typeface="Times New Roman" pitchFamily="18" charset="0"/>
                <a:cs typeface="Times New Roman" pitchFamily="18" charset="0"/>
              </a:rPr>
              <a:t>Tơ - rưng</a:t>
            </a:r>
            <a:endParaRPr lang="vi-VN"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a:cs typeface="Times New Roman" panose="02020603050405020304" pitchFamily="18" charset="0"/>
              </a:rPr>
              <a:t>LUYỆN ĐỌC ĐOẠN</a:t>
            </a:r>
          </a:p>
        </p:txBody>
      </p:sp>
    </p:spTree>
    <p:extLst>
      <p:ext uri="{BB962C8B-B14F-4D97-AF65-F5344CB8AC3E}">
        <p14:creationId xmlns:p14="http://schemas.microsoft.com/office/powerpoint/2010/main" val="36387306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6080" y="447055"/>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16024" y="1340768"/>
            <a:ext cx="8665114" cy="1323439"/>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Nam</a:t>
            </a:r>
            <a:r>
              <a:rPr lang="en-US" sz="3200" b="1" dirty="0">
                <a:solidFill>
                  <a:schemeClr val="tx2">
                    <a:lumMod val="75000"/>
                  </a:schemeClr>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a:t>
            </a:r>
            <a:r>
              <a:rPr lang="en-US" sz="2400" b="1" dirty="0" err="1">
                <a:solidFill>
                  <a:schemeClr val="tx2">
                    <a:lumMod val="75000"/>
                  </a:schemeClr>
                </a:solidFill>
                <a:latin typeface="Times New Roman" pitchFamily="18" charset="0"/>
                <a:cs typeface="Times New Roman" pitchFamily="18" charset="0"/>
              </a:rPr>
              <a:t>Tiếng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và kể cho các em nghe những điều tốt đẹp về </a:t>
            </a:r>
            <a:r>
              <a:rPr lang="en-US" sz="2400" b="1" dirty="0" err="1">
                <a:solidFill>
                  <a:schemeClr val="tx2">
                    <a:lumMod val="75000"/>
                  </a:schemeClr>
                </a:solidFill>
                <a:latin typeface="Times New Roman" pitchFamily="18" charset="0"/>
                <a:cs typeface="Times New Roman" pitchFamily="18" charset="0"/>
              </a:rPr>
              <a:t>đất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nước</a:t>
            </a:r>
            <a:r>
              <a:rPr lang="en-US" sz="2400" b="1" dirty="0">
                <a:solidFill>
                  <a:schemeClr val="tx2">
                    <a:lumMod val="75000"/>
                  </a:schemeClr>
                </a:solidFill>
                <a:latin typeface="Times New Roman" pitchFamily="18" charset="0"/>
                <a:cs typeface="Times New Roman" pitchFamily="18" charset="0"/>
              </a:rPr>
              <a:t> và con người Việt Nam.</a:t>
            </a:r>
            <a:endParaRPr lang="vi-VN"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251520" y="3342476"/>
            <a:ext cx="8892480" cy="1200329"/>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a:t>
            </a:r>
            <a:r>
              <a:rPr lang="en-US" sz="2400" b="1" dirty="0" err="1">
                <a:solidFill>
                  <a:schemeClr val="tx2">
                    <a:lumMod val="75000"/>
                  </a:schemeClr>
                </a:solidFill>
                <a:latin typeface="Times New Roman" pitchFamily="18" charset="0"/>
                <a:cs typeface="Times New Roman" pitchFamily="18" charset="0"/>
              </a:rPr>
              <a:t>mịt</a:t>
            </a:r>
            <a:r>
              <a:rPr lang="en-US" sz="2400" b="1" dirty="0">
                <a:solidFill>
                  <a:schemeClr val="tx2">
                    <a:lumMod val="75000"/>
                  </a:schemeClr>
                </a:solidFill>
                <a:latin typeface="Times New Roman" pitchFamily="18" charset="0"/>
                <a:cs typeface="Times New Roman" pitchFamily="18" charset="0"/>
              </a:rPr>
              <a:t>, các em vẫn đứng vẫy tay chào lưu </a:t>
            </a:r>
            <a:r>
              <a:rPr lang="en-US" sz="2400" b="1" dirty="0" err="1">
                <a:solidFill>
                  <a:schemeClr val="tx2">
                    <a:lumMod val="75000"/>
                  </a:schemeClr>
                </a:solidFill>
                <a:latin typeface="Times New Roman" pitchFamily="18" charset="0"/>
                <a:cs typeface="Times New Roman" pitchFamily="18" charset="0"/>
              </a:rPr>
              <a:t>luyến</a:t>
            </a:r>
            <a:r>
              <a:rPr lang="en-US" sz="2400" b="1" dirty="0">
                <a:solidFill>
                  <a:schemeClr val="tx2">
                    <a:lumMod val="75000"/>
                  </a:schemeClr>
                </a:solidFill>
                <a:latin typeface="Times New Roman" pitchFamily="18" charset="0"/>
                <a:cs typeface="Times New Roman" pitchFamily="18" charset="0"/>
              </a:rPr>
              <a:t>, cho đến khi xe của </a:t>
            </a:r>
            <a:r>
              <a:rPr lang="en-US" sz="2400" b="1" dirty="0" err="1">
                <a:solidFill>
                  <a:schemeClr val="tx2">
                    <a:lumMod val="75000"/>
                  </a:schemeClr>
                </a:solidFill>
                <a:latin typeface="Times New Roman" pitchFamily="18" charset="0"/>
                <a:cs typeface="Times New Roman" pitchFamily="18" charset="0"/>
              </a:rPr>
              <a:t>chúng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tôi</a:t>
            </a:r>
            <a:r>
              <a:rPr lang="en-US" sz="2400" b="1" dirty="0">
                <a:solidFill>
                  <a:schemeClr val="tx2">
                    <a:lumMod val="75000"/>
                  </a:schemeClr>
                </a:solidFill>
                <a:latin typeface="Times New Roman" pitchFamily="18" charset="0"/>
                <a:cs typeface="Times New Roman" pitchFamily="18" charset="0"/>
              </a:rPr>
              <a:t> khuất hẳn trong </a:t>
            </a:r>
            <a:r>
              <a:rPr lang="en-US" sz="2400" b="1" dirty="0" err="1">
                <a:solidFill>
                  <a:schemeClr val="tx2">
                    <a:lumMod val="75000"/>
                  </a:schemeClr>
                </a:solidFill>
                <a:latin typeface="Times New Roman" pitchFamily="18" charset="0"/>
                <a:cs typeface="Times New Roman" pitchFamily="18" charset="0"/>
              </a:rPr>
              <a:t>dòng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người</a:t>
            </a:r>
            <a:r>
              <a:rPr lang="en-US" sz="2400" b="1" dirty="0">
                <a:solidFill>
                  <a:schemeClr val="tx2">
                    <a:lumMod val="75000"/>
                  </a:schemeClr>
                </a:solidFill>
                <a:latin typeface="Times New Roman" pitchFamily="18" charset="0"/>
                <a:cs typeface="Times New Roman" pitchFamily="18" charset="0"/>
              </a:rPr>
              <a:t> và xe cộ </a:t>
            </a:r>
            <a:r>
              <a:rPr lang="en-US" sz="2400" b="1" dirty="0" err="1">
                <a:solidFill>
                  <a:schemeClr val="tx2">
                    <a:lumMod val="75000"/>
                  </a:schemeClr>
                </a:solidFill>
                <a:latin typeface="Times New Roman" pitchFamily="18" charset="0"/>
                <a:cs typeface="Times New Roman" pitchFamily="18" charset="0"/>
              </a:rPr>
              <a:t>tấp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nập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thành phố châu Âu hoa lệ, mến khách.</a:t>
            </a:r>
            <a:r>
              <a:rPr lang="en-US" sz="2000" b="1" dirty="0">
                <a:solidFill>
                  <a:schemeClr val="tx2">
                    <a:lumMod val="75000"/>
                  </a:schemeClr>
                </a:solidFill>
                <a:latin typeface="Times New Roman" pitchFamily="18" charset="0"/>
              </a:rPr>
              <a:t> </a:t>
            </a:r>
            <a:endParaRPr lang="en-US" sz="2800" b="1" dirty="0">
              <a:solidFill>
                <a:schemeClr val="tx2">
                  <a:lumMod val="75000"/>
                </a:schemeClr>
              </a:solidFill>
              <a:latin typeface="Times New Roman" pitchFamily="18" charset="0"/>
            </a:endParaRPr>
          </a:p>
        </p:txBody>
      </p:sp>
    </p:spTree>
    <p:extLst>
      <p:ext uri="{BB962C8B-B14F-4D97-AF65-F5344CB8AC3E}">
        <p14:creationId xmlns:p14="http://schemas.microsoft.com/office/powerpoint/2010/main" val="673671705"/>
      </p:ext>
    </p:extLst>
  </p:cSld>
  <p:clrMapOvr>
    <a:masterClrMapping/>
  </p:clrMapOvr>
  <p:transition advClick="0" advTm="3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677887"/>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27366" y="1988840"/>
            <a:ext cx="8665114" cy="1569660"/>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Việt Nam</a:t>
            </a:r>
            <a:r>
              <a:rPr lang="en-US" sz="32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Tiếng Việt</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và kể cho các em nghe những điều tốt đẹp về đất nước</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và con người Việt Nam</a:t>
            </a:r>
            <a:r>
              <a:rPr lang="en-US" sz="24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a:t>
            </a:r>
            <a:endParaRPr lang="vi-VN" sz="3200" b="1" dirty="0">
              <a:solidFill>
                <a:srgbClr val="FF0000"/>
              </a:solidFill>
              <a:latin typeface="Times New Roman" pitchFamily="18" charset="0"/>
              <a:cs typeface="Times New Roman" pitchFamily="18" charset="0"/>
            </a:endParaRPr>
          </a:p>
        </p:txBody>
      </p:sp>
      <p:sp>
        <p:nvSpPr>
          <p:cNvPr id="14" name="Rectangle 13"/>
          <p:cNvSpPr/>
          <p:nvPr/>
        </p:nvSpPr>
        <p:spPr>
          <a:xfrm>
            <a:off x="216024" y="4318064"/>
            <a:ext cx="8892480" cy="1631216"/>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mịt,</a:t>
            </a:r>
            <a:r>
              <a:rPr lang="en-US" sz="32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các em vẫn đứng vẫy tay chào lưu luyến</a:t>
            </a:r>
            <a:r>
              <a:rPr lang="en-US" sz="2400" b="1" dirty="0">
                <a:solidFill>
                  <a:srgbClr val="FF0000"/>
                </a:solidFill>
                <a:latin typeface="Times New Roman" pitchFamily="18" charset="0"/>
                <a:cs typeface="Times New Roman" pitchFamily="18" charset="0"/>
              </a:rPr>
              <a:t>,</a:t>
            </a:r>
            <a:r>
              <a:rPr lang="en-US" sz="3200" b="1" dirty="0">
                <a:solidFill>
                  <a:srgbClr val="FF0000"/>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cho đến khi xe của chúng tôi/ khuất hẳn trong dòng người</a:t>
            </a:r>
            <a:r>
              <a:rPr lang="en-US" sz="3200" b="1" dirty="0">
                <a:solidFill>
                  <a:srgbClr val="FF0000"/>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xe cộ tấp nập</a:t>
            </a:r>
            <a:r>
              <a:rPr lang="en-US" sz="3600" b="1" dirty="0">
                <a:solidFill>
                  <a:srgbClr val="FF0000"/>
                </a:solidFill>
                <a:latin typeface="Times New Roman" pitchFamily="18" charset="0"/>
                <a:cs typeface="Times New Roman" pitchFamily="18" charset="0"/>
              </a:rPr>
              <a:t>/</a:t>
            </a:r>
            <a:r>
              <a:rPr lang="en-US" sz="2400" b="1" dirty="0">
                <a:solidFill>
                  <a:srgbClr val="FF0000"/>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của thành phố châu Âu hoa lệ, mến khách.</a:t>
            </a:r>
            <a:r>
              <a:rPr lang="en-US" sz="2000" b="1" dirty="0">
                <a:solidFill>
                  <a:schemeClr val="tx2">
                    <a:lumMod val="75000"/>
                  </a:schemeClr>
                </a:solidFill>
                <a:latin typeface="Times New Roman" pitchFamily="18" charset="0"/>
              </a:rPr>
              <a:t> </a:t>
            </a:r>
            <a:r>
              <a:rPr lang="en-US" sz="2800" b="1" dirty="0">
                <a:solidFill>
                  <a:srgbClr val="FF0000"/>
                </a:solidFill>
                <a:latin typeface="Times New Roman" pitchFamily="18" charset="0"/>
              </a:rPr>
              <a:t>//</a:t>
            </a:r>
          </a:p>
        </p:txBody>
      </p:sp>
    </p:spTree>
    <p:extLst>
      <p:ext uri="{BB962C8B-B14F-4D97-AF65-F5344CB8AC3E}">
        <p14:creationId xmlns:p14="http://schemas.microsoft.com/office/powerpoint/2010/main" val="945025869"/>
      </p:ext>
    </p:extLst>
  </p:cSld>
  <p:clrMapOvr>
    <a:masterClrMapping/>
  </p:clrMapOvr>
  <p:transition advClick="0" advTm="300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LUYỆN ĐỌC THEO </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NHÓM </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Tìm</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hiểu</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bài</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5475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395536" y="836712"/>
            <a:ext cx="882047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u="sng" dirty="0">
                <a:solidFill>
                  <a:srgbClr val="FF0000"/>
                </a:solidFill>
                <a:latin typeface="Times New Roman" pitchFamily="18" charset="0"/>
                <a:cs typeface="Times New Roman" pitchFamily="18" charset="0"/>
              </a:rPr>
              <a:t> </a:t>
            </a:r>
            <a:r>
              <a:rPr lang="en-US" sz="3200" b="1" u="sng" dirty="0">
                <a:solidFill>
                  <a:srgbClr val="000099"/>
                </a:solidFill>
                <a:latin typeface="Times New Roman" pitchFamily="18" charset="0"/>
                <a:cs typeface="Times New Roman" pitchFamily="18" charset="0"/>
              </a:rPr>
              <a:t>Câu 1: </a:t>
            </a:r>
            <a:r>
              <a:rPr lang="en-US" sz="3200" b="1" dirty="0">
                <a:solidFill>
                  <a:srgbClr val="000099"/>
                </a:solidFill>
                <a:latin typeface="Times New Roman" pitchFamily="18" charset="0"/>
                <a:cs typeface="Times New Roman" pitchFamily="18" charset="0"/>
              </a:rPr>
              <a:t>Đến thăm một trường Tiểu học ở Lúc  -xăm - bua, đoàn cán bộ Việt Nam gặp những điều gì bất ngờ và thú vị?</a:t>
            </a:r>
          </a:p>
        </p:txBody>
      </p:sp>
      <p:sp>
        <p:nvSpPr>
          <p:cNvPr id="6" name="Rectangle 5"/>
          <p:cNvSpPr/>
          <p:nvPr/>
        </p:nvSpPr>
        <p:spPr>
          <a:xfrm>
            <a:off x="323527" y="3330863"/>
            <a:ext cx="8584945" cy="3046988"/>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Tất cả HS lớp 6A đều tự giới thiệu bằng tiếng Việt, hát tặng đoàn một bài hát bằng tiếng Việt, giới thiệu những vật đặc trưng của Việt Nam mà các em sưu tầm được, vẽ Quốc kì Việt Nam, nói được bằng 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710694"/>
            <a:ext cx="8352928"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2:</a:t>
            </a:r>
            <a:r>
              <a:rPr lang="en-US" sz="3600" b="1" dirty="0">
                <a:solidFill>
                  <a:srgbClr val="000099"/>
                </a:solidFill>
                <a:latin typeface="Times New Roman" pitchFamily="18" charset="0"/>
                <a:cs typeface="Times New Roman" pitchFamily="18" charset="0"/>
              </a:rPr>
              <a:t> Vì sao các bạn ở lớp 6A nói được tiếng Việt và có được nhiều đồ vật của Việt Nam?</a:t>
            </a:r>
          </a:p>
        </p:txBody>
      </p:sp>
      <p:sp>
        <p:nvSpPr>
          <p:cNvPr id="14" name="Rectangle 13"/>
          <p:cNvSpPr/>
          <p:nvPr/>
        </p:nvSpPr>
        <p:spPr>
          <a:xfrm>
            <a:off x="467544" y="3284984"/>
            <a:ext cx="8496944" cy="2862322"/>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 Vì cô giáo lớp 6A đã từng ở Việt Nam, cô thích Việt Nam nên dạy học nói tiếng Việt, kể cho các em nghe những điều tốt đẹp về Việt Nam, các em 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95536" y="764704"/>
            <a:ext cx="8352928"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u="sng" dirty="0">
                <a:solidFill>
                  <a:srgbClr val="000099"/>
                </a:solidFill>
                <a:latin typeface="Times New Roman" pitchFamily="18" charset="0"/>
                <a:cs typeface="Times New Roman" pitchFamily="18" charset="0"/>
              </a:rPr>
              <a:t>Câu 3:</a:t>
            </a:r>
            <a:r>
              <a:rPr lang="en-US" sz="4000" b="1" dirty="0">
                <a:solidFill>
                  <a:srgbClr val="000099"/>
                </a:solidFill>
                <a:latin typeface="Times New Roman" pitchFamily="18" charset="0"/>
                <a:cs typeface="Times New Roman" pitchFamily="18" charset="0"/>
              </a:rPr>
              <a:t> Các bạn học sinh ở Lúc-xăm-bua muốn biết thêm điều gì về thiếu nhi Việt Nam?</a:t>
            </a:r>
          </a:p>
        </p:txBody>
      </p:sp>
      <p:sp>
        <p:nvSpPr>
          <p:cNvPr id="14" name="Rectangle 13"/>
          <p:cNvSpPr/>
          <p:nvPr/>
        </p:nvSpPr>
        <p:spPr>
          <a:xfrm>
            <a:off x="467544" y="3861048"/>
            <a:ext cx="8496944" cy="1938992"/>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69252" y="404664"/>
            <a:ext cx="835292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4:</a:t>
            </a:r>
            <a:r>
              <a:rPr lang="en-US" sz="3600" b="1" dirty="0">
                <a:solidFill>
                  <a:srgbClr val="000099"/>
                </a:solidFill>
                <a:latin typeface="Times New Roman" pitchFamily="18" charset="0"/>
                <a:cs typeface="Times New Roman" pitchFamily="18" charset="0"/>
              </a:rPr>
              <a:t> Khi chia tay đoàn cán bộ Việt Nam, các bạn học sinh Lúc – xăm – bua đã thể hiện tình cảm như thế nào?</a:t>
            </a:r>
          </a:p>
        </p:txBody>
      </p:sp>
      <p:sp>
        <p:nvSpPr>
          <p:cNvPr id="14" name="Rectangle 13"/>
          <p:cNvSpPr/>
          <p:nvPr/>
        </p:nvSpPr>
        <p:spPr>
          <a:xfrm>
            <a:off x="369252" y="3429000"/>
            <a:ext cx="8496944" cy="3170099"/>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48680"/>
            <a:ext cx="7704856" cy="576064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1628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1052736"/>
            <a:ext cx="835292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err="1">
                <a:solidFill>
                  <a:srgbClr val="000099"/>
                </a:solidFill>
                <a:latin typeface="Times New Roman" pitchFamily="18" charset="0"/>
                <a:cs typeface="Times New Roman" pitchFamily="18" charset="0"/>
              </a:rPr>
              <a:t>Câu</a:t>
            </a:r>
            <a:r>
              <a:rPr lang="en-US" sz="3600" b="1" u="sng" dirty="0">
                <a:solidFill>
                  <a:srgbClr val="000099"/>
                </a:solidFill>
                <a:latin typeface="Times New Roman" pitchFamily="18" charset="0"/>
                <a:cs typeface="Times New Roman" pitchFamily="18" charset="0"/>
              </a:rPr>
              <a:t> 5:</a:t>
            </a:r>
            <a:r>
              <a:rPr lang="en-US" sz="3600" b="1" dirty="0">
                <a:solidFill>
                  <a:srgbClr val="000099"/>
                </a:solidFill>
                <a:latin typeface="Times New Roman" pitchFamily="18" charset="0"/>
                <a:cs typeface="Times New Roman" pitchFamily="18" charset="0"/>
              </a:rPr>
              <a:t> 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2433082"/>
            <a:ext cx="8352928" cy="707886"/>
          </a:xfrm>
          <a:prstGeom prst="rect">
            <a:avLst/>
          </a:prstGeom>
          <a:solidFill>
            <a:schemeClr val="accent6">
              <a:lumMod val="20000"/>
              <a:lumOff val="80000"/>
            </a:schemeClr>
          </a:solidFill>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u="sng" dirty="0" err="1" smtClean="0">
                <a:solidFill>
                  <a:srgbClr val="000099"/>
                </a:solidFill>
                <a:latin typeface="Times New Roman" pitchFamily="18" charset="0"/>
                <a:cs typeface="Times New Roman" pitchFamily="18" charset="0"/>
              </a:rPr>
              <a:t>Câu</a:t>
            </a:r>
            <a:r>
              <a:rPr lang="en-US" sz="4000" b="1" u="sng" dirty="0" smtClean="0">
                <a:solidFill>
                  <a:srgbClr val="000099"/>
                </a:solidFill>
                <a:latin typeface="Times New Roman" pitchFamily="18" charset="0"/>
                <a:cs typeface="Times New Roman" pitchFamily="18" charset="0"/>
              </a:rPr>
              <a:t> 6:</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Câu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chuyện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thể</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hiện</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điều</a:t>
            </a:r>
            <a:r>
              <a:rPr lang="en-US" sz="4000" b="1" dirty="0" smtClean="0">
                <a:solidFill>
                  <a:srgbClr val="000099"/>
                </a:solidFill>
                <a:latin typeface="Times New Roman" pitchFamily="18" charset="0"/>
                <a:cs typeface="Times New Roman" pitchFamily="18" charset="0"/>
              </a:rPr>
              <a:t> </a:t>
            </a:r>
            <a:r>
              <a:rPr lang="en-US" sz="4000" b="1" dirty="0" err="1" smtClean="0">
                <a:solidFill>
                  <a:srgbClr val="000099"/>
                </a:solidFill>
                <a:latin typeface="Times New Roman" pitchFamily="18" charset="0"/>
                <a:cs typeface="Times New Roman" pitchFamily="18" charset="0"/>
              </a:rPr>
              <a:t>gì</a:t>
            </a:r>
            <a:r>
              <a:rPr lang="en-US" sz="4000" b="1" dirty="0" smtClean="0">
                <a:solidFill>
                  <a:srgbClr val="000099"/>
                </a:solidFill>
                <a:latin typeface="Times New Roman" pitchFamily="18" charset="0"/>
                <a:cs typeface="Times New Roman" pitchFamily="18" charset="0"/>
              </a:rPr>
              <a:t>?</a:t>
            </a:r>
            <a:endParaRPr lang="en-US" sz="4000" b="1" dirty="0">
              <a:solidFill>
                <a:srgbClr val="000099"/>
              </a:solidFill>
              <a:latin typeface="Times New Roman" pitchFamily="18" charset="0"/>
              <a:cs typeface="Times New Roman" pitchFamily="18" charset="0"/>
            </a:endParaRPr>
          </a:p>
        </p:txBody>
      </p:sp>
      <p:sp>
        <p:nvSpPr>
          <p:cNvPr id="4" name="Rectangle 3"/>
          <p:cNvSpPr/>
          <p:nvPr/>
        </p:nvSpPr>
        <p:spPr>
          <a:xfrm>
            <a:off x="369252" y="3429000"/>
            <a:ext cx="8496944" cy="1938992"/>
          </a:xfrm>
          <a:prstGeom prst="rect">
            <a:avLst/>
          </a:prstGeom>
          <a:solidFill>
            <a:schemeClr val="accent6">
              <a:lumMod val="20000"/>
              <a:lumOff val="80000"/>
            </a:schemeClr>
          </a:solidFill>
        </p:spPr>
        <p:txBody>
          <a:bodyPr wrap="square">
            <a:spAutoFit/>
          </a:bodyPr>
          <a:lstStyle/>
          <a:p>
            <a:pPr algn="just"/>
            <a:r>
              <a:rPr lang="en-US" sz="4000" b="1" i="1" dirty="0">
                <a:solidFill>
                  <a:srgbClr val="990000"/>
                </a:solidFill>
                <a:latin typeface="Times New Roman" pitchFamily="18" charset="0"/>
                <a:cs typeface="Times New Roman" pitchFamily="18" charset="0"/>
              </a:rPr>
              <a:t>- 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53641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20888"/>
            <a:ext cx="8291513"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001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0" y="2209800"/>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153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0"/>
            <a:ext cx="3505200" cy="304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1531" name="WordArt 27"/>
          <p:cNvSpPr>
            <a:spLocks noChangeArrowheads="1" noChangeShapeType="1" noTextEdit="1"/>
          </p:cNvSpPr>
          <p:nvPr/>
        </p:nvSpPr>
        <p:spPr bwMode="auto">
          <a:xfrm>
            <a:off x="228600" y="4038600"/>
            <a:ext cx="46482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Bằng lời của em.</a:t>
            </a: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31"/>
                                        </p:tgtEl>
                                        <p:attrNameLst>
                                          <p:attrName>style.visibility</p:attrName>
                                        </p:attrNameLst>
                                      </p:cBhvr>
                                      <p:to>
                                        <p:strVal val="visible"/>
                                      </p:to>
                                    </p:set>
                                    <p:anim calcmode="lin" valueType="num">
                                      <p:cBhvr additive="base">
                                        <p:cTn id="13" dur="500" fill="hold"/>
                                        <p:tgtEl>
                                          <p:spTgt spid="21531"/>
                                        </p:tgtEl>
                                        <p:attrNameLst>
                                          <p:attrName>ppt_x</p:attrName>
                                        </p:attrNameLst>
                                      </p:cBhvr>
                                      <p:tavLst>
                                        <p:tav tm="0">
                                          <p:val>
                                            <p:strVal val="#ppt_x"/>
                                          </p:val>
                                        </p:tav>
                                        <p:tav tm="100000">
                                          <p:val>
                                            <p:strVal val="#ppt_x"/>
                                          </p:val>
                                        </p:tav>
                                      </p:tavLst>
                                    </p:anim>
                                    <p:anim calcmode="lin" valueType="num">
                                      <p:cBhvr additive="base">
                                        <p:cTn id="14"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0" y="8317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các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gợi</a:t>
            </a:r>
            <a:r>
              <a:rPr lang="en-US" sz="2800" b="1" i="1" dirty="0">
                <a:solidFill>
                  <a:srgbClr val="0000FF"/>
                </a:solidFill>
                <a:latin typeface="Times New Roman" pitchFamily="18" charset="0"/>
              </a:rPr>
              <a:t> ý </a:t>
            </a:r>
            <a:r>
              <a:rPr lang="en-US" sz="2800" b="1" i="1" dirty="0" err="1">
                <a:solidFill>
                  <a:srgbClr val="0000FF"/>
                </a:solidFill>
                <a:latin typeface="Times New Roman" pitchFamily="18" charset="0"/>
              </a:rPr>
              <a:t>dưới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kể</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lại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câu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chuyện</a:t>
            </a:r>
            <a:r>
              <a:rPr lang="en-US" sz="2800" b="1" i="1" dirty="0">
                <a:solidFill>
                  <a:srgbClr val="0000FF"/>
                </a:solidFill>
                <a:latin typeface="Times New Roman" pitchFamily="18" charset="0"/>
              </a:rPr>
              <a:t> </a:t>
            </a:r>
            <a:r>
              <a:rPr lang="en-US" sz="2800" b="1" i="1" dirty="0" err="1">
                <a:solidFill>
                  <a:srgbClr val="990000"/>
                </a:solidFill>
                <a:latin typeface="Times New Roman" pitchFamily="18" charset="0"/>
              </a:rPr>
              <a:t>Gặp</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gỡ</a:t>
            </a:r>
            <a:r>
              <a:rPr lang="en-US" sz="2800" b="1" i="1" dirty="0">
                <a:solidFill>
                  <a:srgbClr val="990000"/>
                </a:solidFill>
                <a:latin typeface="Times New Roman" pitchFamily="18" charset="0"/>
              </a:rPr>
              <a:t> ở </a:t>
            </a:r>
            <a:r>
              <a:rPr lang="en-US" sz="2800" b="1" i="1" dirty="0" err="1">
                <a:solidFill>
                  <a:srgbClr val="990000"/>
                </a:solidFill>
                <a:latin typeface="Times New Roman" pitchFamily="18" charset="0"/>
              </a:rPr>
              <a:t>Lúc-xăm-bua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lời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của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em</a:t>
            </a:r>
            <a:endParaRPr lang="en-US" sz="2800" b="1" i="1" dirty="0">
              <a:solidFill>
                <a:srgbClr val="0000FF"/>
              </a:solidFill>
              <a:latin typeface="Times New Roman" pitchFamily="18" charset="0"/>
            </a:endParaRPr>
          </a:p>
        </p:txBody>
      </p:sp>
      <p:sp>
        <p:nvSpPr>
          <p:cNvPr id="23565" name="Text Box 13"/>
          <p:cNvSpPr txBox="1">
            <a:spLocks noChangeArrowheads="1"/>
          </p:cNvSpPr>
          <p:nvPr/>
        </p:nvSpPr>
        <p:spPr bwMode="auto">
          <a:xfrm>
            <a:off x="0" y="2669552"/>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683568" y="311364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Phút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đầu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gặp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gỡ</a:t>
            </a:r>
            <a:r>
              <a:rPr lang="en-US" sz="2800" b="1" i="1" dirty="0">
                <a:solidFill>
                  <a:srgbClr val="0000FF"/>
                </a:solidFill>
                <a:latin typeface="Times New Roman" pitchFamily="18" charset="0"/>
              </a:rPr>
              <a:t>.</a:t>
            </a:r>
          </a:p>
        </p:txBody>
      </p:sp>
      <p:sp>
        <p:nvSpPr>
          <p:cNvPr id="23567" name="Text Box 15"/>
          <p:cNvSpPr txBox="1">
            <a:spLocks noChangeArrowheads="1"/>
          </p:cNvSpPr>
          <p:nvPr/>
        </p:nvSpPr>
        <p:spPr bwMode="auto">
          <a:xfrm>
            <a:off x="683568" y="3716101"/>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Bài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hát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bộ</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sưu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tập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về</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Việt</a:t>
            </a:r>
            <a:r>
              <a:rPr lang="en-US" sz="2800" b="1" i="1" dirty="0">
                <a:solidFill>
                  <a:srgbClr val="0000FF"/>
                </a:solidFill>
                <a:latin typeface="Times New Roman" pitchFamily="18" charset="0"/>
              </a:rPr>
              <a:t> Nam.</a:t>
            </a:r>
          </a:p>
        </p:txBody>
      </p:sp>
      <p:sp>
        <p:nvSpPr>
          <p:cNvPr id="23568" name="Text Box 16"/>
          <p:cNvSpPr txBox="1">
            <a:spLocks noChangeArrowheads="1"/>
          </p:cNvSpPr>
          <p:nvPr/>
        </p:nvSpPr>
        <p:spPr bwMode="auto">
          <a:xfrm>
            <a:off x="0" y="4137235"/>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b)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2: </a:t>
            </a:r>
            <a:r>
              <a:rPr lang="en-US" sz="2800" b="1" i="1" dirty="0" err="1">
                <a:solidFill>
                  <a:srgbClr val="990000"/>
                </a:solidFill>
                <a:latin typeface="Times New Roman" pitchFamily="18" charset="0"/>
              </a:rPr>
              <a:t>Câu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chuyện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giữa</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người</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bạn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mới</a:t>
            </a:r>
            <a:r>
              <a:rPr lang="en-US" sz="2800" b="1" i="1" dirty="0">
                <a:solidFill>
                  <a:srgbClr val="990000"/>
                </a:solidFill>
                <a:latin typeface="Times New Roman" pitchFamily="18" charset="0"/>
              </a:rPr>
              <a:t>.</a:t>
            </a:r>
          </a:p>
        </p:txBody>
      </p:sp>
      <p:sp>
        <p:nvSpPr>
          <p:cNvPr id="23569" name="Text Box 17"/>
          <p:cNvSpPr txBox="1">
            <a:spLocks noChangeArrowheads="1"/>
          </p:cNvSpPr>
          <p:nvPr/>
        </p:nvSpPr>
        <p:spPr bwMode="auto">
          <a:xfrm>
            <a:off x="1191733" y="473969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Cô</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giáo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lớp</a:t>
            </a:r>
            <a:r>
              <a:rPr lang="en-US" sz="2800" b="1" i="1" dirty="0">
                <a:solidFill>
                  <a:srgbClr val="0000FF"/>
                </a:solidFill>
                <a:latin typeface="Times New Roman" pitchFamily="18" charset="0"/>
              </a:rPr>
              <a:t> 6A</a:t>
            </a:r>
          </a:p>
        </p:txBody>
      </p:sp>
      <p:sp>
        <p:nvSpPr>
          <p:cNvPr id="23570" name="Text Box 18"/>
          <p:cNvSpPr txBox="1">
            <a:spLocks noChangeArrowheads="1"/>
          </p:cNvSpPr>
          <p:nvPr/>
        </p:nvSpPr>
        <p:spPr bwMode="auto">
          <a:xfrm>
            <a:off x="1100138" y="5414963"/>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0" y="5943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c) Đoạn 3: Chia tay.</a:t>
            </a:r>
          </a:p>
        </p:txBody>
      </p:sp>
      <p:pic>
        <p:nvPicPr>
          <p:cNvPr id="2357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l="5525" t="2100" r="2380" b="7611"/>
          <a:stretch>
            <a:fillRect/>
          </a:stretch>
        </p:blipFill>
        <p:spPr bwMode="auto">
          <a:xfrm>
            <a:off x="7010400" y="5105400"/>
            <a:ext cx="2133600" cy="1752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1156335"/>
            <a:ext cx="4992072" cy="523220"/>
          </a:xfrm>
          <a:prstGeom prst="rect">
            <a:avLst/>
          </a:prstGeom>
        </p:spPr>
        <p:txBody>
          <a:bodyPr wrap="none">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539552" y="1696159"/>
            <a:ext cx="8604448" cy="954107"/>
          </a:xfrm>
          <a:prstGeom prst="rect">
            <a:avLst/>
          </a:prstGeom>
        </p:spPr>
        <p:txBody>
          <a:bodyPr wrap="square">
            <a:spAutoFit/>
          </a:bodyPr>
          <a:lstStyle/>
          <a:p>
            <a:r>
              <a:rPr lang="en-US"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như</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người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về</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cuộc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gặp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lại</a:t>
            </a:r>
            <a:r>
              <a:rPr lang="en-US" sz="2800" b="1" dirty="0">
                <a:solidFill>
                  <a:srgbClr val="0000FF"/>
                </a:solidFill>
                <a:latin typeface="Times New Roman" panose="02020603050405020304" pitchFamily="18" charset="0"/>
                <a:cs typeface="Times New Roman" panose="02020603050405020304" pitchFamily="18" charset="0"/>
              </a:rPr>
              <a:t>.</a:t>
            </a:r>
            <a:endParaRPr lang="vi-VN" sz="2800" dirty="0"/>
          </a:p>
        </p:txBody>
      </p:sp>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3124200" y="-152400"/>
            <a:ext cx="3581400" cy="1676400"/>
          </a:xfrm>
          <a:prstGeom prst="rect">
            <a:avLst/>
          </a:prstGeom>
        </p:spPr>
        <p:txBody>
          <a:bodyPr wrap="none" fromWordArt="1">
            <a:prstTxWarp prst="textPlain">
              <a:avLst>
                <a:gd name="adj" fmla="val 50000"/>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dirty="0">
                <a:ln w="9525">
                  <a:round/>
                </a:ln>
                <a:gradFill rotWithShape="1">
                  <a:gsLst>
                    <a:gs pos="0">
                      <a:srgbClr val="FFE701"/>
                    </a:gs>
                    <a:gs pos="100000">
                      <a:srgbClr val="FE3E02"/>
                    </a:gs>
                  </a:gsLst>
                  <a:lin ang="5400000" scaled="1"/>
                </a:gradFill>
                <a:latin typeface="Times New Roman" panose="02020603050405020304"/>
                <a:cs typeface="Times New Roman" panose="02020603050405020304"/>
              </a:rPr>
              <a:t>KỂ CHUYỆN</a:t>
            </a:r>
          </a:p>
        </p:txBody>
      </p:sp>
      <p:sp>
        <p:nvSpPr>
          <p:cNvPr id="5" name="Text Box 16"/>
          <p:cNvSpPr txBox="1">
            <a:spLocks noChangeArrowheads="1"/>
          </p:cNvSpPr>
          <p:nvPr/>
        </p:nvSpPr>
        <p:spPr bwMode="auto">
          <a:xfrm>
            <a:off x="-457200" y="1447800"/>
            <a:ext cx="9144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anose="02020603050405020304" pitchFamily="18" charset="0"/>
                <a:cs typeface="Times New Roman" panose="02020603050405020304" pitchFamily="18" charset="0"/>
              </a:rPr>
              <a:t>Gặp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gỡ</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Lúc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xăm</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bua</a:t>
            </a:r>
            <a:endParaRPr lang="en-US" sz="3200" b="1" dirty="0">
              <a:solidFill>
                <a:srgbClr val="FF0000"/>
              </a:solidFill>
              <a:latin typeface="Times New Roman" panose="02020603050405020304" pitchFamily="18" charset="0"/>
              <a:cs typeface="Times New Roman" panose="02020603050405020304" pitchFamily="18" charset="0"/>
            </a:endParaRPr>
          </a:p>
          <a:p>
            <a:pPr algn="ctr">
              <a:spcBef>
                <a:spcPct val="50000"/>
              </a:spcBef>
            </a:pPr>
            <a:r>
              <a:rPr lang="en-US" sz="2000" b="1" i="1" dirty="0">
                <a:solidFill>
                  <a:srgbClr val="C00000"/>
                </a:solidFill>
                <a:latin typeface="Times New Roman" panose="02020603050405020304" pitchFamily="18" charset="0"/>
                <a:cs typeface="Times New Roman" panose="02020603050405020304" pitchFamily="18" charset="0"/>
              </a:rPr>
              <a:t>                                                                                   Theo</a:t>
            </a:r>
            <a:r>
              <a:rPr lang="en-US" sz="2000" b="1" dirty="0">
                <a:solidFill>
                  <a:srgbClr val="C00000"/>
                </a:solidFill>
                <a:latin typeface="Times New Roman" panose="02020603050405020304" pitchFamily="18" charset="0"/>
                <a:cs typeface="Times New Roman" panose="02020603050405020304" pitchFamily="18" charset="0"/>
              </a:rPr>
              <a:t> QUỲNH PHƯƠNG</a:t>
            </a:r>
          </a:p>
        </p:txBody>
      </p:sp>
      <p:sp>
        <p:nvSpPr>
          <p:cNvPr id="3" name="TextBox 2"/>
          <p:cNvSpPr txBox="1"/>
          <p:nvPr/>
        </p:nvSpPr>
        <p:spPr>
          <a:xfrm>
            <a:off x="0" y="2494240"/>
            <a:ext cx="8991600" cy="1077218"/>
          </a:xfrm>
          <a:prstGeom prst="rect">
            <a:avLst/>
          </a:prstGeom>
          <a:noFill/>
        </p:spPr>
        <p:txBody>
          <a:bodyPr wrap="square" rtlCol="0">
            <a:spAutoFit/>
          </a:bodyPr>
          <a:lstStyle/>
          <a:p>
            <a:r>
              <a:rPr lang="en-US" sz="3200" b="1" dirty="0" err="1">
                <a:solidFill>
                  <a:srgbClr val="0000CC"/>
                </a:solidFill>
                <a:latin typeface="Times New Roman" panose="02020603050405020304" pitchFamily="18" charset="0"/>
                <a:cs typeface="Times New Roman" panose="02020603050405020304" pitchFamily="18" charset="0"/>
              </a:rPr>
              <a:t>Dựa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gợi</a:t>
            </a:r>
            <a:r>
              <a:rPr lang="en-US" sz="3200" b="1" dirty="0">
                <a:solidFill>
                  <a:srgbClr val="0000CC"/>
                </a:solidFill>
                <a:latin typeface="Times New Roman" panose="02020603050405020304" pitchFamily="18" charset="0"/>
                <a:cs typeface="Times New Roman" panose="02020603050405020304" pitchFamily="18" charset="0"/>
              </a:rPr>
              <a:t> ý </a:t>
            </a:r>
            <a:r>
              <a:rPr lang="en-US" sz="3200" b="1" dirty="0" err="1">
                <a:solidFill>
                  <a:srgbClr val="0000CC"/>
                </a:solidFill>
                <a:latin typeface="Times New Roman" panose="02020603050405020304" pitchFamily="18" charset="0"/>
                <a:cs typeface="Times New Roman" panose="02020603050405020304" pitchFamily="18" charset="0"/>
              </a:rPr>
              <a:t>dưới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kể</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lại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chuyện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Gặp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gỡ</a:t>
            </a:r>
            <a:r>
              <a:rPr lang="en-US" sz="3200" b="1" dirty="0">
                <a:solidFill>
                  <a:srgbClr val="0000CC"/>
                </a:solidFill>
                <a:latin typeface="Times New Roman" panose="02020603050405020304" pitchFamily="18" charset="0"/>
                <a:cs typeface="Times New Roman" panose="02020603050405020304" pitchFamily="18" charset="0"/>
              </a:rPr>
              <a:t> ở </a:t>
            </a:r>
            <a:r>
              <a:rPr lang="en-US" sz="3200" b="1" dirty="0" err="1">
                <a:solidFill>
                  <a:srgbClr val="0000CC"/>
                </a:solidFill>
                <a:latin typeface="Times New Roman" panose="02020603050405020304" pitchFamily="18" charset="0"/>
                <a:cs typeface="Times New Roman" panose="02020603050405020304" pitchFamily="18" charset="0"/>
              </a:rPr>
              <a:t>Lúc-xăm-bua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bằng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lời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em</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304800" y="3657600"/>
            <a:ext cx="86868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Câu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được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theo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ai</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6" name="TextBox 5"/>
          <p:cNvSpPr txBox="1"/>
          <p:nvPr/>
        </p:nvSpPr>
        <p:spPr>
          <a:xfrm>
            <a:off x="152400" y="4191000"/>
            <a:ext cx="87630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Theo </a:t>
            </a:r>
            <a:r>
              <a:rPr lang="en-US" sz="3200" b="1" dirty="0" err="1">
                <a:solidFill>
                  <a:srgbClr val="0000FF"/>
                </a:solidFill>
                <a:latin typeface="Times New Roman" panose="02020603050405020304" pitchFamily="18" charset="0"/>
                <a:cs typeface="Times New Roman" panose="02020603050405020304" pitchFamily="18" charset="0"/>
              </a:rPr>
              <a:t>lời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bộ</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Việt</a:t>
            </a:r>
            <a:r>
              <a:rPr lang="en-US" sz="3200" b="1" dirty="0">
                <a:solidFill>
                  <a:srgbClr val="0000FF"/>
                </a:solidFill>
                <a:latin typeface="Times New Roman" panose="02020603050405020304" pitchFamily="18" charset="0"/>
                <a:cs typeface="Times New Roman" panose="02020603050405020304" pitchFamily="18" charset="0"/>
              </a:rPr>
              <a:t> Nam</a:t>
            </a:r>
            <a:r>
              <a:rPr lang="en-US" dirty="0"/>
              <a:t>.</a:t>
            </a:r>
          </a:p>
        </p:txBody>
      </p:sp>
      <p:sp>
        <p:nvSpPr>
          <p:cNvPr id="7" name="TextBox 6"/>
          <p:cNvSpPr txBox="1"/>
          <p:nvPr/>
        </p:nvSpPr>
        <p:spPr>
          <a:xfrm>
            <a:off x="228600" y="5181600"/>
            <a:ext cx="609600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Kể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bằng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thế</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8" name="TextBox 7"/>
          <p:cNvSpPr txBox="1"/>
          <p:nvPr/>
        </p:nvSpPr>
        <p:spPr>
          <a:xfrm>
            <a:off x="0" y="5715000"/>
            <a:ext cx="9220200" cy="1077218"/>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lại</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407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6200" y="126876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Đoạn</a:t>
            </a:r>
            <a:r>
              <a:rPr lang="en-US" sz="2800" b="1" i="1" dirty="0">
                <a:solidFill>
                  <a:srgbClr val="0000FF"/>
                </a:solidFill>
                <a:latin typeface="Times New Roman" pitchFamily="18" charset="0"/>
              </a:rPr>
              <a:t> 1: </a:t>
            </a:r>
            <a:r>
              <a:rPr lang="en-US" sz="2800" b="1" i="1" dirty="0" err="1">
                <a:solidFill>
                  <a:srgbClr val="0000FF"/>
                </a:solidFill>
                <a:latin typeface="Times New Roman" pitchFamily="18" charset="0"/>
              </a:rPr>
              <a:t>Những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điều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ngờ</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thú</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vị</a:t>
            </a:r>
            <a:r>
              <a:rPr lang="en-US" sz="2800" b="1" i="1" dirty="0">
                <a:solidFill>
                  <a:srgbClr val="0000FF"/>
                </a:solidFill>
                <a:latin typeface="Times New Roman" pitchFamily="18" charset="0"/>
              </a:rPr>
              <a:t>.</a:t>
            </a:r>
          </a:p>
        </p:txBody>
      </p:sp>
      <p:pic>
        <p:nvPicPr>
          <p:cNvPr id="33801"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280999"/>
            <a:ext cx="2971800" cy="2819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76199" y="1984375"/>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Lúc</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xăm</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bua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đây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ni</a:t>
            </a:r>
            <a:r>
              <a:rPr lang="en-US" sz="2400" b="1" dirty="0">
                <a:solidFill>
                  <a:srgbClr val="0000FF"/>
                </a:solidFill>
                <a:latin typeface="Times New Roman" pitchFamily="18" charset="0"/>
                <a:cs typeface="Times New Roman" pitchFamily="18" charset="0"/>
              </a:rPr>
              <a:t> - ca,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Giét</a:t>
            </a:r>
            <a:r>
              <a:rPr lang="en-US" sz="2400" b="1" dirty="0">
                <a:solidFill>
                  <a:srgbClr val="0000FF"/>
                </a:solidFill>
                <a:latin typeface="Times New Roman" pitchFamily="18" charset="0"/>
                <a:cs typeface="Times New Roman" pitchFamily="18" charset="0"/>
              </a:rPr>
              <a:t> – xi - ca,…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Kìa</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bướm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sưu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tầm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được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rưng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dừa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 </a:t>
            </a:r>
            <a:r>
              <a:rPr lang="en-US" sz="2400" b="1" dirty="0" err="1">
                <a:solidFill>
                  <a:srgbClr val="0000FF"/>
                </a:solidFill>
                <a:latin typeface="Times New Roman" pitchFamily="18" charset="0"/>
                <a:cs typeface="Times New Roman" pitchFamily="18" charset="0"/>
              </a:rPr>
              <a:t>Hồ</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Chí</a:t>
            </a:r>
            <a:r>
              <a:rPr lang="en-US" sz="2400" b="1" dirty="0">
                <a:solidFill>
                  <a:srgbClr val="0000FF"/>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415" y="764704"/>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2: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mới</a:t>
            </a:r>
            <a:r>
              <a:rPr lang="en-US" sz="2800" b="1" dirty="0">
                <a:solidFill>
                  <a:srgbClr val="0000FF"/>
                </a:solidFill>
                <a:latin typeface="Times New Roman" pitchFamily="18" charset="0"/>
              </a:rPr>
              <a:t>.</a:t>
            </a:r>
          </a:p>
        </p:txBody>
      </p:sp>
      <p:pic>
        <p:nvPicPr>
          <p:cNvPr id="34825"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571" y="2561108"/>
            <a:ext cx="3276600" cy="2590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0" y="1619721"/>
            <a:ext cx="5791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nên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đẹp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con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qua In-</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nét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đặt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trò</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thú</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nữa</a:t>
            </a:r>
            <a:r>
              <a:rPr lang="en-US"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0" y="692696"/>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FF"/>
                </a:solidFill>
                <a:latin typeface="Times New Roman" pitchFamily="18" charset="0"/>
              </a:rPr>
              <a:t>* </a:t>
            </a:r>
            <a:r>
              <a:rPr lang="en-US" sz="2800" b="1" dirty="0" err="1">
                <a:solidFill>
                  <a:srgbClr val="FF00FF"/>
                </a:solidFill>
                <a:latin typeface="Times New Roman" pitchFamily="18" charset="0"/>
              </a:rPr>
              <a:t>Đoạn</a:t>
            </a:r>
            <a:r>
              <a:rPr lang="en-US" sz="2800" b="1" dirty="0">
                <a:solidFill>
                  <a:srgbClr val="FF00FF"/>
                </a:solidFill>
                <a:latin typeface="Times New Roman" pitchFamily="18" charset="0"/>
              </a:rPr>
              <a:t> 3: Chia </a:t>
            </a:r>
            <a:r>
              <a:rPr lang="en-US" sz="2800" b="1" dirty="0" err="1">
                <a:solidFill>
                  <a:srgbClr val="FF00FF"/>
                </a:solidFill>
                <a:latin typeface="Times New Roman" pitchFamily="18" charset="0"/>
              </a:rPr>
              <a:t>tay</a:t>
            </a:r>
            <a:r>
              <a:rPr lang="en-US" sz="2800" b="1" dirty="0">
                <a:solidFill>
                  <a:srgbClr val="FF00FF"/>
                </a:solidFill>
                <a:latin typeface="Times New Roman" pitchFamily="18" charset="0"/>
              </a:rPr>
              <a:t>.</a:t>
            </a:r>
          </a:p>
        </p:txBody>
      </p:sp>
      <p:pic>
        <p:nvPicPr>
          <p:cNvPr id="35850"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44824"/>
            <a:ext cx="3733800" cy="388843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108520" y="1674812"/>
            <a:ext cx="4953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giờ</a:t>
            </a:r>
            <a:r>
              <a:rPr lang="en-US" sz="2800" b="1" dirty="0">
                <a:solidFill>
                  <a:srgbClr val="0000FF"/>
                </a:solidFill>
                <a:latin typeface="Times New Roman" pitchFamily="18" charset="0"/>
                <a:cs typeface="Times New Roman" pitchFamily="18" charset="0"/>
              </a:rPr>
              <a:t> chia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tuyết</a:t>
            </a:r>
            <a:r>
              <a:rPr lang="en-US" sz="2800" b="1" dirty="0">
                <a:solidFill>
                  <a:srgbClr val="0000FF"/>
                </a:solidFill>
                <a:latin typeface="Times New Roman" pitchFamily="18" charset="0"/>
                <a:cs typeface="Times New Roman" pitchFamily="18" charset="0"/>
              </a:rPr>
              <a:t> bay </a:t>
            </a:r>
            <a:r>
              <a:rPr lang="en-US" sz="2800" b="1" dirty="0" err="1">
                <a:solidFill>
                  <a:srgbClr val="0000FF"/>
                </a:solidFill>
                <a:latin typeface="Times New Roman" pitchFamily="18" charset="0"/>
                <a:cs typeface="Times New Roman" pitchFamily="18" charset="0"/>
              </a:rPr>
              <a:t>mù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mịt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hẳn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khách</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7"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60848"/>
            <a:ext cx="3733800" cy="2895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210" name="Text Box 18"/>
          <p:cNvSpPr txBox="1">
            <a:spLocks noChangeArrowheads="1"/>
          </p:cNvSpPr>
          <p:nvPr/>
        </p:nvSpPr>
        <p:spPr bwMode="auto">
          <a:xfrm>
            <a:off x="0" y="2060848"/>
            <a:ext cx="5257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i="1" dirty="0">
                <a:solidFill>
                  <a:srgbClr val="0000FF"/>
                </a:solidFill>
                <a:latin typeface="Times New Roman" pitchFamily="18" charset="0"/>
                <a:cs typeface="Times New Roman" pitchFamily="18" charset="0"/>
              </a:rPr>
              <a:t>   * </a:t>
            </a:r>
            <a:r>
              <a:rPr lang="en-US" sz="3200" b="1" i="1" dirty="0" err="1">
                <a:solidFill>
                  <a:srgbClr val="0000FF"/>
                </a:solidFill>
                <a:latin typeface="Times New Roman" pitchFamily="18" charset="0"/>
                <a:cs typeface="Times New Roman" pitchFamily="18" charset="0"/>
              </a:rPr>
              <a:t>Cuộc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gặp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thú</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bất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ngờ</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bộ</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Việt</a:t>
            </a:r>
            <a:r>
              <a:rPr lang="en-US" sz="3200" b="1" i="1" dirty="0">
                <a:solidFill>
                  <a:srgbClr val="0000FF"/>
                </a:solidFill>
                <a:latin typeface="Times New Roman" pitchFamily="18" charset="0"/>
                <a:cs typeface="Times New Roman" pitchFamily="18" charset="0"/>
              </a:rPr>
              <a:t> Nam </a:t>
            </a:r>
            <a:r>
              <a:rPr lang="en-US" sz="3200" b="1" i="1" dirty="0" err="1">
                <a:solidFill>
                  <a:srgbClr val="0000FF"/>
                </a:solidFill>
                <a:latin typeface="Times New Roman" pitchFamily="18" charset="0"/>
                <a:cs typeface="Times New Roman" pitchFamily="18" charset="0"/>
              </a:rPr>
              <a:t>với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trường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Tiểu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ở </a:t>
            </a:r>
            <a:r>
              <a:rPr lang="en-US" sz="3200" b="1" i="1" dirty="0" err="1">
                <a:solidFill>
                  <a:srgbClr val="0000FF"/>
                </a:solidFill>
                <a:latin typeface="Times New Roman" pitchFamily="18" charset="0"/>
                <a:cs typeface="Times New Roman" pitchFamily="18" charset="0"/>
              </a:rPr>
              <a:t>Lúc-xăm-bua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thể</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hiện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tình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hữu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nghị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kết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giữa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trên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thế</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giới</a:t>
            </a:r>
            <a:r>
              <a:rPr lang="en-US" sz="3200" b="1" i="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80528" y="112474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Câu</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chuyện</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có</a:t>
            </a:r>
            <a:r>
              <a:rPr lang="en-US" sz="3200" b="1" dirty="0">
                <a:solidFill>
                  <a:srgbClr val="FF00FF"/>
                </a:solidFill>
                <a:latin typeface="Times New Roman" pitchFamily="18" charset="0"/>
                <a:cs typeface="Times New Roman" pitchFamily="18" charset="0"/>
              </a:rPr>
              <a:t> ý </a:t>
            </a:r>
            <a:r>
              <a:rPr lang="en-US" sz="3200" b="1" dirty="0" err="1">
                <a:solidFill>
                  <a:srgbClr val="FF00FF"/>
                </a:solidFill>
                <a:latin typeface="Times New Roman" pitchFamily="18" charset="0"/>
                <a:cs typeface="Times New Roman" pitchFamily="18" charset="0"/>
              </a:rPr>
              <a:t>nghĩa</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gì</a:t>
            </a:r>
            <a:r>
              <a:rPr lang="en-US" sz="32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11" y="2204864"/>
            <a:ext cx="4743513" cy="335790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0" y="97735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smtClean="0">
                <a:solidFill>
                  <a:srgbClr val="FF0000"/>
                </a:solidFill>
                <a:latin typeface="Times New Roman" pitchFamily="18" charset="0"/>
                <a:cs typeface="Times New Roman" pitchFamily="18" charset="0"/>
              </a:rPr>
              <a:t>Gặp</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60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0" name="WordArt 10"/>
          <p:cNvSpPr>
            <a:spLocks noChangeArrowheads="1" noChangeShapeType="1" noTextEdit="1"/>
          </p:cNvSpPr>
          <p:nvPr/>
        </p:nvSpPr>
        <p:spPr bwMode="auto">
          <a:xfrm>
            <a:off x="990600" y="914400"/>
            <a:ext cx="6934200" cy="5257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341029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405534"/>
            <a:ext cx="7308812" cy="830997"/>
          </a:xfrm>
          <a:prstGeom prst="rect">
            <a:avLst/>
          </a:prstGeom>
          <a:noFill/>
        </p:spPr>
        <p:txBody>
          <a:bodyPr wrap="square" rtlCol="0">
            <a:spAutoFit/>
          </a:bodyPr>
          <a:lstStyle/>
          <a:p>
            <a:r>
              <a:rPr lang="en-US" sz="2400" dirty="0" err="1">
                <a:solidFill>
                  <a:srgbClr val="FF0000"/>
                </a:solidFill>
              </a:rPr>
              <a:t>Lúc</a:t>
            </a:r>
            <a:r>
              <a:rPr lang="en-US" sz="2400" dirty="0">
                <a:solidFill>
                  <a:srgbClr val="FF0000"/>
                </a:solidFill>
              </a:rPr>
              <a:t>- </a:t>
            </a:r>
            <a:r>
              <a:rPr lang="en-US" sz="2400" dirty="0" err="1">
                <a:solidFill>
                  <a:srgbClr val="FF0000"/>
                </a:solidFill>
              </a:rPr>
              <a:t>xăm</a:t>
            </a:r>
            <a:r>
              <a:rPr lang="en-US" sz="2400" dirty="0">
                <a:solidFill>
                  <a:srgbClr val="FF0000"/>
                </a:solidFill>
              </a:rPr>
              <a:t>- </a:t>
            </a:r>
            <a:r>
              <a:rPr lang="en-US" sz="2400" dirty="0" err="1">
                <a:solidFill>
                  <a:srgbClr val="FF0000"/>
                </a:solidFill>
              </a:rPr>
              <a:t>bua</a:t>
            </a:r>
            <a:r>
              <a:rPr lang="en-US" sz="2400" dirty="0"/>
              <a:t>: </a:t>
            </a:r>
            <a:r>
              <a:rPr lang="en-US" sz="2400" dirty="0" err="1"/>
              <a:t>một</a:t>
            </a:r>
            <a:r>
              <a:rPr lang="en-US" sz="2400" dirty="0"/>
              <a:t> </a:t>
            </a:r>
            <a:r>
              <a:rPr lang="en-US" sz="2400" dirty="0" err="1"/>
              <a:t>nước</a:t>
            </a:r>
            <a:r>
              <a:rPr lang="en-US" sz="2400" dirty="0"/>
              <a:t> </a:t>
            </a:r>
            <a:r>
              <a:rPr lang="en-US" sz="2400" dirty="0" err="1"/>
              <a:t>nhỏ</a:t>
            </a:r>
            <a:r>
              <a:rPr lang="en-US" sz="2400" dirty="0"/>
              <a:t> ở </a:t>
            </a:r>
            <a:r>
              <a:rPr lang="en-US" sz="2400" dirty="0" err="1"/>
              <a:t>châu</a:t>
            </a:r>
            <a:r>
              <a:rPr lang="en-US" sz="2400" dirty="0"/>
              <a:t> </a:t>
            </a:r>
            <a:r>
              <a:rPr lang="en-US" sz="2400" dirty="0" err="1"/>
              <a:t>Âu</a:t>
            </a:r>
            <a:r>
              <a:rPr lang="en-US" sz="2400" dirty="0"/>
              <a:t>, </a:t>
            </a:r>
            <a:r>
              <a:rPr lang="en-US" sz="2400" dirty="0" err="1"/>
              <a:t>cạnh</a:t>
            </a:r>
            <a:r>
              <a:rPr lang="en-US" sz="2400" dirty="0"/>
              <a:t> </a:t>
            </a:r>
            <a:r>
              <a:rPr lang="en-US" sz="2400" dirty="0" err="1"/>
              <a:t>các</a:t>
            </a:r>
            <a:r>
              <a:rPr lang="en-US" sz="2400" dirty="0"/>
              <a:t> </a:t>
            </a:r>
            <a:r>
              <a:rPr lang="en-US" sz="2400" dirty="0" err="1"/>
              <a:t>nước</a:t>
            </a:r>
            <a:r>
              <a:rPr lang="en-US" sz="2400" dirty="0"/>
              <a:t> </a:t>
            </a:r>
            <a:r>
              <a:rPr lang="en-US" sz="2400" dirty="0" err="1"/>
              <a:t>Bỉ</a:t>
            </a:r>
            <a:r>
              <a:rPr lang="en-US" sz="2400" dirty="0"/>
              <a:t>, </a:t>
            </a:r>
            <a:r>
              <a:rPr lang="en-US" sz="2400" dirty="0" err="1"/>
              <a:t>Đức</a:t>
            </a:r>
            <a:r>
              <a:rPr lang="en-US" sz="2400" dirty="0"/>
              <a:t> </a:t>
            </a:r>
            <a:r>
              <a:rPr lang="en-US" sz="2400" dirty="0" err="1"/>
              <a:t>và</a:t>
            </a:r>
            <a:r>
              <a:rPr lang="en-US" sz="2400" dirty="0"/>
              <a:t> </a:t>
            </a:r>
            <a:r>
              <a:rPr lang="en-US" sz="2400" dirty="0" err="1"/>
              <a:t>Pháp</a:t>
            </a:r>
            <a:endParaRPr lang="en-US" sz="2400" dirty="0"/>
          </a:p>
        </p:txBody>
      </p:sp>
      <p:sp>
        <p:nvSpPr>
          <p:cNvPr id="3" name="TextBox 2"/>
          <p:cNvSpPr txBox="1"/>
          <p:nvPr/>
        </p:nvSpPr>
        <p:spPr>
          <a:xfrm>
            <a:off x="900216" y="1270501"/>
            <a:ext cx="7056160" cy="461665"/>
          </a:xfrm>
          <a:prstGeom prst="rect">
            <a:avLst/>
          </a:prstGeom>
          <a:noFill/>
        </p:spPr>
        <p:txBody>
          <a:bodyPr wrap="square" rtlCol="0">
            <a:spAutoFit/>
          </a:bodyPr>
          <a:lstStyle/>
          <a:p>
            <a:r>
              <a:rPr lang="en-US" sz="2400" dirty="0" err="1">
                <a:solidFill>
                  <a:srgbClr val="FF0000"/>
                </a:solidFill>
              </a:rPr>
              <a:t>Lớp</a:t>
            </a:r>
            <a:r>
              <a:rPr lang="en-US" sz="2400" dirty="0">
                <a:solidFill>
                  <a:srgbClr val="FF0000"/>
                </a:solidFill>
              </a:rPr>
              <a:t> 6</a:t>
            </a:r>
            <a:r>
              <a:rPr lang="en-US" sz="2400" dirty="0"/>
              <a:t>: </a:t>
            </a:r>
            <a:r>
              <a:rPr lang="en-US" sz="2400" dirty="0" err="1"/>
              <a:t>lớp</a:t>
            </a:r>
            <a:r>
              <a:rPr lang="en-US" sz="2400" dirty="0"/>
              <a:t> </a:t>
            </a:r>
            <a:r>
              <a:rPr lang="en-US" sz="2400" dirty="0" err="1"/>
              <a:t>cuối</a:t>
            </a:r>
            <a:r>
              <a:rPr lang="en-US" sz="2400" dirty="0"/>
              <a:t> </a:t>
            </a:r>
            <a:r>
              <a:rPr lang="en-US" sz="2400" dirty="0" err="1"/>
              <a:t>bậc</a:t>
            </a:r>
            <a:r>
              <a:rPr lang="en-US" sz="2400" dirty="0"/>
              <a:t> </a:t>
            </a:r>
            <a:r>
              <a:rPr lang="en-US" sz="2400" dirty="0" err="1"/>
              <a:t>tiểu</a:t>
            </a:r>
            <a:r>
              <a:rPr lang="en-US" sz="2400" dirty="0"/>
              <a:t> </a:t>
            </a:r>
            <a:r>
              <a:rPr lang="en-US" sz="2400" dirty="0" err="1"/>
              <a:t>học</a:t>
            </a:r>
            <a:r>
              <a:rPr lang="en-US" sz="2400" dirty="0"/>
              <a:t> ở </a:t>
            </a:r>
            <a:r>
              <a:rPr lang="en-US" sz="2400" dirty="0" err="1"/>
              <a:t>Lúc</a:t>
            </a:r>
            <a:r>
              <a:rPr lang="en-US" sz="2400" dirty="0"/>
              <a:t> – </a:t>
            </a:r>
            <a:r>
              <a:rPr lang="en-US" sz="2400" dirty="0" err="1"/>
              <a:t>xăm</a:t>
            </a:r>
            <a:r>
              <a:rPr lang="en-US" sz="2400" dirty="0"/>
              <a:t> – </a:t>
            </a:r>
            <a:r>
              <a:rPr lang="en-US" sz="2400" dirty="0" err="1"/>
              <a:t>bua</a:t>
            </a:r>
            <a:r>
              <a:rPr lang="en-US" sz="2400" dirty="0"/>
              <a:t>.</a:t>
            </a:r>
          </a:p>
        </p:txBody>
      </p:sp>
      <p:sp>
        <p:nvSpPr>
          <p:cNvPr id="4" name="TextBox 3"/>
          <p:cNvSpPr txBox="1"/>
          <p:nvPr/>
        </p:nvSpPr>
        <p:spPr>
          <a:xfrm>
            <a:off x="900216" y="1974529"/>
            <a:ext cx="7056160" cy="461665"/>
          </a:xfrm>
          <a:prstGeom prst="rect">
            <a:avLst/>
          </a:prstGeom>
          <a:noFill/>
        </p:spPr>
        <p:txBody>
          <a:bodyPr wrap="square" rtlCol="0">
            <a:spAutoFit/>
          </a:bodyPr>
          <a:lstStyle/>
          <a:p>
            <a:r>
              <a:rPr lang="en-US" sz="2400" b="1" dirty="0" err="1">
                <a:solidFill>
                  <a:srgbClr val="FF0000"/>
                </a:solidFill>
              </a:rPr>
              <a:t>Sưu</a:t>
            </a:r>
            <a:r>
              <a:rPr lang="en-US" sz="2400" b="1" dirty="0">
                <a:solidFill>
                  <a:srgbClr val="FF0000"/>
                </a:solidFill>
              </a:rPr>
              <a:t> </a:t>
            </a:r>
            <a:r>
              <a:rPr lang="en-US" sz="2400" b="1" dirty="0" err="1">
                <a:solidFill>
                  <a:srgbClr val="FF0000"/>
                </a:solidFill>
              </a:rPr>
              <a:t>tầm</a:t>
            </a:r>
            <a:r>
              <a:rPr lang="en-US" sz="2400" dirty="0"/>
              <a:t>: </a:t>
            </a:r>
            <a:r>
              <a:rPr lang="en-US" sz="2400" dirty="0" err="1"/>
              <a:t>tìm</a:t>
            </a:r>
            <a:r>
              <a:rPr lang="en-US" sz="2400" dirty="0"/>
              <a:t> </a:t>
            </a:r>
            <a:r>
              <a:rPr lang="en-US" sz="2400" dirty="0" err="1"/>
              <a:t>kiếm</a:t>
            </a:r>
            <a:r>
              <a:rPr lang="en-US" sz="2400" dirty="0"/>
              <a:t>, </a:t>
            </a:r>
            <a:r>
              <a:rPr lang="en-US" sz="2400" dirty="0" err="1"/>
              <a:t>góp</a:t>
            </a:r>
            <a:r>
              <a:rPr lang="en-US" sz="2400" dirty="0"/>
              <a:t> </a:t>
            </a:r>
            <a:r>
              <a:rPr lang="en-US" sz="2400" dirty="0" err="1"/>
              <a:t>nhặt</a:t>
            </a:r>
            <a:r>
              <a:rPr lang="en-US" sz="2400" dirty="0"/>
              <a:t> </a:t>
            </a:r>
            <a:r>
              <a:rPr lang="en-US" sz="2400" dirty="0" err="1"/>
              <a:t>lại</a:t>
            </a:r>
            <a:r>
              <a:rPr lang="en-US" sz="2400" dirty="0"/>
              <a:t>.</a:t>
            </a:r>
          </a:p>
        </p:txBody>
      </p:sp>
      <p:sp>
        <p:nvSpPr>
          <p:cNvPr id="5" name="TextBox 4"/>
          <p:cNvSpPr txBox="1"/>
          <p:nvPr/>
        </p:nvSpPr>
        <p:spPr>
          <a:xfrm>
            <a:off x="900216" y="2721694"/>
            <a:ext cx="7056160" cy="830997"/>
          </a:xfrm>
          <a:prstGeom prst="rect">
            <a:avLst/>
          </a:prstGeom>
          <a:noFill/>
        </p:spPr>
        <p:txBody>
          <a:bodyPr wrap="square" rtlCol="0">
            <a:spAutoFit/>
          </a:bodyPr>
          <a:lstStyle/>
          <a:p>
            <a:r>
              <a:rPr lang="en-US" sz="2400" b="1" dirty="0" err="1">
                <a:solidFill>
                  <a:srgbClr val="FF0000"/>
                </a:solidFill>
              </a:rPr>
              <a:t>Đàn</a:t>
            </a:r>
            <a:r>
              <a:rPr lang="en-US" sz="2400" b="1" dirty="0">
                <a:solidFill>
                  <a:srgbClr val="FF0000"/>
                </a:solidFill>
              </a:rPr>
              <a:t>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rưng</a:t>
            </a:r>
            <a:r>
              <a:rPr lang="en-US" sz="2400" dirty="0"/>
              <a:t>: </a:t>
            </a:r>
            <a:r>
              <a:rPr lang="en-US" sz="2400" dirty="0" err="1"/>
              <a:t>một</a:t>
            </a:r>
            <a:r>
              <a:rPr lang="en-US" sz="2400" dirty="0"/>
              <a:t> </a:t>
            </a:r>
            <a:r>
              <a:rPr lang="en-US" sz="2400" dirty="0" err="1"/>
              <a:t>nhạc</a:t>
            </a:r>
            <a:r>
              <a:rPr lang="en-US" sz="2400" dirty="0"/>
              <a:t> </a:t>
            </a:r>
            <a:r>
              <a:rPr lang="en-US" sz="2400" dirty="0" err="1"/>
              <a:t>cụ</a:t>
            </a:r>
            <a:r>
              <a:rPr lang="en-US" sz="2400" dirty="0"/>
              <a:t> </a:t>
            </a:r>
            <a:r>
              <a:rPr lang="en-US" sz="2400" dirty="0" err="1"/>
              <a:t>dân</a:t>
            </a:r>
            <a:r>
              <a:rPr lang="en-US" sz="2400" dirty="0"/>
              <a:t> </a:t>
            </a:r>
            <a:r>
              <a:rPr lang="en-US" sz="2400" dirty="0" err="1"/>
              <a:t>tộc</a:t>
            </a:r>
            <a:r>
              <a:rPr lang="en-US" sz="2400" dirty="0"/>
              <a:t> ở </a:t>
            </a:r>
            <a:r>
              <a:rPr lang="en-US" sz="2400" dirty="0" err="1"/>
              <a:t>Tây</a:t>
            </a:r>
            <a:r>
              <a:rPr lang="en-US" sz="2400" dirty="0"/>
              <a:t> </a:t>
            </a:r>
            <a:r>
              <a:rPr lang="en-US" sz="2400" dirty="0" err="1"/>
              <a:t>Nguyên</a:t>
            </a:r>
            <a:endParaRPr lang="en-US" sz="2400" dirty="0"/>
          </a:p>
        </p:txBody>
      </p:sp>
      <p:sp>
        <p:nvSpPr>
          <p:cNvPr id="6" name="TextBox 5"/>
          <p:cNvSpPr txBox="1"/>
          <p:nvPr/>
        </p:nvSpPr>
        <p:spPr>
          <a:xfrm>
            <a:off x="956586" y="3674799"/>
            <a:ext cx="6999789" cy="461665"/>
          </a:xfrm>
          <a:prstGeom prst="rect">
            <a:avLst/>
          </a:prstGeom>
          <a:noFill/>
        </p:spPr>
        <p:txBody>
          <a:bodyPr wrap="square" rtlCol="0">
            <a:spAutoFit/>
          </a:bodyPr>
          <a:lstStyle/>
          <a:p>
            <a:r>
              <a:rPr lang="en-US" sz="2400" b="1" dirty="0">
                <a:solidFill>
                  <a:srgbClr val="FF0000"/>
                </a:solidFill>
              </a:rPr>
              <a:t>In –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nét</a:t>
            </a:r>
            <a:r>
              <a:rPr lang="en-US" sz="2400" dirty="0"/>
              <a:t>: </a:t>
            </a:r>
            <a:r>
              <a:rPr lang="en-US" sz="2400" dirty="0" err="1"/>
              <a:t>mạng</a:t>
            </a:r>
            <a:r>
              <a:rPr lang="en-US" sz="2400" dirty="0"/>
              <a:t> </a:t>
            </a:r>
            <a:r>
              <a:rPr lang="en-US" sz="2400" dirty="0" err="1"/>
              <a:t>thông</a:t>
            </a:r>
            <a:r>
              <a:rPr lang="en-US" sz="2400" dirty="0"/>
              <a:t> tin </a:t>
            </a:r>
            <a:r>
              <a:rPr lang="en-US" sz="2400" dirty="0" err="1"/>
              <a:t>máy</a:t>
            </a:r>
            <a:r>
              <a:rPr lang="en-US" sz="2400" dirty="0"/>
              <a:t> </a:t>
            </a:r>
            <a:r>
              <a:rPr lang="en-US" sz="2400" dirty="0" err="1"/>
              <a:t>tính</a:t>
            </a:r>
            <a:r>
              <a:rPr lang="en-US" sz="2400" dirty="0"/>
              <a:t> </a:t>
            </a:r>
            <a:r>
              <a:rPr lang="en-US" sz="2400" dirty="0" err="1"/>
              <a:t>toàn</a:t>
            </a:r>
            <a:r>
              <a:rPr lang="en-US" sz="2400" dirty="0"/>
              <a:t> </a:t>
            </a:r>
            <a:r>
              <a:rPr lang="en-US" sz="2400" dirty="0" err="1"/>
              <a:t>cầu</a:t>
            </a:r>
            <a:endParaRPr lang="en-US" sz="2400" dirty="0"/>
          </a:p>
        </p:txBody>
      </p:sp>
      <p:sp>
        <p:nvSpPr>
          <p:cNvPr id="7" name="TextBox 6"/>
          <p:cNvSpPr txBox="1"/>
          <p:nvPr/>
        </p:nvSpPr>
        <p:spPr>
          <a:xfrm>
            <a:off x="956586" y="4365104"/>
            <a:ext cx="7143806" cy="830997"/>
          </a:xfrm>
          <a:prstGeom prst="rect">
            <a:avLst/>
          </a:prstGeom>
          <a:noFill/>
        </p:spPr>
        <p:txBody>
          <a:bodyPr wrap="square" rtlCol="0">
            <a:spAutoFit/>
          </a:bodyPr>
          <a:lstStyle/>
          <a:p>
            <a:r>
              <a:rPr lang="en-US" sz="2400" b="1" dirty="0" err="1">
                <a:solidFill>
                  <a:srgbClr val="FF0000"/>
                </a:solidFill>
              </a:rPr>
              <a:t>Tuyết</a:t>
            </a:r>
            <a:r>
              <a:rPr lang="en-US" sz="2400" dirty="0"/>
              <a:t>: </a:t>
            </a:r>
            <a:r>
              <a:rPr lang="en-US" sz="2400" dirty="0" err="1"/>
              <a:t>những</a:t>
            </a:r>
            <a:r>
              <a:rPr lang="en-US" sz="2400" dirty="0"/>
              <a:t> </a:t>
            </a:r>
            <a:r>
              <a:rPr lang="en-US" sz="2400" dirty="0" err="1"/>
              <a:t>hạt</a:t>
            </a:r>
            <a:r>
              <a:rPr lang="en-US" sz="2400" dirty="0"/>
              <a:t> </a:t>
            </a:r>
            <a:r>
              <a:rPr lang="en-US" sz="2400" dirty="0" err="1"/>
              <a:t>băng</a:t>
            </a:r>
            <a:r>
              <a:rPr lang="en-US" sz="2400" dirty="0"/>
              <a:t> </a:t>
            </a:r>
            <a:r>
              <a:rPr lang="en-US" sz="2400" dirty="0" err="1"/>
              <a:t>nhỏ</a:t>
            </a:r>
            <a:r>
              <a:rPr lang="en-US" sz="2400" dirty="0"/>
              <a:t>, </a:t>
            </a:r>
            <a:r>
              <a:rPr lang="en-US" sz="2400" dirty="0" err="1"/>
              <a:t>xốp</a:t>
            </a:r>
            <a:r>
              <a:rPr lang="en-US" sz="2400" dirty="0"/>
              <a:t>, </a:t>
            </a:r>
            <a:r>
              <a:rPr lang="en-US" sz="2400" dirty="0" err="1"/>
              <a:t>nhẹ</a:t>
            </a:r>
            <a:r>
              <a:rPr lang="en-US" sz="2400" dirty="0"/>
              <a:t>, </a:t>
            </a:r>
            <a:r>
              <a:rPr lang="en-US" sz="2400" dirty="0" err="1"/>
              <a:t>màu</a:t>
            </a:r>
            <a:r>
              <a:rPr lang="en-US" sz="2400" dirty="0"/>
              <a:t> </a:t>
            </a:r>
            <a:r>
              <a:rPr lang="en-US" sz="2400" dirty="0" err="1"/>
              <a:t>trắng</a:t>
            </a:r>
            <a:r>
              <a:rPr lang="en-US" sz="2400" dirty="0"/>
              <a:t>, </a:t>
            </a:r>
            <a:r>
              <a:rPr lang="en-US" sz="2400" dirty="0" err="1"/>
              <a:t>rơi</a:t>
            </a:r>
            <a:r>
              <a:rPr lang="en-US" sz="2400" dirty="0"/>
              <a:t> ở </a:t>
            </a:r>
            <a:r>
              <a:rPr lang="en-US" sz="2400" dirty="0" err="1"/>
              <a:t>vùng</a:t>
            </a:r>
            <a:r>
              <a:rPr lang="en-US" sz="2400" dirty="0"/>
              <a:t> </a:t>
            </a:r>
            <a:r>
              <a:rPr lang="en-US" sz="2400" dirty="0" err="1"/>
              <a:t>có</a:t>
            </a:r>
            <a:r>
              <a:rPr lang="en-US" sz="2400" dirty="0"/>
              <a:t> </a:t>
            </a:r>
            <a:r>
              <a:rPr lang="en-US" sz="2400" dirty="0" err="1"/>
              <a:t>khí</a:t>
            </a:r>
            <a:r>
              <a:rPr lang="en-US" sz="2400" dirty="0"/>
              <a:t> </a:t>
            </a:r>
            <a:r>
              <a:rPr lang="en-US" sz="2400" dirty="0" err="1"/>
              <a:t>hậu</a:t>
            </a:r>
            <a:r>
              <a:rPr lang="en-US" sz="2400" dirty="0"/>
              <a:t> </a:t>
            </a:r>
            <a:r>
              <a:rPr lang="en-US" sz="2400" dirty="0" err="1"/>
              <a:t>lạnh</a:t>
            </a:r>
            <a:endParaRPr lang="en-US" sz="2400" dirty="0"/>
          </a:p>
        </p:txBody>
      </p:sp>
      <p:sp>
        <p:nvSpPr>
          <p:cNvPr id="8" name="TextBox 7"/>
          <p:cNvSpPr txBox="1"/>
          <p:nvPr/>
        </p:nvSpPr>
        <p:spPr>
          <a:xfrm>
            <a:off x="935595" y="5465209"/>
            <a:ext cx="7020779" cy="830997"/>
          </a:xfrm>
          <a:prstGeom prst="rect">
            <a:avLst/>
          </a:prstGeom>
          <a:noFill/>
        </p:spPr>
        <p:txBody>
          <a:bodyPr wrap="square" rtlCol="0">
            <a:spAutoFit/>
          </a:bodyPr>
          <a:lstStyle/>
          <a:p>
            <a:r>
              <a:rPr lang="en-US" sz="2400" b="1" dirty="0" err="1">
                <a:solidFill>
                  <a:srgbClr val="FF0000"/>
                </a:solidFill>
              </a:rPr>
              <a:t>Hoa</a:t>
            </a:r>
            <a:r>
              <a:rPr lang="en-US" sz="2400" b="1" dirty="0">
                <a:solidFill>
                  <a:srgbClr val="FF0000"/>
                </a:solidFill>
              </a:rPr>
              <a:t> </a:t>
            </a:r>
            <a:r>
              <a:rPr lang="en-US" sz="2400" b="1" dirty="0" err="1">
                <a:solidFill>
                  <a:srgbClr val="FF0000"/>
                </a:solidFill>
              </a:rPr>
              <a:t>lệ</a:t>
            </a:r>
            <a:r>
              <a:rPr lang="en-US" sz="2400" dirty="0"/>
              <a:t>: (</a:t>
            </a:r>
            <a:r>
              <a:rPr lang="en-US" sz="2400" dirty="0" err="1"/>
              <a:t>nhà</a:t>
            </a:r>
            <a:r>
              <a:rPr lang="en-US" sz="2400" dirty="0"/>
              <a:t> </a:t>
            </a:r>
            <a:r>
              <a:rPr lang="en-US" sz="2400" dirty="0" err="1"/>
              <a:t>cửa</a:t>
            </a:r>
            <a:r>
              <a:rPr lang="en-US" sz="2400" dirty="0"/>
              <a:t>, </a:t>
            </a:r>
            <a:r>
              <a:rPr lang="en-US" sz="2400" dirty="0" err="1"/>
              <a:t>phố</a:t>
            </a:r>
            <a:r>
              <a:rPr lang="en-US" sz="2400" dirty="0"/>
              <a:t> </a:t>
            </a:r>
            <a:r>
              <a:rPr lang="en-US" sz="2400" dirty="0" err="1"/>
              <a:t>xá</a:t>
            </a:r>
            <a:r>
              <a:rPr lang="en-US" sz="2400" dirty="0"/>
              <a:t>) </a:t>
            </a:r>
            <a:r>
              <a:rPr lang="en-US" sz="2400" dirty="0" err="1"/>
              <a:t>đẹp</a:t>
            </a:r>
            <a:r>
              <a:rPr lang="en-US" sz="2400" dirty="0"/>
              <a:t> </a:t>
            </a:r>
            <a:r>
              <a:rPr lang="en-US" sz="2400" dirty="0" err="1"/>
              <a:t>lộng</a:t>
            </a:r>
            <a:r>
              <a:rPr lang="en-US" sz="2400" dirty="0"/>
              <a:t> </a:t>
            </a:r>
            <a:r>
              <a:rPr lang="en-US" sz="2400" dirty="0" err="1"/>
              <a:t>lẫy</a:t>
            </a:r>
            <a:r>
              <a:rPr lang="en-US" sz="2400" dirty="0"/>
              <a:t> </a:t>
            </a:r>
            <a:r>
              <a:rPr lang="en-US" sz="2400" dirty="0" err="1"/>
              <a:t>và</a:t>
            </a:r>
            <a:r>
              <a:rPr lang="en-US" sz="2400" dirty="0"/>
              <a:t> sang </a:t>
            </a:r>
            <a:r>
              <a:rPr lang="en-US" sz="2400" dirty="0" err="1"/>
              <a:t>trọng</a:t>
            </a:r>
            <a:endParaRPr lang="en-US" sz="2400" dirty="0"/>
          </a:p>
        </p:txBody>
      </p:sp>
    </p:spTree>
    <p:extLst>
      <p:ext uri="{BB962C8B-B14F-4D97-AF65-F5344CB8AC3E}">
        <p14:creationId xmlns:p14="http://schemas.microsoft.com/office/powerpoint/2010/main" val="3110946307"/>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4087688" y="764704"/>
            <a:ext cx="4876800" cy="4419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2808582" y="5373216"/>
            <a:ext cx="3240360"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dirty="0">
                <a:solidFill>
                  <a:srgbClr val="000099"/>
                </a:solidFill>
                <a:latin typeface="Times New Roman" pitchFamily="18" charset="0"/>
              </a:rPr>
              <a:t>Lúc-xăm-bua</a:t>
            </a:r>
          </a:p>
        </p:txBody>
      </p:sp>
      <p:grpSp>
        <p:nvGrpSpPr>
          <p:cNvPr id="4" name="Group 16"/>
          <p:cNvGrpSpPr>
            <a:grpSpLocks/>
          </p:cNvGrpSpPr>
          <p:nvPr/>
        </p:nvGrpSpPr>
        <p:grpSpPr bwMode="auto">
          <a:xfrm>
            <a:off x="201488" y="764704"/>
            <a:ext cx="3733800" cy="4419600"/>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835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2766166" y="5517232"/>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305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08720"/>
            <a:ext cx="4495800" cy="538254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28600" y="908720"/>
            <a:ext cx="4038600" cy="53285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3429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3201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688"/>
            <a:ext cx="4343400" cy="547531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43400" cy="55023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3962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119219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algn="ct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LUYỆN ĐỌC CÂU</a:t>
            </a:r>
          </a:p>
        </p:txBody>
      </p:sp>
    </p:spTree>
    <p:extLst>
      <p:ext uri="{BB962C8B-B14F-4D97-AF65-F5344CB8AC3E}">
        <p14:creationId xmlns:p14="http://schemas.microsoft.com/office/powerpoint/2010/main" val="383510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1853</TotalTime>
  <Words>1266</Words>
  <Application>Microsoft Office PowerPoint</Application>
  <PresentationFormat>On-screen Show (4:3)</PresentationFormat>
  <Paragraphs>76</Paragraphs>
  <Slides>30</Slides>
  <Notes>5</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默认设计模板</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Windows User</cp:lastModifiedBy>
  <cp:revision>142</cp:revision>
  <dcterms:created xsi:type="dcterms:W3CDTF">2015-02-17T15:52:22Z</dcterms:created>
  <dcterms:modified xsi:type="dcterms:W3CDTF">2022-05-24T06:43:27Z</dcterms:modified>
</cp:coreProperties>
</file>