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2"/>
  </p:notesMasterIdLst>
  <p:sldIdLst>
    <p:sldId id="256" r:id="rId3"/>
    <p:sldId id="291" r:id="rId4"/>
    <p:sldId id="288" r:id="rId5"/>
    <p:sldId id="290" r:id="rId6"/>
    <p:sldId id="292" r:id="rId7"/>
    <p:sldId id="279" r:id="rId8"/>
    <p:sldId id="289" r:id="rId9"/>
    <p:sldId id="293"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80" d="100"/>
          <a:sy n="80" d="100"/>
        </p:scale>
        <p:origin x="57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16/10/2021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16/10/2021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16/10/2021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16/10/2021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16/10/2021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16/10/2021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16/10/2021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16/10/2021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16/10/2021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16/10/2021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16/10/2021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16/10/2021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16/10/2021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16/10/2021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16/10/2021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16/10/2021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16/10/2021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16/10/2021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16/10/2021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16/10/2021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16/10/2021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16/10/2021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16/10/2021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16/10/2021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16/10/2021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600" y="-126401"/>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 y="0"/>
            <a:ext cx="2063132" cy="207274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4642076" y="1196635"/>
            <a:ext cx="2907847"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TIẾNG VIỆT</a:t>
            </a:r>
          </a:p>
          <a:p>
            <a:pPr algn="ctr"/>
            <a:r>
              <a:rPr lang="en-US"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BÀI 14</a:t>
            </a:r>
          </a:p>
        </p:txBody>
      </p:sp>
      <p:sp>
        <p:nvSpPr>
          <p:cNvPr id="3" name="TextBox 2"/>
          <p:cNvSpPr txBox="1"/>
          <p:nvPr/>
        </p:nvSpPr>
        <p:spPr>
          <a:xfrm>
            <a:off x="2251909" y="2521237"/>
            <a:ext cx="7688180"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Luyện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tập</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Viết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đoạn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giới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thiệu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một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đồ</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vật</a:t>
            </a:r>
            <a:r>
              <a:rPr lang="en-US" sz="2800" dirty="0" smtClean="0">
                <a:solidFill>
                  <a:srgbClr val="FF0000"/>
                </a:solidFill>
                <a:latin typeface="Times New Roman" panose="02020603050405020304" pitchFamily="18" charset="0"/>
                <a:cs typeface="Times New Roman" panose="02020603050405020304" pitchFamily="18" charset="0"/>
              </a:rPr>
              <a:t> ( 62)</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7695" y="1648327"/>
            <a:ext cx="9348537" cy="1569660"/>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YÊU CẦU CẦN ĐẠT</a:t>
            </a:r>
          </a:p>
          <a:p>
            <a:pPr algn="ctr"/>
            <a:endParaRPr lang="en-US" sz="2400" b="1" dirty="0" smtClean="0">
              <a:latin typeface="Times New Roman" panose="02020603050405020304" pitchFamily="18" charset="0"/>
              <a:cs typeface="Times New Roman" panose="02020603050405020304" pitchFamily="18" charset="0"/>
            </a:endParaRPr>
          </a:p>
          <a:p>
            <a:pPr marL="342900" indent="-342900">
              <a:buFontTx/>
              <a:buChar char="-"/>
            </a:pP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được</a:t>
            </a:r>
            <a:r>
              <a:rPr lang="en-US" sz="2400" b="1" dirty="0" smtClean="0">
                <a:latin typeface="Times New Roman" panose="02020603050405020304" pitchFamily="18" charset="0"/>
                <a:cs typeface="Times New Roman" panose="02020603050405020304" pitchFamily="18" charset="0"/>
              </a:rPr>
              <a:t> 3 – 4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thiệu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đồ</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được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dùng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vẽ</a:t>
            </a:r>
            <a:r>
              <a:rPr lang="en-US" sz="2400" b="1" dirty="0" smtClean="0">
                <a:latin typeface="Times New Roman" panose="02020603050405020304" pitchFamily="18" charset="0"/>
                <a:cs typeface="Times New Roman" panose="02020603050405020304" pitchFamily="18" charset="0"/>
              </a:rPr>
              <a:t>.</a:t>
            </a:r>
          </a:p>
          <a:p>
            <a:pPr marL="342900" indent="-342900">
              <a:buFontTx/>
              <a:buChar char="-"/>
            </a:pP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ý </a:t>
            </a:r>
            <a:r>
              <a:rPr lang="en-US" sz="2400" b="1" dirty="0" err="1" smtClean="0">
                <a:latin typeface="Times New Roman" panose="02020603050405020304" pitchFamily="18" charset="0"/>
                <a:cs typeface="Times New Roman" panose="02020603050405020304" pitchFamily="18" charset="0"/>
              </a:rPr>
              <a:t>thức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giữ</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gìn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đồ</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dùng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tập</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54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89" t="26535" r="12694" b="12061"/>
          <a:stretch/>
        </p:blipFill>
        <p:spPr bwMode="auto">
          <a:xfrm>
            <a:off x="990569" y="1421626"/>
            <a:ext cx="7442056" cy="342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183074" y="192466"/>
            <a:ext cx="10841601" cy="1138773"/>
            <a:chOff x="238537" y="232458"/>
            <a:chExt cx="10841601" cy="1138773"/>
          </a:xfrm>
        </p:grpSpPr>
        <p:sp>
          <p:nvSpPr>
            <p:cNvPr id="6" name="TextBox 5"/>
            <p:cNvSpPr txBox="1"/>
            <p:nvPr/>
          </p:nvSpPr>
          <p:spPr>
            <a:xfrm>
              <a:off x="786448" y="232458"/>
              <a:ext cx="10293690" cy="1138773"/>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smtClean="0">
                  <a:solidFill>
                    <a:srgbClr val="008200"/>
                  </a:solidFill>
                  <a:latin typeface="Times New Roman" panose="02020603050405020304" pitchFamily="18" charset="0"/>
                  <a:cs typeface="Times New Roman" panose="02020603050405020304" pitchFamily="18" charset="0"/>
                </a:rPr>
                <a:t>Nhìn tranh, nói tên đồ vật và nêu công dụng </a:t>
              </a:r>
            </a:p>
            <a:p>
              <a:r>
                <a:rPr lang="en-US" sz="3200" b="1" dirty="0" smtClean="0">
                  <a:solidFill>
                    <a:srgbClr val="008200"/>
                  </a:solidFill>
                  <a:latin typeface="Times New Roman" panose="02020603050405020304" pitchFamily="18" charset="0"/>
                  <a:cs typeface="Times New Roman" panose="02020603050405020304" pitchFamily="18" charset="0"/>
                </a:rPr>
                <a:t>của chúng.</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7" name="Oval 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1</a:t>
              </a:r>
              <a:endParaRPr lang="en-US" sz="3600" b="1" dirty="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9580198" y="3537834"/>
            <a:ext cx="2482090" cy="1257985"/>
            <a:chOff x="3759267" y="334167"/>
            <a:chExt cx="5621970" cy="1403180"/>
          </a:xfrm>
        </p:grpSpPr>
        <p:sp>
          <p:nvSpPr>
            <p:cNvPr id="9" name="Cloud Callout 8"/>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223658" y="688205"/>
              <a:ext cx="4919222" cy="583609"/>
            </a:xfrm>
            <a:prstGeom prst="rect">
              <a:avLst/>
            </a:prstGeom>
            <a:noFill/>
            <a:ln>
              <a:noFill/>
            </a:ln>
          </p:spPr>
          <p:txBody>
            <a:bodyPr wrap="square" rtlCol="0">
              <a:spAutoFit/>
            </a:bodyPr>
            <a:lstStyle/>
            <a:p>
              <a:pPr algn="ctr"/>
              <a:r>
                <a:rPr lang="en-US" sz="28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HS chia </a:t>
              </a:r>
              <a:r>
                <a:rPr lang="en-US" sz="28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sẻ</a:t>
              </a:r>
              <a:endParaRPr lang="en-US" sz="28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7860348" y="4332291"/>
            <a:ext cx="3246872" cy="1861264"/>
          </a:xfrm>
          <a:prstGeom prst="rect">
            <a:avLst/>
          </a:prstGeom>
        </p:spPr>
      </p:pic>
    </p:spTree>
    <p:extLst>
      <p:ext uri="{BB962C8B-B14F-4D97-AF65-F5344CB8AC3E}">
        <p14:creationId xmlns:p14="http://schemas.microsoft.com/office/powerpoint/2010/main" val="197742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par>
                                <p:cTn id="22" presetID="21" presetClass="entr" presetSubtype="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89" t="26535" r="12694" b="12061"/>
          <a:stretch/>
        </p:blipFill>
        <p:spPr bwMode="auto">
          <a:xfrm>
            <a:off x="669726" y="1854763"/>
            <a:ext cx="7442056" cy="342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183074" y="192466"/>
            <a:ext cx="10841601" cy="1138773"/>
            <a:chOff x="238537" y="232458"/>
            <a:chExt cx="10841601" cy="1138773"/>
          </a:xfrm>
        </p:grpSpPr>
        <p:sp>
          <p:nvSpPr>
            <p:cNvPr id="6" name="TextBox 5"/>
            <p:cNvSpPr txBox="1"/>
            <p:nvPr/>
          </p:nvSpPr>
          <p:spPr>
            <a:xfrm>
              <a:off x="786448" y="232458"/>
              <a:ext cx="10293690" cy="1138773"/>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smtClean="0">
                  <a:solidFill>
                    <a:srgbClr val="008200"/>
                  </a:solidFill>
                  <a:latin typeface="Times New Roman" panose="02020603050405020304" pitchFamily="18" charset="0"/>
                  <a:cs typeface="Times New Roman" panose="02020603050405020304" pitchFamily="18" charset="0"/>
                </a:rPr>
                <a:t>Nhìn tranh, nói tên đồ vật và nêu công dụng </a:t>
              </a:r>
            </a:p>
            <a:p>
              <a:r>
                <a:rPr lang="en-US" sz="3200" b="1" dirty="0" smtClean="0">
                  <a:solidFill>
                    <a:srgbClr val="008200"/>
                  </a:solidFill>
                  <a:latin typeface="Times New Roman" panose="02020603050405020304" pitchFamily="18" charset="0"/>
                  <a:cs typeface="Times New Roman" panose="02020603050405020304" pitchFamily="18" charset="0"/>
                </a:rPr>
                <a:t>của chúng.</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7" name="Oval 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1</a:t>
              </a:r>
              <a:endParaRPr lang="en-US" sz="3600" b="1" dirty="0">
                <a:latin typeface="Times New Roman" panose="02020603050405020304" pitchFamily="18" charset="0"/>
                <a:cs typeface="Times New Roman" panose="02020603050405020304" pitchFamily="18" charset="0"/>
              </a:endParaRPr>
            </a:p>
          </p:txBody>
        </p:sp>
      </p:grpSp>
      <p:sp>
        <p:nvSpPr>
          <p:cNvPr id="2" name="Rounded Rectangle 1"/>
          <p:cNvSpPr/>
          <p:nvPr/>
        </p:nvSpPr>
        <p:spPr>
          <a:xfrm>
            <a:off x="8518358" y="2101516"/>
            <a:ext cx="3169433" cy="3174882"/>
          </a:xfrm>
          <a:prstGeom prst="roundRect">
            <a:avLst/>
          </a:prstGeom>
          <a:no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4B26D2C-1BC9-4238-BC4C-795267AEDD6F}"/>
              </a:ext>
            </a:extLst>
          </p:cNvPr>
          <p:cNvSpPr txBox="1"/>
          <p:nvPr/>
        </p:nvSpPr>
        <p:spPr>
          <a:xfrm>
            <a:off x="8691188" y="2565572"/>
            <a:ext cx="2823772" cy="2246769"/>
          </a:xfrm>
          <a:prstGeom prst="rect">
            <a:avLst/>
          </a:prstGeom>
          <a:noFill/>
        </p:spPr>
        <p:txBody>
          <a:bodyPr wrap="square" rtlCol="0">
            <a:spAutoFit/>
          </a:bodyPr>
          <a:lstStyle/>
          <a:p>
            <a:pPr marL="457200" indent="-457200">
              <a:buFontTx/>
              <a:buChar char="-"/>
            </a:pPr>
            <a:r>
              <a:rPr lang="en-US" sz="2800" b="1" dirty="0" smtClean="0">
                <a:solidFill>
                  <a:srgbClr val="002060"/>
                </a:solidFill>
                <a:latin typeface="Times New Roman" panose="02020603050405020304" pitchFamily="18" charset="0"/>
                <a:cs typeface="Times New Roman" panose="02020603050405020304" pitchFamily="18" charset="0"/>
              </a:rPr>
              <a:t>Giấy vẽ</a:t>
            </a:r>
          </a:p>
          <a:p>
            <a:pPr marL="457200" indent="-457200">
              <a:buFontTx/>
              <a:buChar char="-"/>
            </a:pPr>
            <a:r>
              <a:rPr lang="en-US" sz="2800" b="1" dirty="0" smtClean="0">
                <a:solidFill>
                  <a:srgbClr val="002060"/>
                </a:solidFill>
                <a:latin typeface="Times New Roman" panose="02020603050405020304" pitchFamily="18" charset="0"/>
                <a:cs typeface="Times New Roman" panose="02020603050405020304" pitchFamily="18" charset="0"/>
              </a:rPr>
              <a:t>Bút chì</a:t>
            </a:r>
          </a:p>
          <a:p>
            <a:pPr marL="457200" indent="-457200">
              <a:buFontTx/>
              <a:buChar char="-"/>
            </a:pPr>
            <a:r>
              <a:rPr lang="en-US" sz="2800" b="1" dirty="0" smtClean="0">
                <a:solidFill>
                  <a:srgbClr val="002060"/>
                </a:solidFill>
                <a:latin typeface="Times New Roman" panose="02020603050405020304" pitchFamily="18" charset="0"/>
                <a:cs typeface="Times New Roman" panose="02020603050405020304" pitchFamily="18" charset="0"/>
              </a:rPr>
              <a:t>Bút màu</a:t>
            </a:r>
          </a:p>
          <a:p>
            <a:pPr marL="457200" indent="-457200">
              <a:buFontTx/>
              <a:buChar char="-"/>
            </a:pPr>
            <a:r>
              <a:rPr lang="en-US" sz="2800" b="1" dirty="0" smtClean="0">
                <a:solidFill>
                  <a:srgbClr val="002060"/>
                </a:solidFill>
                <a:latin typeface="Times New Roman" panose="02020603050405020304" pitchFamily="18" charset="0"/>
                <a:cs typeface="Times New Roman" panose="02020603050405020304" pitchFamily="18" charset="0"/>
              </a:rPr>
              <a:t>Tẩy</a:t>
            </a:r>
          </a:p>
          <a:p>
            <a:pPr marL="457200" indent="-457200">
              <a:buFontTx/>
              <a:buChar char="-"/>
            </a:pPr>
            <a:r>
              <a:rPr lang="en-US" sz="2800" b="1" dirty="0" smtClean="0">
                <a:solidFill>
                  <a:srgbClr val="002060"/>
                </a:solidFill>
                <a:latin typeface="Times New Roman" panose="02020603050405020304" pitchFamily="18" charset="0"/>
                <a:cs typeface="Times New Roman" panose="02020603050405020304" pitchFamily="18" charset="0"/>
              </a:rPr>
              <a:t>Thước kẻ</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35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89" t="26535" r="12694" b="12061"/>
          <a:stretch/>
        </p:blipFill>
        <p:spPr bwMode="auto">
          <a:xfrm>
            <a:off x="438292" y="390699"/>
            <a:ext cx="5348897" cy="217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7543800" y="140369"/>
            <a:ext cx="3169433" cy="3174882"/>
          </a:xfrm>
          <a:prstGeom prst="roundRect">
            <a:avLst/>
          </a:prstGeom>
          <a:no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4B26D2C-1BC9-4238-BC4C-795267AEDD6F}"/>
              </a:ext>
            </a:extLst>
          </p:cNvPr>
          <p:cNvSpPr txBox="1"/>
          <p:nvPr/>
        </p:nvSpPr>
        <p:spPr>
          <a:xfrm>
            <a:off x="7889461" y="357745"/>
            <a:ext cx="2823772" cy="2246769"/>
          </a:xfrm>
          <a:prstGeom prst="rect">
            <a:avLst/>
          </a:prstGeom>
          <a:noFill/>
        </p:spPr>
        <p:txBody>
          <a:bodyPr wrap="square" rtlCol="0">
            <a:spAutoFit/>
          </a:bodyPr>
          <a:lstStyle/>
          <a:p>
            <a:pPr marL="457200" indent="-457200">
              <a:buFontTx/>
              <a:buChar char="-"/>
            </a:pPr>
            <a:r>
              <a:rPr lang="en-US" sz="2800" b="1" dirty="0" smtClean="0">
                <a:solidFill>
                  <a:srgbClr val="002060"/>
                </a:solidFill>
                <a:latin typeface="Times New Roman" panose="02020603050405020304" pitchFamily="18" charset="0"/>
                <a:cs typeface="Times New Roman" panose="02020603050405020304" pitchFamily="18" charset="0"/>
              </a:rPr>
              <a:t>Giấy vẽ</a:t>
            </a:r>
          </a:p>
          <a:p>
            <a:pPr marL="457200" indent="-457200">
              <a:buFontTx/>
              <a:buChar char="-"/>
            </a:pPr>
            <a:r>
              <a:rPr lang="en-US" sz="2800" b="1" dirty="0" smtClean="0">
                <a:solidFill>
                  <a:srgbClr val="002060"/>
                </a:solidFill>
                <a:latin typeface="Times New Roman" panose="02020603050405020304" pitchFamily="18" charset="0"/>
                <a:cs typeface="Times New Roman" panose="02020603050405020304" pitchFamily="18" charset="0"/>
              </a:rPr>
              <a:t>Bút chì</a:t>
            </a:r>
          </a:p>
          <a:p>
            <a:pPr marL="457200" indent="-457200">
              <a:buFontTx/>
              <a:buChar char="-"/>
            </a:pPr>
            <a:r>
              <a:rPr lang="en-US" sz="2800" b="1" dirty="0" smtClean="0">
                <a:solidFill>
                  <a:srgbClr val="002060"/>
                </a:solidFill>
                <a:latin typeface="Times New Roman" panose="02020603050405020304" pitchFamily="18" charset="0"/>
                <a:cs typeface="Times New Roman" panose="02020603050405020304" pitchFamily="18" charset="0"/>
              </a:rPr>
              <a:t>Bút màu</a:t>
            </a:r>
          </a:p>
          <a:p>
            <a:pPr marL="457200" indent="-457200">
              <a:buFontTx/>
              <a:buChar char="-"/>
            </a:pPr>
            <a:r>
              <a:rPr lang="en-US" sz="2800" b="1" dirty="0" smtClean="0">
                <a:solidFill>
                  <a:srgbClr val="002060"/>
                </a:solidFill>
                <a:latin typeface="Times New Roman" panose="02020603050405020304" pitchFamily="18" charset="0"/>
                <a:cs typeface="Times New Roman" panose="02020603050405020304" pitchFamily="18" charset="0"/>
              </a:rPr>
              <a:t>Tẩy</a:t>
            </a:r>
          </a:p>
          <a:p>
            <a:pPr marL="457200" indent="-457200">
              <a:buFontTx/>
              <a:buChar char="-"/>
            </a:pPr>
            <a:r>
              <a:rPr lang="en-US" sz="2800" b="1" dirty="0" smtClean="0">
                <a:solidFill>
                  <a:srgbClr val="002060"/>
                </a:solidFill>
                <a:latin typeface="Times New Roman" panose="02020603050405020304" pitchFamily="18" charset="0"/>
                <a:cs typeface="Times New Roman" panose="02020603050405020304" pitchFamily="18" charset="0"/>
              </a:rPr>
              <a:t>Thước kẻ</a:t>
            </a:r>
            <a:endParaRPr lang="en-US"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4552798"/>
              </p:ext>
            </p:extLst>
          </p:nvPr>
        </p:nvGraphicFramePr>
        <p:xfrm>
          <a:off x="1514642" y="3437712"/>
          <a:ext cx="8128000" cy="2346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71019279"/>
                    </a:ext>
                  </a:extLst>
                </a:gridCol>
                <a:gridCol w="4064000">
                  <a:extLst>
                    <a:ext uri="{9D8B030D-6E8A-4147-A177-3AD203B41FA5}">
                      <a16:colId xmlns:a16="http://schemas.microsoft.com/office/drawing/2014/main" val="4248377596"/>
                    </a:ext>
                  </a:extLst>
                </a:gridCol>
              </a:tblGrid>
              <a:tr h="0">
                <a:tc>
                  <a:txBody>
                    <a:bodyPr/>
                    <a:lstStyle/>
                    <a:p>
                      <a:pPr algn="ctr"/>
                      <a:r>
                        <a:rPr lang="en-US" dirty="0" smtClean="0">
                          <a:latin typeface="Times New Roman" panose="02020603050405020304" pitchFamily="18" charset="0"/>
                          <a:cs typeface="Times New Roman" panose="02020603050405020304" pitchFamily="18" charset="0"/>
                        </a:rPr>
                        <a:t>TÊN</a:t>
                      </a:r>
                      <a:r>
                        <a:rPr lang="en-US" baseline="0" dirty="0" smtClean="0">
                          <a:latin typeface="Times New Roman" panose="02020603050405020304" pitchFamily="18" charset="0"/>
                          <a:cs typeface="Times New Roman" panose="02020603050405020304" pitchFamily="18" charset="0"/>
                        </a:rPr>
                        <a:t> ĐỒ VẬT</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CÔNG</a:t>
                      </a:r>
                      <a:r>
                        <a:rPr lang="en-US" baseline="0" dirty="0" smtClean="0">
                          <a:latin typeface="Times New Roman" panose="02020603050405020304" pitchFamily="18" charset="0"/>
                          <a:cs typeface="Times New Roman" panose="02020603050405020304" pitchFamily="18" charset="0"/>
                        </a:rPr>
                        <a:t> DỤNG</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1009302"/>
                  </a:ext>
                </a:extLst>
              </a:tr>
              <a:tr h="370840">
                <a:tc>
                  <a:txBody>
                    <a:bodyPr/>
                    <a:lstStyle/>
                    <a:p>
                      <a:r>
                        <a:rPr lang="en-US" sz="2000" dirty="0" err="1" smtClean="0">
                          <a:latin typeface="Times New Roman" panose="02020603050405020304" pitchFamily="18" charset="0"/>
                          <a:cs typeface="Times New Roman" panose="02020603050405020304" pitchFamily="18" charset="0"/>
                        </a:rPr>
                        <a:t>Giấy</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vẽ</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vẽ</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8580685"/>
                  </a:ext>
                </a:extLst>
              </a:tr>
              <a:tr h="370840">
                <a:tc>
                  <a:txBody>
                    <a:bodyPr/>
                    <a:lstStyle/>
                    <a:p>
                      <a:r>
                        <a:rPr lang="en-US" sz="2000" dirty="0" err="1" smtClean="0">
                          <a:latin typeface="Times New Roman" panose="02020603050405020304" pitchFamily="18" charset="0"/>
                          <a:cs typeface="Times New Roman" panose="02020603050405020304" pitchFamily="18" charset="0"/>
                        </a:rPr>
                        <a:t>Bút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chì</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viết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vẽ</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68377513"/>
                  </a:ext>
                </a:extLst>
              </a:tr>
              <a:tr h="370840">
                <a:tc>
                  <a:txBody>
                    <a:bodyPr/>
                    <a:lstStyle/>
                    <a:p>
                      <a:r>
                        <a:rPr lang="en-US" sz="2000" dirty="0" err="1" smtClean="0">
                          <a:latin typeface="Times New Roman" panose="02020603050405020304" pitchFamily="18" charset="0"/>
                          <a:cs typeface="Times New Roman" panose="02020603050405020304" pitchFamily="18" charset="0"/>
                        </a:rPr>
                        <a:t>Bút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màu</a:t>
                      </a:r>
                      <a:r>
                        <a:rPr lang="en-US" sz="2000" baseline="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tô</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6752206"/>
                  </a:ext>
                </a:extLst>
              </a:tr>
              <a:tr h="370840">
                <a:tc>
                  <a:txBody>
                    <a:bodyPr/>
                    <a:lstStyle/>
                    <a:p>
                      <a:r>
                        <a:rPr lang="en-US" sz="2000" dirty="0" err="1" smtClean="0">
                          <a:latin typeface="Times New Roman" panose="02020603050405020304" pitchFamily="18" charset="0"/>
                          <a:cs typeface="Times New Roman" panose="02020603050405020304" pitchFamily="18" charset="0"/>
                        </a:rPr>
                        <a:t>Tẩy</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xóa</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00169053"/>
                  </a:ext>
                </a:extLst>
              </a:tr>
              <a:tr h="370840">
                <a:tc>
                  <a:txBody>
                    <a:bodyPr/>
                    <a:lstStyle/>
                    <a:p>
                      <a:r>
                        <a:rPr lang="en-US" sz="2000" dirty="0" err="1" smtClean="0">
                          <a:latin typeface="Times New Roman" panose="02020603050405020304" pitchFamily="18" charset="0"/>
                          <a:cs typeface="Times New Roman" panose="02020603050405020304" pitchFamily="18" charset="0"/>
                        </a:rPr>
                        <a:t>Thước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kẻ</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kẻ</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đường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thẳng</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08456348"/>
                  </a:ext>
                </a:extLst>
              </a:tr>
            </a:tbl>
          </a:graphicData>
        </a:graphic>
      </p:graphicFrame>
    </p:spTree>
    <p:extLst>
      <p:ext uri="{BB962C8B-B14F-4D97-AF65-F5344CB8AC3E}">
        <p14:creationId xmlns:p14="http://schemas.microsoft.com/office/powerpoint/2010/main" val="235419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83074" y="192466"/>
            <a:ext cx="10857643" cy="1077218"/>
            <a:chOff x="238537" y="232458"/>
            <a:chExt cx="10857643" cy="1077218"/>
          </a:xfrm>
        </p:grpSpPr>
        <p:sp>
          <p:nvSpPr>
            <p:cNvPr id="16" name="TextBox 15"/>
            <p:cNvSpPr txBox="1"/>
            <p:nvPr/>
          </p:nvSpPr>
          <p:spPr>
            <a:xfrm>
              <a:off x="802490" y="232458"/>
              <a:ext cx="10293690" cy="1077218"/>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smtClean="0">
                  <a:solidFill>
                    <a:srgbClr val="008200"/>
                  </a:solidFill>
                  <a:latin typeface="Times New Roman" panose="02020603050405020304" pitchFamily="18" charset="0"/>
                  <a:cs typeface="Times New Roman" panose="02020603050405020304" pitchFamily="18" charset="0"/>
                </a:rPr>
                <a:t>Viết 3 – 4 câu giới thiệu về một đồ vật được </a:t>
              </a:r>
            </a:p>
            <a:p>
              <a:r>
                <a:rPr lang="en-US" sz="3200" b="1" dirty="0" smtClean="0">
                  <a:solidFill>
                    <a:srgbClr val="008200"/>
                  </a:solidFill>
                  <a:latin typeface="Times New Roman" panose="02020603050405020304" pitchFamily="18" charset="0"/>
                  <a:cs typeface="Times New Roman" panose="02020603050405020304" pitchFamily="18" charset="0"/>
                </a:rPr>
                <a:t>dùng để vẽ.</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2</a:t>
              </a:r>
              <a:endParaRPr lang="en-US" sz="3600" b="1" dirty="0">
                <a:latin typeface="Times New Roman" panose="02020603050405020304" pitchFamily="18" charset="0"/>
                <a:cs typeface="Times New Roman" panose="02020603050405020304" pitchFamily="18" charset="0"/>
              </a:endParaRPr>
            </a:p>
          </p:txBody>
        </p:sp>
      </p:gr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901" b="74479" l="31618" r="71324"/>
                    </a14:imgEffect>
                  </a14:imgLayer>
                </a14:imgProps>
              </a:ext>
              <a:ext uri="{28A0092B-C50C-407E-A947-70E740481C1C}">
                <a14:useLocalDpi xmlns:a14="http://schemas.microsoft.com/office/drawing/2010/main" val="0"/>
              </a:ext>
            </a:extLst>
          </a:blip>
          <a:srcRect l="31703" t="31798" r="29040" b="24781"/>
          <a:stretch/>
        </p:blipFill>
        <p:spPr bwMode="auto">
          <a:xfrm>
            <a:off x="2664328" y="1815184"/>
            <a:ext cx="6752388" cy="421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5852" y="1325162"/>
            <a:ext cx="10539663" cy="4616648"/>
          </a:xfrm>
          <a:prstGeom prst="rect">
            <a:avLst/>
          </a:prstGeom>
        </p:spPr>
        <p:txBody>
          <a:bodyPr wrap="square">
            <a:spAutoFit/>
          </a:bodyPr>
          <a:lstStyle/>
          <a:p>
            <a:pPr algn="just">
              <a:lnSpc>
                <a:spcPct val="150000"/>
              </a:lnSpc>
            </a:pP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Trong </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những món đồ dùng </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để vẽ tranh, </a:t>
            </a:r>
            <a:r>
              <a:rPr lang="vi-VN"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em </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thích nhất là hộp bút sáp màu. Cái hộp giấy nhỏ được trang trí nhiều hình ngộ nghĩnh và đẹp mắt. Ngoài hộp là chú gấu Pu vui chơi cùng các bạn dưới cầu vồng. Hộp tuy nhỏ nhưng chứa bên trong mười tám cây sáp </a:t>
            </a:r>
            <a:r>
              <a:rPr lang="vi-VN"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màu</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Sau khi vẽ chì, em thường dùng hộp bút màu để tô cho bức tranh thêm sinh động. </a:t>
            </a:r>
            <a:r>
              <a:rPr lang="vi-VN"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Mỗi </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khi cầm </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bút </a:t>
            </a:r>
            <a:r>
              <a:rPr lang="vi-VN"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lên </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tô </a:t>
            </a:r>
            <a:r>
              <a:rPr lang="vi-VN"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tranh</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a:t>
            </a:r>
            <a:r>
              <a:rPr lang="vi-VN"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em thấy rất thích</a:t>
            </a:r>
            <a:r>
              <a:rPr lang="vi-VN"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Em sẽ giữ gìn cẩn thận để có thể tô được nhiều bức tranh đẹp.</a:t>
            </a:r>
            <a:endPar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nvGrpSpPr>
          <p:cNvPr id="3" name="Group 2"/>
          <p:cNvGrpSpPr/>
          <p:nvPr/>
        </p:nvGrpSpPr>
        <p:grpSpPr>
          <a:xfrm>
            <a:off x="3553643" y="158702"/>
            <a:ext cx="4844080" cy="1257985"/>
            <a:chOff x="3759267" y="334167"/>
            <a:chExt cx="5621970" cy="1403180"/>
          </a:xfrm>
        </p:grpSpPr>
        <p:sp>
          <p:nvSpPr>
            <p:cNvPr id="5" name="Cloud Callout 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223658" y="688205"/>
              <a:ext cx="4919221" cy="652269"/>
            </a:xfrm>
            <a:prstGeom prst="rect">
              <a:avLst/>
            </a:prstGeom>
            <a:noFill/>
            <a:ln>
              <a:noFill/>
            </a:ln>
          </p:spPr>
          <p:txBody>
            <a:bodyPr wrap="square" rtlCol="0">
              <a:spAutoFit/>
            </a:bodyPr>
            <a:lstStyle/>
            <a:p>
              <a:pPr algn="ctr"/>
              <a:r>
                <a:rPr lang="en-US" sz="32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văn tham khảo</a:t>
              </a:r>
            </a:p>
          </p:txBody>
        </p:sp>
      </p:grpSp>
    </p:spTree>
    <p:extLst>
      <p:ext uri="{BB962C8B-B14F-4D97-AF65-F5344CB8AC3E}">
        <p14:creationId xmlns:p14="http://schemas.microsoft.com/office/powerpoint/2010/main" val="5893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BF6BCDF-9F5D-43EF-8D2F-74DA0EBB0C5C}"/>
              </a:ext>
            </a:extLst>
          </p:cNvPr>
          <p:cNvSpPr txBox="1"/>
          <p:nvPr/>
        </p:nvSpPr>
        <p:spPr>
          <a:xfrm>
            <a:off x="2610853" y="1526484"/>
            <a:ext cx="7513094" cy="1569469"/>
          </a:xfrm>
          <a:prstGeom prst="rect">
            <a:avLst/>
          </a:prstGeom>
          <a:noFill/>
        </p:spPr>
        <p:txBody>
          <a:bodyPr wrap="square" rtlCol="0">
            <a:spAutoFit/>
          </a:bodyPr>
          <a:lstStyle/>
          <a:p>
            <a:pPr algn="just">
              <a:lnSpc>
                <a:spcPct val="150000"/>
              </a:lnSpc>
            </a:pPr>
            <a:r>
              <a:rPr lang="en-US" sz="2133" b="1" dirty="0" smtClean="0">
                <a:latin typeface="Times New Roman" panose="02020603050405020304" pitchFamily="18" charset="0"/>
                <a:cs typeface="Times New Roman" panose="02020603050405020304" pitchFamily="18" charset="0"/>
              </a:rPr>
              <a:t>                               VẬN DỤNG</a:t>
            </a:r>
          </a:p>
          <a:p>
            <a:pPr marL="342900" indent="-342900" algn="just">
              <a:lnSpc>
                <a:spcPct val="150000"/>
              </a:lnSpc>
              <a:buFontTx/>
              <a:buChar char="-"/>
            </a:pPr>
            <a:r>
              <a:rPr lang="en-US" sz="2133" b="1" dirty="0" err="1" smtClean="0">
                <a:latin typeface="Times New Roman" panose="02020603050405020304" pitchFamily="18" charset="0"/>
                <a:cs typeface="Times New Roman" panose="02020603050405020304" pitchFamily="18" charset="0"/>
              </a:rPr>
              <a:t>Học</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sinh</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kể</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về</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một</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đồ</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dùng</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học</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tập</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cho</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người</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thân</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nghe</a:t>
            </a:r>
            <a:endParaRPr lang="en-US" sz="2133" b="1" dirty="0" smtClean="0">
              <a:latin typeface="Times New Roman" panose="02020603050405020304" pitchFamily="18" charset="0"/>
              <a:cs typeface="Times New Roman" panose="02020603050405020304" pitchFamily="18" charset="0"/>
            </a:endParaRPr>
          </a:p>
          <a:p>
            <a:pPr marL="342900" indent="-342900" algn="just">
              <a:lnSpc>
                <a:spcPct val="150000"/>
              </a:lnSpc>
              <a:buFontTx/>
              <a:buChar char="-"/>
            </a:pPr>
            <a:r>
              <a:rPr lang="en-US" sz="2133" b="1" dirty="0" err="1" smtClean="0">
                <a:latin typeface="Times New Roman" panose="02020603050405020304" pitchFamily="18" charset="0"/>
                <a:cs typeface="Times New Roman" panose="02020603050405020304" pitchFamily="18" charset="0"/>
              </a:rPr>
              <a:t>Chuẩn</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bị</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bài</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sau</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tả</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một</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đồ</a:t>
            </a:r>
            <a:r>
              <a:rPr lang="en-US" sz="2133" b="1" dirty="0" smtClean="0">
                <a:latin typeface="Times New Roman" panose="02020603050405020304" pitchFamily="18" charset="0"/>
                <a:cs typeface="Times New Roman" panose="02020603050405020304" pitchFamily="18" charset="0"/>
              </a:rPr>
              <a:t> </a:t>
            </a:r>
            <a:r>
              <a:rPr lang="en-US" sz="2133" b="1" smtClean="0">
                <a:latin typeface="Times New Roman" panose="02020603050405020304" pitchFamily="18" charset="0"/>
                <a:cs typeface="Times New Roman" panose="02020603050405020304" pitchFamily="18" charset="0"/>
              </a:rPr>
              <a:t>dùng</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học</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tập</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của</a:t>
            </a:r>
            <a:r>
              <a:rPr lang="en-US" sz="2133" b="1" dirty="0" smtClean="0">
                <a:latin typeface="Times New Roman" panose="02020603050405020304" pitchFamily="18" charset="0"/>
                <a:cs typeface="Times New Roman" panose="02020603050405020304" pitchFamily="18" charset="0"/>
              </a:rPr>
              <a:t> </a:t>
            </a:r>
            <a:r>
              <a:rPr lang="en-US" sz="2133" b="1" dirty="0" err="1" smtClean="0">
                <a:latin typeface="Times New Roman" panose="02020603050405020304" pitchFamily="18" charset="0"/>
                <a:cs typeface="Times New Roman" panose="02020603050405020304" pitchFamily="18" charset="0"/>
              </a:rPr>
              <a:t>em</a:t>
            </a:r>
            <a:endParaRPr lang="en-US" sz="21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91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209</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Arial-Rounded</vt:lpstr>
      <vt:lpstr>Calibri</vt:lpstr>
      <vt:lpstr>Calibri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198</cp:revision>
  <dcterms:created xsi:type="dcterms:W3CDTF">2021-05-29T04:05:18Z</dcterms:created>
  <dcterms:modified xsi:type="dcterms:W3CDTF">2021-10-16T15:23:55Z</dcterms:modified>
</cp:coreProperties>
</file>