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64" r:id="rId5"/>
    <p:sldId id="287" r:id="rId6"/>
    <p:sldId id="286" r:id="rId7"/>
    <p:sldId id="283" r:id="rId8"/>
    <p:sldId id="284" r:id="rId9"/>
    <p:sldId id="289" r:id="rId10"/>
    <p:sldId id="290" r:id="rId11"/>
    <p:sldId id="291" r:id="rId12"/>
    <p:sldId id="292" r:id="rId13"/>
    <p:sldId id="285" r:id="rId14"/>
    <p:sldId id="288" r:id="rId15"/>
    <p:sldId id="293" r:id="rId16"/>
    <p:sldId id="294"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80" d="100"/>
          <a:sy n="80"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85130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27985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11/25/2021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11/25/2021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2454500" cy="1754326"/>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11</a:t>
            </a:r>
          </a:p>
          <a:p>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856" y="1224243"/>
            <a:ext cx="8898288" cy="4864612"/>
          </a:xfrm>
          <a:prstGeom prst="rect">
            <a:avLst/>
          </a:prstGeom>
        </p:spPr>
      </p:pic>
      <p:sp>
        <p:nvSpPr>
          <p:cNvPr id="7" name="Rectangle 6"/>
          <p:cNvSpPr/>
          <p:nvPr/>
        </p:nvSpPr>
        <p:spPr>
          <a:xfrm>
            <a:off x="1799560" y="1597643"/>
            <a:ext cx="8563640" cy="5254772"/>
          </a:xfrm>
          <a:prstGeom prst="rect">
            <a:avLst/>
          </a:prstGeom>
        </p:spPr>
        <p:txBody>
          <a:bodyPr wrap="square">
            <a:spAutoFit/>
          </a:bodyPr>
          <a:lstStyle/>
          <a:p>
            <a:pPr marL="457200" indent="-457200" algn="just">
              <a:lnSpc>
                <a:spcPct val="200000"/>
              </a:lnSpc>
              <a:buFontTx/>
              <a:buChar char="-"/>
            </a:pP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cảm thấy thế nào sau mỗi giờ ra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r>
              <a:rPr lang="vi-VN" sz="2800" b="1" dirty="0">
                <a:solidFill>
                  <a:srgbClr val="008200"/>
                </a:solidFill>
                <a:latin typeface="Times New Roman" panose="02020603050405020304" pitchFamily="18" charset="0"/>
                <a:ea typeface="Arial-Rounded" pitchFamily="34" charset="0"/>
                <a:cs typeface="Times New Roman" panose="02020603050405020304" pitchFamily="18" charset="0"/>
              </a:rPr>
              <a:t>Sau giờ ra chơi, em cảm thấy tinh thần thoải mái, cơ thể khỏe mạnh hẳn lên.</a:t>
            </a:r>
          </a:p>
          <a:p>
            <a:pPr marL="457200" indent="-457200" algn="just">
              <a:lnSpc>
                <a:spcPct val="200000"/>
              </a:lnSpc>
              <a:buFontTx/>
              <a:buChar char="-"/>
            </a:pP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Giờ</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ra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chơi</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tuy</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ngắn</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 nhưng</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đã</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giúp</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chúng</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em</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cảm thấy thật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thư</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giãn</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 và </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thoải</a:t>
            </a:r>
            <a:r>
              <a:rPr lang="en-US" sz="2800" b="1" dirty="0">
                <a:solidFill>
                  <a:srgbClr val="7030A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Arial-Rounded" pitchFamily="34" charset="0"/>
                <a:cs typeface="Times New Roman" panose="02020603050405020304" pitchFamily="18" charset="0"/>
              </a:rPr>
              <a:t>mái</a:t>
            </a: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a:t>
            </a:r>
            <a:endParaRPr lang="vi-VN" sz="2800" b="1" dirty="0">
              <a:solidFill>
                <a:srgbClr val="7030A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52280" y="3801667"/>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529174" y="4009518"/>
            <a:ext cx="1504954" cy="2079337"/>
          </a:xfrm>
          <a:prstGeom prst="rect">
            <a:avLst/>
          </a:prstGeom>
          <a:noFill/>
          <a:ln w="9525">
            <a:noFill/>
          </a:ln>
        </p:spPr>
      </p:pic>
    </p:spTree>
    <p:extLst>
      <p:ext uri="{BB962C8B-B14F-4D97-AF65-F5344CB8AC3E}">
        <p14:creationId xmlns:p14="http://schemas.microsoft.com/office/powerpoint/2010/main" val="31128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248" y="1257983"/>
            <a:ext cx="11593670" cy="4856842"/>
          </a:xfrm>
          <a:prstGeom prst="rect">
            <a:avLst/>
          </a:prstGeom>
        </p:spPr>
        <p:txBody>
          <a:bodyPr wrap="square">
            <a:spAutoFit/>
          </a:bodyPr>
          <a:lstStyle/>
          <a:p>
            <a:pPr algn="just">
              <a:lnSpc>
                <a:spcPct val="150000"/>
              </a:lnSpc>
            </a:pP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Tùng! Tùng! Tùng! Ba hồi trống báo hiệu giờ ra chơi đã đến. Các em đứng lên chào cô rồi ùa ra sân, như một đàn ong vỡ tổ. Tiếng nói, tiếng cười đùa, tiếng chân chạy đã phá tan cái bầu không khí yên lặng. Có bạn thì nô đùa, chạy nhảy, có bạn thì ngồi ở ghế đá đọc truyện hoặc cùng nhau nói chuyện rất vui vẻ.</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Giờ ra chơi trôi qua nhanh chóng. Tiếng trống báo giờ vào học đã điểm. </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Giờ ra chơi tuy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ngắn</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nhưng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giúp chúng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em</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cảm thấy thật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thư</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giãn</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 và </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thoải</a:t>
            </a: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itchFamily="34" charset="0"/>
                <a:cs typeface="Times New Roman" panose="02020603050405020304" pitchFamily="18" charset="0"/>
              </a:rPr>
              <a:t>mái</a:t>
            </a:r>
            <a:r>
              <a:rPr lang="vi-VN" sz="3000" b="1"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nvGrpSpPr>
          <p:cNvPr id="5" name="Group 4"/>
          <p:cNvGrpSpPr/>
          <p:nvPr/>
        </p:nvGrpSpPr>
        <p:grpSpPr>
          <a:xfrm>
            <a:off x="3122404" y="0"/>
            <a:ext cx="5907297" cy="1257985"/>
            <a:chOff x="3654509" y="334167"/>
            <a:chExt cx="5726728"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654509" y="709621"/>
              <a:ext cx="5428633" cy="652269"/>
            </a:xfrm>
            <a:prstGeom prst="rect">
              <a:avLst/>
            </a:prstGeom>
            <a:noFill/>
            <a:ln>
              <a:noFill/>
            </a:ln>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mc:AlternateContent xmlns:mc="http://schemas.openxmlformats.org/markup-compatibility/2006">
        <mc:Choice xmlns:pslz="http://schemas.microsoft.com/office/powerpoint/2016/slidezoom" xmlns="" Requires="pslz">
          <p:graphicFrame>
            <p:nvGraphicFramePr>
              <p:cNvPr id="3" name="Slide Zoom 2">
                <a:extLst>
                  <a:ext uri="{FF2B5EF4-FFF2-40B4-BE49-F238E27FC236}">
                    <a16:creationId xmlns:a16="http://schemas.microsoft.com/office/drawing/2014/main" id="{F0592A96-6708-4FBB-B7A6-832D2D87A994}"/>
                  </a:ext>
                </a:extLst>
              </p:cNvPr>
              <p:cNvGraphicFramePr>
                <a:graphicFrameLocks noChangeAspect="1"/>
              </p:cNvGraphicFramePr>
              <p:nvPr>
                <p:extLst>
                  <p:ext uri="{D42A27DB-BD31-4B8C-83A1-F6EECF244321}">
                    <p14:modId xmlns:p14="http://schemas.microsoft.com/office/powerpoint/2010/main" val="665302733"/>
                  </p:ext>
                </p:extLst>
              </p:nvPr>
            </p:nvGraphicFramePr>
            <p:xfrm>
              <a:off x="-3752850" y="5276850"/>
              <a:ext cx="3048000" cy="1714500"/>
            </p:xfrm>
            <a:graphic>
              <a:graphicData uri="http://schemas.microsoft.com/office/powerpoint/2016/slidezoom">
                <pslz:sldZm>
                  <pslz:sldZmObj sldId="288" cId="339454721">
                    <pslz:zmPr id="{A96E5E65-3F70-4D24-83E7-0DDA918BF1AC}"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 name="Slide Zoom 2">
                <a:hlinkClick r:id="rId3" action="ppaction://hlinksldjump"/>
                <a:extLst>
                  <a:ext uri="{FF2B5EF4-FFF2-40B4-BE49-F238E27FC236}">
                    <a16:creationId xmlns:a16="http://schemas.microsoft.com/office/drawing/2014/main" id="{F0592A96-6708-4FBB-B7A6-832D2D87A994}"/>
                  </a:ext>
                </a:extLst>
              </p:cNvPr>
              <p:cNvPicPr>
                <a:picLocks noGrp="1" noRot="1" noChangeAspect="1" noMove="1" noResize="1" noEditPoints="1" noAdjustHandles="1" noChangeArrowheads="1" noChangeShapeType="1"/>
              </p:cNvPicPr>
              <p:nvPr/>
            </p:nvPicPr>
            <p:blipFill>
              <a:blip r:embed="rId4"/>
              <a:stretch>
                <a:fillRect/>
              </a:stretch>
            </p:blipFill>
            <p:spPr>
              <a:xfrm>
                <a:off x="-3752850" y="52768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482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145" y="1232591"/>
            <a:ext cx="11181348" cy="4042453"/>
          </a:xfrm>
          <a:prstGeom prst="rect">
            <a:avLst/>
          </a:prstGeom>
        </p:spPr>
        <p:txBody>
          <a:bodyPr wrap="square">
            <a:spAutoFit/>
          </a:bodyPr>
          <a:lstStyle/>
          <a:p>
            <a:pPr algn="just">
              <a:lnSpc>
                <a:spcPct val="150000"/>
              </a:lnSpc>
            </a:pPr>
            <a:r>
              <a:rPr lang="en-US" sz="30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Arial-Rounded" pitchFamily="34" charset="0"/>
                <a:cs typeface="Times New Roman" panose="02020603050405020304" pitchFamily="18" charset="0"/>
              </a:rPr>
              <a:t>T</a:t>
            </a:r>
            <a:r>
              <a:rPr lang="vi-VN" sz="2400" b="1" dirty="0">
                <a:solidFill>
                  <a:srgbClr val="002060"/>
                </a:solidFill>
                <a:latin typeface="Times New Roman" panose="02020603050405020304" pitchFamily="18" charset="0"/>
                <a:ea typeface="Arial-Rounded" pitchFamily="34" charset="0"/>
                <a:cs typeface="Times New Roman" panose="02020603050405020304" pitchFamily="18" charset="0"/>
              </a:rPr>
              <a:t>iếng trống vang lên báo hiệu giờ ra chơi đã đến. Sân trường lúc này nhộn nhịp hẳn lên. Các bạn nam chơi đá cầu. Những quả cầu xanh, đỏ, trắng, vàng được bay lên, bay xuống trông rất thích mắt. Các bạn nữ chơi nhảy dây. Những sợi dây cứ nhịp nhàng lên xuống theo nhịp chân của các bạn nữ. Dưới gốc cây có từng nhóm các bạn chuyện trò rất vui vẻ. Trong các trò chơi, em thích nhất là trò chơi đá cầu. Trò chơi này rèn luyện cho em thể lực khỏe mạnh và nhanh mắt nhanh chân. Sau giờ ra chơi, em cảm thấy tinh thần thoải mái, cơ thể khỏe mạnh hẳn lên.</a:t>
            </a:r>
          </a:p>
        </p:txBody>
      </p:sp>
      <p:sp>
        <p:nvSpPr>
          <p:cNvPr id="3" name="TextBox 2">
            <a:extLst>
              <a:ext uri="{FF2B5EF4-FFF2-40B4-BE49-F238E27FC236}">
                <a16:creationId xmlns:a16="http://schemas.microsoft.com/office/drawing/2014/main" id="{C8A89A90-E054-4F33-8E86-56D841A86EA8}"/>
              </a:ext>
            </a:extLst>
          </p:cNvPr>
          <p:cNvSpPr txBox="1"/>
          <p:nvPr/>
        </p:nvSpPr>
        <p:spPr>
          <a:xfrm>
            <a:off x="4193716" y="647816"/>
            <a:ext cx="4035884" cy="584775"/>
          </a:xfrm>
          <a:prstGeom prst="rect">
            <a:avLst/>
          </a:prstGeom>
          <a:noFill/>
          <a:ln>
            <a:noFill/>
          </a:ln>
        </p:spPr>
        <p:txBody>
          <a:bodyPr wrap="square"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spTree>
    <p:extLst>
      <p:ext uri="{BB962C8B-B14F-4D97-AF65-F5344CB8AC3E}">
        <p14:creationId xmlns:p14="http://schemas.microsoft.com/office/powerpoint/2010/main" val="3394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090771"/>
            <a:ext cx="1255974" cy="1640056"/>
          </a:xfrm>
          <a:prstGeom prst="rect">
            <a:avLst/>
          </a:prstGeom>
          <a:noFill/>
          <a:ln w="9525">
            <a:noFill/>
          </a:ln>
        </p:spPr>
      </p:pic>
      <p:pic>
        <p:nvPicPr>
          <p:cNvPr id="33" name="图片 8"/>
          <p:cNvPicPr>
            <a:picLocks noChangeAspect="1"/>
          </p:cNvPicPr>
          <p:nvPr/>
        </p:nvPicPr>
        <p:blipFill>
          <a:blip r:embed="rId5"/>
          <a:stretch>
            <a:fillRect/>
          </a:stretch>
        </p:blipFill>
        <p:spPr>
          <a:xfrm>
            <a:off x="10881246" y="5098466"/>
            <a:ext cx="1255974" cy="173533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Mục</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tiêu</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Có kĩ năng viết đoạn văn để kể về một giờ ra chơi ở sân trường</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818940" y="2891832"/>
            <a:ext cx="8445354" cy="1855745"/>
            <a:chOff x="-740929" y="2168973"/>
            <a:chExt cx="8445354" cy="1855745"/>
          </a:xfrm>
        </p:grpSpPr>
        <p:grpSp>
          <p:nvGrpSpPr>
            <p:cNvPr id="22" name="Group 21"/>
            <p:cNvGrpSpPr/>
            <p:nvPr/>
          </p:nvGrpSpPr>
          <p:grpSpPr>
            <a:xfrm>
              <a:off x="-740929" y="2168973"/>
              <a:ext cx="1085297" cy="714672"/>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686461" y="3501498"/>
              <a:ext cx="701796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Bồi dưỡng tình cảm bạn bè</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818940" y="2816480"/>
            <a:ext cx="10036481" cy="2026823"/>
            <a:chOff x="778314" y="2003102"/>
            <a:chExt cx="10036481" cy="2026823"/>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09715" y="200310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Hình thành và phát triển năng lực quan sát, năng lực sử dụng ngôn ngữ và năng lực văn học</a:t>
              </a:r>
            </a:p>
          </p:txBody>
        </p:sp>
      </p:grpSp>
    </p:spTree>
    <p:extLst>
      <p:ext uri="{BB962C8B-B14F-4D97-AF65-F5344CB8AC3E}">
        <p14:creationId xmlns:p14="http://schemas.microsoft.com/office/powerpoint/2010/main" val="627845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090771"/>
            <a:ext cx="1255974" cy="1640056"/>
          </a:xfrm>
          <a:prstGeom prst="rect">
            <a:avLst/>
          </a:prstGeom>
          <a:noFill/>
          <a:ln w="9525">
            <a:noFill/>
          </a:ln>
        </p:spPr>
      </p:pic>
      <p:pic>
        <p:nvPicPr>
          <p:cNvPr id="33" name="图片 8"/>
          <p:cNvPicPr>
            <a:picLocks noChangeAspect="1"/>
          </p:cNvPicPr>
          <p:nvPr/>
        </p:nvPicPr>
        <p:blipFill>
          <a:blip r:embed="rId5"/>
          <a:stretch>
            <a:fillRect/>
          </a:stretch>
        </p:blipFill>
        <p:spPr>
          <a:xfrm>
            <a:off x="10881246" y="5098466"/>
            <a:ext cx="1255974" cy="173533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53984" y="908712"/>
            <a:ext cx="3196314" cy="923330"/>
          </a:xfrm>
          <a:prstGeom prst="rect">
            <a:avLst/>
          </a:prstGeom>
          <a:noFill/>
        </p:spPr>
        <p:txBody>
          <a:bodyPr wrap="square" rtlCol="0">
            <a:spAutoFit/>
          </a:bodyPr>
          <a:lstStyle/>
          <a:p>
            <a:r>
              <a:rPr lang="vi-VN"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 dụng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4" name="TextBox 33">
            <a:extLst>
              <a:ext uri="{FF2B5EF4-FFF2-40B4-BE49-F238E27FC236}">
                <a16:creationId xmlns:a16="http://schemas.microsoft.com/office/drawing/2014/main" id="{D4F928FB-968A-4666-9173-178A617D7C9E}"/>
              </a:ext>
            </a:extLst>
          </p:cNvPr>
          <p:cNvSpPr txBox="1"/>
          <p:nvPr/>
        </p:nvSpPr>
        <p:spPr>
          <a:xfrm>
            <a:off x="2067221" y="2313858"/>
            <a:ext cx="7017964" cy="1384995"/>
          </a:xfrm>
          <a:prstGeom prst="rect">
            <a:avLst/>
          </a:prstGeom>
          <a:noFill/>
        </p:spPr>
        <p:txBody>
          <a:bodyPr wrap="squar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Viết lại đoạn văn kể về giờ ra chơi ở sân trường em</a:t>
            </a:r>
          </a:p>
          <a:p>
            <a:r>
              <a:rPr lang="vi-VN" sz="2800" b="1">
                <a:solidFill>
                  <a:srgbClr val="002060"/>
                </a:solidFill>
                <a:latin typeface="Times New Roman" panose="02020603050405020304" pitchFamily="18" charset="0"/>
                <a:cs typeface="Times New Roman" panose="02020603050405020304" pitchFamily="18" charset="0"/>
              </a:rPr>
              <a:t>Chuẩn bị bài sau</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3494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090771"/>
            <a:ext cx="1255974" cy="1640056"/>
          </a:xfrm>
          <a:prstGeom prst="rect">
            <a:avLst/>
          </a:prstGeom>
          <a:noFill/>
          <a:ln w="9525">
            <a:noFill/>
          </a:ln>
        </p:spPr>
      </p:pic>
      <p:pic>
        <p:nvPicPr>
          <p:cNvPr id="33" name="图片 8"/>
          <p:cNvPicPr>
            <a:picLocks noChangeAspect="1"/>
          </p:cNvPicPr>
          <p:nvPr/>
        </p:nvPicPr>
        <p:blipFill>
          <a:blip r:embed="rId5"/>
          <a:stretch>
            <a:fillRect/>
          </a:stretch>
        </p:blipFill>
        <p:spPr>
          <a:xfrm>
            <a:off x="10881246" y="5098466"/>
            <a:ext cx="1255974" cy="173533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Mục</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tiêu</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Có kĩ năng viết đoạn văn để kể về một giờ ra chơi ở sân trường</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818940" y="2891832"/>
            <a:ext cx="8445354" cy="1855745"/>
            <a:chOff x="-740929" y="2168973"/>
            <a:chExt cx="8445354" cy="1855745"/>
          </a:xfrm>
        </p:grpSpPr>
        <p:grpSp>
          <p:nvGrpSpPr>
            <p:cNvPr id="22" name="Group 21"/>
            <p:cNvGrpSpPr/>
            <p:nvPr/>
          </p:nvGrpSpPr>
          <p:grpSpPr>
            <a:xfrm>
              <a:off x="-740929" y="2168973"/>
              <a:ext cx="1085297" cy="714672"/>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686461" y="3501498"/>
              <a:ext cx="701796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Bồi dưỡng tình cảm bạn bè</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818940" y="2816480"/>
            <a:ext cx="10036481" cy="2026823"/>
            <a:chOff x="778314" y="2003102"/>
            <a:chExt cx="10036481" cy="2026823"/>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09715" y="200310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Hình thành và phát triển năng lực quan sát, năng lực sử dụng ngôn ngữ và năng lực văn học</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một số hoạt động của học sinh trong </a:t>
              </a:r>
            </a:p>
            <a:p>
              <a:r>
                <a:rPr lang="en-US" sz="3200" b="1" dirty="0">
                  <a:solidFill>
                    <a:srgbClr val="008200"/>
                  </a:solidFill>
                  <a:latin typeface="Times New Roman" panose="02020603050405020304" pitchFamily="18" charset="0"/>
                  <a:cs typeface="Times New Roman" panose="02020603050405020304" pitchFamily="18" charset="0"/>
                </a:rPr>
                <a:t>giờ ra chơi.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24" t="24561" r="24830" b="22807"/>
          <a:stretch/>
        </p:blipFill>
        <p:spPr bwMode="auto">
          <a:xfrm>
            <a:off x="2167021" y="1713571"/>
            <a:ext cx="6144129" cy="35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347025" y="3558920"/>
            <a:ext cx="2482090" cy="1271511"/>
            <a:chOff x="3759267" y="334167"/>
            <a:chExt cx="5621970" cy="1418267"/>
          </a:xfrm>
        </p:grpSpPr>
        <p:sp>
          <p:nvSpPr>
            <p:cNvPr id="8" name="Cloud Callout 7"/>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510153" y="4353377"/>
            <a:ext cx="3246872" cy="1861264"/>
          </a:xfrm>
          <a:prstGeom prst="rect">
            <a:avLst/>
          </a:prstGeom>
        </p:spPr>
      </p:pic>
    </p:spTree>
    <p:extLst>
      <p:ext uri="{BB962C8B-B14F-4D97-AF65-F5344CB8AC3E}">
        <p14:creationId xmlns:p14="http://schemas.microsoft.com/office/powerpoint/2010/main" val="30767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928162" y="2840405"/>
            <a:ext cx="6039377" cy="3131581"/>
          </a:xfrm>
          <a:prstGeom prst="rect">
            <a:avLst/>
          </a:prstGeom>
        </p:spPr>
      </p:pic>
      <p:grpSp>
        <p:nvGrpSpPr>
          <p:cNvPr id="5" name="Group 4"/>
          <p:cNvGrpSpPr/>
          <p:nvPr/>
        </p:nvGrpSpPr>
        <p:grpSpPr>
          <a:xfrm>
            <a:off x="6236606" y="1483092"/>
            <a:ext cx="5014661"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33735" y="580845"/>
              <a:ext cx="4919222" cy="7209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 bày thảo luận</a:t>
              </a:r>
            </a:p>
          </p:txBody>
        </p:sp>
      </p:grpSp>
    </p:spTree>
    <p:extLst>
      <p:ext uri="{BB962C8B-B14F-4D97-AF65-F5344CB8AC3E}">
        <p14:creationId xmlns:p14="http://schemas.microsoft.com/office/powerpoint/2010/main" val="22187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1015663"/>
            <a:chOff x="238537" y="232458"/>
            <a:chExt cx="10777433" cy="1015663"/>
          </a:xfrm>
        </p:grpSpPr>
        <p:sp>
          <p:nvSpPr>
            <p:cNvPr id="13" name="TextBox 12"/>
            <p:cNvSpPr txBox="1"/>
            <p:nvPr/>
          </p:nvSpPr>
          <p:spPr>
            <a:xfrm>
              <a:off x="722280" y="232458"/>
              <a:ext cx="10293690" cy="1015663"/>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a:t>
              </a:r>
              <a:r>
                <a:rPr lang="en-US" sz="2800" b="1" dirty="0">
                  <a:solidFill>
                    <a:srgbClr val="008200"/>
                  </a:solidFill>
                  <a:latin typeface="Times New Roman" panose="02020603050405020304" pitchFamily="18" charset="0"/>
                  <a:cs typeface="Times New Roman" panose="02020603050405020304" pitchFamily="18" charset="0"/>
                </a:rPr>
                <a:t>Kể tên một số hoạt động của học sinh trong </a:t>
              </a:r>
            </a:p>
            <a:p>
              <a:r>
                <a:rPr lang="en-US" sz="2800" b="1" dirty="0">
                  <a:solidFill>
                    <a:srgbClr val="008200"/>
                  </a:solidFill>
                  <a:latin typeface="Times New Roman" panose="02020603050405020304" pitchFamily="18" charset="0"/>
                  <a:cs typeface="Times New Roman" panose="02020603050405020304" pitchFamily="18" charset="0"/>
                </a:rPr>
                <a:t>giờ ra chơi.</a:t>
              </a:r>
              <a:endParaRPr lang="vi-VN" sz="28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24" t="24561" r="24830" b="22807"/>
          <a:stretch/>
        </p:blipFill>
        <p:spPr bwMode="auto">
          <a:xfrm>
            <a:off x="2083894" y="1208129"/>
            <a:ext cx="6144129" cy="35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16182" y="4778567"/>
            <a:ext cx="965661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Một số hoạt động trong giờ ra chơi: đá cầu, nhảy dây, chơi trốn tìm, chơi mèo đuổi chuột, đánh cầu lông, đọc sách, …</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262955"/>
          </a:xfrm>
          <a:prstGeom prst="rect">
            <a:avLst/>
          </a:prstGeom>
        </p:spPr>
      </p:pic>
      <p:sp>
        <p:nvSpPr>
          <p:cNvPr id="7" name="Rectangle 6"/>
          <p:cNvSpPr/>
          <p:nvPr/>
        </p:nvSpPr>
        <p:spPr>
          <a:xfrm>
            <a:off x="1799560" y="1265175"/>
            <a:ext cx="8789692" cy="3539430"/>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Trong giờ ra chơi, em và các bạn thường chơi ở đâu?</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và các bạn thường chơi trò chơi gì?</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thích hoạt động nào nhất?</a:t>
            </a:r>
          </a:p>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Em cảm thấy thế nào sau mỗi giờ ra chơi?</a:t>
            </a:r>
          </a:p>
        </p:txBody>
      </p:sp>
      <p:pic>
        <p:nvPicPr>
          <p:cNvPr id="8" name="图片 7"/>
          <p:cNvPicPr>
            <a:picLocks noChangeAspect="1"/>
          </p:cNvPicPr>
          <p:nvPr/>
        </p:nvPicPr>
        <p:blipFill>
          <a:blip r:embed="rId3"/>
          <a:stretch>
            <a:fillRect/>
          </a:stretch>
        </p:blipFill>
        <p:spPr>
          <a:xfrm>
            <a:off x="128632" y="3906951"/>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41254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anim calcmode="lin" valueType="num">
                                      <p:cBhvr>
                                        <p:cTn id="2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1000"/>
                                        <p:tgtEl>
                                          <p:spTgt spid="7">
                                            <p:txEl>
                                              <p:pRg st="1" end="1"/>
                                            </p:txEl>
                                          </p:spTgt>
                                        </p:tgtEl>
                                      </p:cBhvr>
                                    </p:animEffect>
                                    <p:anim calcmode="lin" valueType="num">
                                      <p:cBhvr>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1000"/>
                                        <p:tgtEl>
                                          <p:spTgt spid="7">
                                            <p:txEl>
                                              <p:pRg st="2" end="2"/>
                                            </p:txEl>
                                          </p:spTgt>
                                        </p:tgtEl>
                                      </p:cBhvr>
                                    </p:animEffect>
                                    <p:anim calcmode="lin" valueType="num">
                                      <p:cBhvr>
                                        <p:cTn id="4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1000"/>
                                        <p:tgtEl>
                                          <p:spTgt spid="7">
                                            <p:txEl>
                                              <p:pRg st="3" end="3"/>
                                            </p:txEl>
                                          </p:spTgt>
                                        </p:tgtEl>
                                      </p:cBhvr>
                                    </p:animEffect>
                                    <p:anim calcmode="lin" valueType="num">
                                      <p:cBhvr>
                                        <p:cTn id="4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826791"/>
          </a:xfrm>
          <a:prstGeom prst="rect">
            <a:avLst/>
          </a:prstGeom>
        </p:spPr>
      </p:pic>
      <p:sp>
        <p:nvSpPr>
          <p:cNvPr id="7" name="Rectangle 6"/>
          <p:cNvSpPr/>
          <p:nvPr/>
        </p:nvSpPr>
        <p:spPr>
          <a:xfrm>
            <a:off x="1739942" y="1812401"/>
            <a:ext cx="8637771" cy="3408112"/>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Times New Roman" panose="02020603050405020304" pitchFamily="18" charset="0"/>
                <a:cs typeface="Times New Roman" panose="02020603050405020304" pitchFamily="18" charset="0"/>
              </a:rPr>
              <a:t>Trong giờ ra chơi, em và các bạn thường chơi ở </a:t>
            </a:r>
            <a:r>
              <a:rPr lang="en-US" sz="2800" b="1" dirty="0" err="1">
                <a:solidFill>
                  <a:srgbClr val="002060"/>
                </a:solidFill>
                <a:latin typeface="Times New Roman" panose="02020603050405020304" pitchFamily="18" charset="0"/>
                <a:cs typeface="Times New Roman" panose="02020603050405020304" pitchFamily="18" charset="0"/>
              </a:rPr>
              <a:t>đâu</a:t>
            </a:r>
            <a:r>
              <a:rPr lang="en-US" sz="2800" b="1" dirty="0">
                <a:solidFill>
                  <a:srgbClr val="002060"/>
                </a:solidFill>
                <a:latin typeface="Times New Roman" panose="02020603050405020304" pitchFamily="18" charset="0"/>
                <a:cs typeface="Times New Roman" panose="02020603050405020304" pitchFamily="18" charset="0"/>
              </a:rPr>
              <a:t>?</a:t>
            </a:r>
          </a:p>
          <a:p>
            <a:pPr marL="457200" indent="-457200" algn="just">
              <a:lnSpc>
                <a:spcPct val="200000"/>
              </a:lnSpc>
              <a:buFontTx/>
              <a:buChar char="-"/>
            </a:pPr>
            <a:r>
              <a:rPr lang="vi-VN" sz="2800" b="1" dirty="0">
                <a:solidFill>
                  <a:srgbClr val="008200"/>
                </a:solidFill>
                <a:latin typeface="Times New Roman" panose="02020603050405020304" pitchFamily="18" charset="0"/>
                <a:cs typeface="Times New Roman" panose="02020603050405020304" pitchFamily="18" charset="0"/>
              </a:rPr>
              <a:t>Giờ ra chơi, em thường rủ các bạn chơi trò chơi ở dưới sân trường.</a:t>
            </a:r>
            <a:endParaRPr lang="en-US" sz="2800" b="1" dirty="0">
              <a:solidFill>
                <a:srgbClr val="0082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28632" y="3906951"/>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474053" y="4180844"/>
            <a:ext cx="1504954" cy="2079337"/>
          </a:xfrm>
          <a:prstGeom prst="rect">
            <a:avLst/>
          </a:prstGeom>
          <a:noFill/>
          <a:ln w="9525">
            <a:noFill/>
          </a:ln>
        </p:spPr>
      </p:pic>
    </p:spTree>
    <p:extLst>
      <p:ext uri="{BB962C8B-B14F-4D97-AF65-F5344CB8AC3E}">
        <p14:creationId xmlns:p14="http://schemas.microsoft.com/office/powerpoint/2010/main" val="39354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3262955"/>
          </a:xfrm>
          <a:prstGeom prst="rect">
            <a:avLst/>
          </a:prstGeom>
        </p:spPr>
      </p:pic>
      <p:sp>
        <p:nvSpPr>
          <p:cNvPr id="7" name="Rectangle 6"/>
          <p:cNvSpPr/>
          <p:nvPr/>
        </p:nvSpPr>
        <p:spPr>
          <a:xfrm>
            <a:off x="1944703" y="1597643"/>
            <a:ext cx="8789692" cy="4269887"/>
          </a:xfrm>
          <a:prstGeom prst="rect">
            <a:avLst/>
          </a:prstGeom>
        </p:spPr>
        <p:txBody>
          <a:bodyPr wrap="square">
            <a:spAutoFit/>
          </a:bodyPr>
          <a:lstStyle/>
          <a:p>
            <a:pPr marL="457200" indent="-457200" algn="just">
              <a:lnSpc>
                <a:spcPct val="200000"/>
              </a:lnSpc>
              <a:buFontTx/>
              <a:buChar char="-"/>
            </a:pP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và các bạn thường chơi trò chơi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r>
              <a:rPr lang="vi-VN" sz="2800" b="1" dirty="0">
                <a:solidFill>
                  <a:srgbClr val="008200"/>
                </a:solidFill>
                <a:latin typeface="Times New Roman" panose="02020603050405020304" pitchFamily="18" charset="0"/>
                <a:cs typeface="Times New Roman" panose="02020603050405020304" pitchFamily="18" charset="0"/>
              </a:rPr>
              <a:t>Em thường cùng các bạn chơi đá cầu.</a:t>
            </a:r>
          </a:p>
          <a:p>
            <a:pPr marL="457200" indent="-457200" algn="just">
              <a:lnSpc>
                <a:spcPct val="200000"/>
              </a:lnSpc>
              <a:buFontTx/>
              <a:buChar char="-"/>
            </a:pPr>
            <a:r>
              <a:rPr lang="vi-VN" sz="2800" b="1" dirty="0">
                <a:solidFill>
                  <a:srgbClr val="7030A0"/>
                </a:solidFill>
                <a:latin typeface="Times New Roman" panose="02020603050405020304" pitchFamily="18" charset="0"/>
                <a:cs typeface="Times New Roman" panose="02020603050405020304" pitchFamily="18" charset="0"/>
              </a:rPr>
              <a:t>Giờ ra chơi, em thường rủ các bạn chơi nhảy dây.</a:t>
            </a:r>
            <a:endParaRPr lang="en-US" sz="2800" b="1" dirty="0">
              <a:solidFill>
                <a:srgbClr val="7030A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28632" y="3906951"/>
            <a:ext cx="1670928" cy="2181904"/>
          </a:xfrm>
          <a:prstGeom prst="rect">
            <a:avLst/>
          </a:prstGeom>
          <a:noFill/>
          <a:ln w="9525">
            <a:noFill/>
          </a:ln>
        </p:spPr>
      </p:pic>
      <p:pic>
        <p:nvPicPr>
          <p:cNvPr id="9" name="图片 8"/>
          <p:cNvPicPr>
            <a:picLocks noChangeAspect="1"/>
          </p:cNvPicPr>
          <p:nvPr/>
        </p:nvPicPr>
        <p:blipFill>
          <a:blip r:embed="rId4"/>
          <a:stretch>
            <a:fillRect/>
          </a:stretch>
        </p:blipFill>
        <p:spPr>
          <a:xfrm>
            <a:off x="10156879" y="4113797"/>
            <a:ext cx="1504954" cy="2079337"/>
          </a:xfrm>
          <a:prstGeom prst="rect">
            <a:avLst/>
          </a:prstGeom>
          <a:noFill/>
          <a:ln w="9525">
            <a:noFill/>
          </a:ln>
        </p:spPr>
      </p:pic>
    </p:spTree>
    <p:extLst>
      <p:ext uri="{BB962C8B-B14F-4D97-AF65-F5344CB8AC3E}">
        <p14:creationId xmlns:p14="http://schemas.microsoft.com/office/powerpoint/2010/main" val="688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3-4 câu kể về một giờ ra chơi ở trường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02" y="1499952"/>
            <a:ext cx="8898288" cy="4267802"/>
          </a:xfrm>
          <a:prstGeom prst="rect">
            <a:avLst/>
          </a:prstGeom>
        </p:spPr>
      </p:pic>
      <p:sp>
        <p:nvSpPr>
          <p:cNvPr id="7" name="Rectangle 6"/>
          <p:cNvSpPr/>
          <p:nvPr/>
        </p:nvSpPr>
        <p:spPr>
          <a:xfrm>
            <a:off x="1928628" y="1360613"/>
            <a:ext cx="8099183" cy="4269887"/>
          </a:xfrm>
          <a:prstGeom prst="rect">
            <a:avLst/>
          </a:prstGeom>
        </p:spPr>
        <p:txBody>
          <a:bodyPr wrap="square">
            <a:spAutoFit/>
          </a:bodyPr>
          <a:lstStyle/>
          <a:p>
            <a:pPr marL="457200" indent="-457200" algn="just">
              <a:lnSpc>
                <a:spcPct val="200000"/>
              </a:lnSpc>
              <a:buFontTx/>
              <a:buChar char="-"/>
            </a:pP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nhất</a:t>
            </a:r>
            <a:r>
              <a:rPr lang="en-US" sz="2800" b="1" dirty="0">
                <a:solidFill>
                  <a:srgbClr val="00206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a:p>
            <a:pPr marL="457200" indent="-457200" algn="just">
              <a:lnSpc>
                <a:spcPct val="200000"/>
              </a:lnSpc>
              <a:buFontTx/>
              <a:buChar char="-"/>
            </a:pPr>
            <a:r>
              <a:rPr lang="vi-VN" sz="2800" b="1" dirty="0">
                <a:solidFill>
                  <a:srgbClr val="008200"/>
                </a:solidFill>
                <a:latin typeface="Times New Roman" panose="02020603050405020304" pitchFamily="18" charset="0"/>
                <a:ea typeface="Arial-Rounded" pitchFamily="34" charset="0"/>
                <a:cs typeface="Times New Roman" panose="02020603050405020304" pitchFamily="18" charset="0"/>
              </a:rPr>
              <a:t>Trong các trò chơi, em thích nhất là trò chơi đá cầu.</a:t>
            </a:r>
          </a:p>
          <a:p>
            <a:pPr marL="457200" indent="-457200" algn="just">
              <a:lnSpc>
                <a:spcPct val="200000"/>
              </a:lnSpc>
              <a:buFontTx/>
              <a:buChar char="-"/>
            </a:pPr>
            <a:r>
              <a:rPr lang="vi-VN" sz="2800" b="1" dirty="0">
                <a:solidFill>
                  <a:srgbClr val="7030A0"/>
                </a:solidFill>
                <a:latin typeface="Times New Roman" panose="02020603050405020304" pitchFamily="18" charset="0"/>
                <a:ea typeface="Arial-Rounded" pitchFamily="34" charset="0"/>
                <a:cs typeface="Times New Roman" panose="02020603050405020304" pitchFamily="18" charset="0"/>
              </a:rPr>
              <a:t>Trong các trò chơi, em thích chơi nhảy dây nhất.</a:t>
            </a:r>
          </a:p>
          <a:p>
            <a:pPr marL="457200" indent="-457200" algn="just">
              <a:lnSpc>
                <a:spcPct val="200000"/>
              </a:lnSpc>
              <a:buFontTx/>
              <a:buChar char="-"/>
            </a:pPr>
            <a:endParaRPr lang="en-US" sz="2800" b="1" dirty="0">
              <a:solidFill>
                <a:srgbClr val="0082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3"/>
          <a:stretch>
            <a:fillRect/>
          </a:stretch>
        </p:blipFill>
        <p:spPr>
          <a:xfrm>
            <a:off x="128632" y="4566816"/>
            <a:ext cx="1165596" cy="1522039"/>
          </a:xfrm>
          <a:prstGeom prst="rect">
            <a:avLst/>
          </a:prstGeom>
          <a:noFill/>
          <a:ln w="9525">
            <a:noFill/>
          </a:ln>
        </p:spPr>
      </p:pic>
      <p:pic>
        <p:nvPicPr>
          <p:cNvPr id="9" name="图片 8"/>
          <p:cNvPicPr>
            <a:picLocks noChangeAspect="1"/>
          </p:cNvPicPr>
          <p:nvPr/>
        </p:nvPicPr>
        <p:blipFill>
          <a:blip r:embed="rId4"/>
          <a:stretch>
            <a:fillRect/>
          </a:stretch>
        </p:blipFill>
        <p:spPr>
          <a:xfrm>
            <a:off x="10626683" y="4762907"/>
            <a:ext cx="1035150" cy="1430227"/>
          </a:xfrm>
          <a:prstGeom prst="rect">
            <a:avLst/>
          </a:prstGeom>
          <a:noFill/>
          <a:ln w="9525">
            <a:noFill/>
          </a:ln>
        </p:spPr>
      </p:pic>
    </p:spTree>
    <p:extLst>
      <p:ext uri="{BB962C8B-B14F-4D97-AF65-F5344CB8AC3E}">
        <p14:creationId xmlns:p14="http://schemas.microsoft.com/office/powerpoint/2010/main" val="40658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746</Words>
  <Application>Microsoft Office PowerPoint</Application>
  <PresentationFormat>Widescreen</PresentationFormat>
  <Paragraphs>57</Paragraphs>
  <Slides>15</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宋体</vt:lpstr>
      <vt:lpstr>Arial</vt:lpstr>
      <vt:lpstr>Arial-Rounded</vt:lpstr>
      <vt:lpstr>Calibri</vt:lpstr>
      <vt:lpstr>Calibri Light</vt:lpstr>
      <vt:lpstr>等线</vt:lpstr>
      <vt:lpstr>Times New Roman</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210</cp:revision>
  <dcterms:created xsi:type="dcterms:W3CDTF">2021-05-29T04:05:18Z</dcterms:created>
  <dcterms:modified xsi:type="dcterms:W3CDTF">2021-11-25T02:10:11Z</dcterms:modified>
</cp:coreProperties>
</file>