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4" r:id="rId2"/>
    <p:sldId id="285" r:id="rId3"/>
    <p:sldId id="302" r:id="rId4"/>
    <p:sldId id="307" r:id="rId5"/>
    <p:sldId id="316" r:id="rId6"/>
    <p:sldId id="306" r:id="rId7"/>
    <p:sldId id="317" r:id="rId8"/>
    <p:sldId id="318" r:id="rId9"/>
    <p:sldId id="319" r:id="rId10"/>
    <p:sldId id="315" r:id="rId11"/>
    <p:sldId id="320"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12/3/2022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6" y="108236"/>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1"/>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0628045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latin typeface="Times New Roman" panose="02020603050405020304" pitchFamily="18" charset="0"/>
                <a:cs typeface="Times New Roman" panose="02020603050405020304" pitchFamily="18" charset="0"/>
              </a:rPr>
              <a:t>Bài</a:t>
            </a:r>
            <a:r>
              <a:rPr lang="en-US" sz="8000" dirty="0">
                <a:solidFill>
                  <a:srgbClr val="FF0000"/>
                </a:solidFill>
                <a:latin typeface="Times New Roman" panose="02020603050405020304" pitchFamily="18" charset="0"/>
                <a:cs typeface="Times New Roman" panose="02020603050405020304" pitchFamily="18" charset="0"/>
              </a:rPr>
              <a:t> 16: </a:t>
            </a:r>
            <a:br>
              <a:rPr lang="en-US" sz="8000" dirty="0">
                <a:latin typeface="Times New Roman" panose="02020603050405020304" pitchFamily="18" charset="0"/>
                <a:cs typeface="Times New Roman" panose="02020603050405020304" pitchFamily="18" charset="0"/>
              </a:rPr>
            </a:br>
            <a:r>
              <a:rPr lang="en-US" sz="8000" b="1" dirty="0">
                <a:latin typeface="Times New Roman" panose="02020603050405020304" pitchFamily="18" charset="0"/>
                <a:cs typeface="Times New Roman" panose="02020603050405020304" pitchFamily="18" charset="0"/>
              </a:rPr>
              <a:t>TẠM BIỆT CÁNH CAM</a:t>
            </a:r>
            <a:endParaRPr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96490" y="1781175"/>
            <a:ext cx="9379109" cy="4657725"/>
          </a:xfrm>
          <a:prstGeom prst="rect">
            <a:avLst/>
          </a:prstGeom>
        </p:spPr>
      </p:pic>
      <p:sp>
        <p:nvSpPr>
          <p:cNvPr id="3" name="TextBox 2"/>
          <p:cNvSpPr txBox="1"/>
          <p:nvPr/>
        </p:nvSpPr>
        <p:spPr>
          <a:xfrm>
            <a:off x="996490" y="556399"/>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vi-VN"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830997"/>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Tìm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hoặc</a:t>
            </a:r>
            <a:r>
              <a:rPr lang="en-US" sz="2400" dirty="0">
                <a:solidFill>
                  <a:srgbClr val="002060"/>
                </a:solidFill>
                <a:latin typeface="Times New Roman" panose="02020603050405020304" pitchFamily="18" charset="0"/>
                <a:cs typeface="Times New Roman" panose="02020603050405020304" pitchFamily="18" charset="0"/>
              </a:rPr>
              <a:t> VB </a:t>
            </a:r>
            <a:r>
              <a:rPr lang="en-US" sz="2400" dirty="0" err="1">
                <a:solidFill>
                  <a:srgbClr val="002060"/>
                </a:solidFill>
                <a:latin typeface="Times New Roman" panose="02020603050405020304" pitchFamily="18" charset="0"/>
                <a:cs typeface="Times New Roman" panose="02020603050405020304" pitchFamily="18" charset="0"/>
              </a:rPr>
              <a:t>thông</a:t>
            </a:r>
            <a:r>
              <a:rPr lang="en-US" sz="2400" dirty="0">
                <a:solidFill>
                  <a:srgbClr val="002060"/>
                </a:solidFill>
                <a:latin typeface="Times New Roman" panose="02020603050405020304" pitchFamily="18" charset="0"/>
                <a:cs typeface="Times New Roman" panose="02020603050405020304" pitchFamily="18" charset="0"/>
              </a:rPr>
              <a:t> tin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1933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4082" y="1461115"/>
            <a:ext cx="8994770"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606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 6</a:t>
            </a:r>
          </a:p>
        </p:txBody>
      </p:sp>
    </p:spTree>
    <p:extLst>
      <p:ext uri="{BB962C8B-B14F-4D97-AF65-F5344CB8AC3E}">
        <p14:creationId xmlns:p14="http://schemas.microsoft.com/office/powerpoint/2010/main" val="194497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949614" y="887672"/>
            <a:ext cx="8287039" cy="44797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vi-VN"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830997"/>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Tìm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hoặc</a:t>
            </a:r>
            <a:r>
              <a:rPr lang="en-US" sz="2400" dirty="0">
                <a:solidFill>
                  <a:srgbClr val="002060"/>
                </a:solidFill>
                <a:latin typeface="Times New Roman" panose="02020603050405020304" pitchFamily="18" charset="0"/>
                <a:cs typeface="Times New Roman" panose="02020603050405020304" pitchFamily="18" charset="0"/>
              </a:rPr>
              <a:t> VB </a:t>
            </a:r>
            <a:r>
              <a:rPr lang="en-US" sz="2400" dirty="0" err="1">
                <a:solidFill>
                  <a:srgbClr val="002060"/>
                </a:solidFill>
                <a:latin typeface="Times New Roman" panose="02020603050405020304" pitchFamily="18" charset="0"/>
                <a:cs typeface="Times New Roman" panose="02020603050405020304" pitchFamily="18" charset="0"/>
              </a:rPr>
              <a:t>thông</a:t>
            </a:r>
            <a:r>
              <a:rPr lang="en-US" sz="2400" dirty="0">
                <a:solidFill>
                  <a:srgbClr val="002060"/>
                </a:solidFill>
                <a:latin typeface="Times New Roman" panose="02020603050405020304" pitchFamily="18" charset="0"/>
                <a:cs typeface="Times New Roman" panose="02020603050405020304" pitchFamily="18" charset="0"/>
              </a:rPr>
              <a:t> tin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799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556399"/>
            <a:ext cx="10747835" cy="584775"/>
          </a:xfrm>
          <a:prstGeom prst="rect">
            <a:avLst/>
          </a:prstGeom>
          <a:noFill/>
        </p:spPr>
        <p:txBody>
          <a:bodyPr wrap="square" rtlCol="0">
            <a:spAutoFit/>
          </a:bodyPr>
          <a:lstStyle/>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pic>
        <p:nvPicPr>
          <p:cNvPr id="1028" name="Picture 4" descr="D:\ảnh nền pp\nền mới\636518788947454022_đi să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334" y="1465019"/>
            <a:ext cx="7732835" cy="46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439169"/>
            <a:ext cx="10747835" cy="6432530"/>
          </a:xfrm>
          <a:prstGeom prst="rect">
            <a:avLst/>
          </a:prstGeom>
          <a:noFill/>
        </p:spPr>
        <p:txBody>
          <a:bodyPr wrap="square" rtlCol="0">
            <a:spAutoFit/>
          </a:bodyPr>
          <a:lstStyle/>
          <a:p>
            <a:pPr algn="ctr"/>
            <a:r>
              <a:rPr lang="vi-VN" sz="2400" b="1" dirty="0">
                <a:solidFill>
                  <a:srgbClr val="FF0000"/>
                </a:solidFill>
                <a:latin typeface="+mj-lt"/>
              </a:rPr>
              <a:t>Người đi săn và con vượn</a:t>
            </a:r>
          </a:p>
          <a:p>
            <a:r>
              <a:rPr lang="vi-VN" sz="2400" dirty="0">
                <a:solidFill>
                  <a:srgbClr val="FF0000"/>
                </a:solidFill>
                <a:latin typeface="+mj-lt"/>
              </a:rPr>
              <a:t>1 </a:t>
            </a:r>
            <a:r>
              <a:rPr lang="vi-VN" sz="2400" dirty="0">
                <a:latin typeface="+mj-lt"/>
              </a:rPr>
              <a:t>. Ngày xưa, có một người săn bắn rất tài. Nếu con thú rừng nào không may gặp bác ta thì hôm ấy coi như ngày tận số.</a:t>
            </a:r>
            <a:br>
              <a:rPr lang="vi-VN" sz="2400" dirty="0">
                <a:latin typeface="+mj-lt"/>
              </a:rPr>
            </a:br>
            <a:r>
              <a:rPr lang="vi-VN" sz="2400" dirty="0">
                <a:solidFill>
                  <a:srgbClr val="FF0000"/>
                </a:solidFill>
                <a:latin typeface="+mj-lt"/>
              </a:rPr>
              <a:t>2</a:t>
            </a:r>
            <a:r>
              <a:rPr lang="vi-VN" sz="2400" dirty="0">
                <a:latin typeface="+mj-lt"/>
              </a:rPr>
              <a:t> . Một hôm, người đi săn xách nỏ vào rừng. Bác thấy một con vượn lông xám đang ngồi ôm con trên tảng đá. Bác nhẹ nhàng rút mũi tên bắn trúng vượn mẹ.</a:t>
            </a:r>
            <a:br>
              <a:rPr lang="vi-VN" sz="2400" dirty="0">
                <a:latin typeface="+mj-lt"/>
              </a:rPr>
            </a:br>
            <a:r>
              <a:rPr lang="en-US" sz="2400" dirty="0">
                <a:latin typeface="+mj-lt"/>
              </a:rPr>
              <a:t>     </a:t>
            </a:r>
            <a:r>
              <a:rPr lang="vi-VN" sz="2400" dirty="0">
                <a:latin typeface="+mj-lt"/>
              </a:rPr>
              <a:t>Vượn mẹ giật mình, hết nhìn mũi tên lại nhìn về phía người đi săn bằng đôi mắt căm giận, tay không rời con. Máu ở vết thương rỉ ra loang khắp ngực.</a:t>
            </a:r>
            <a:br>
              <a:rPr lang="vi-VN" sz="2400" dirty="0">
                <a:latin typeface="+mj-lt"/>
              </a:rPr>
            </a:br>
            <a:r>
              <a:rPr lang="en-US" sz="2400" dirty="0">
                <a:latin typeface="+mj-lt"/>
              </a:rPr>
              <a:t>      </a:t>
            </a:r>
            <a:r>
              <a:rPr lang="vi-VN" sz="2400" dirty="0">
                <a:latin typeface="+mj-lt"/>
              </a:rPr>
              <a:t>Người đi săn đứng im chờ kết quả…</a:t>
            </a:r>
            <a:br>
              <a:rPr lang="vi-VN" sz="2400" dirty="0">
                <a:latin typeface="+mj-lt"/>
              </a:rPr>
            </a:br>
            <a:r>
              <a:rPr lang="vi-VN" sz="2400" dirty="0">
                <a:solidFill>
                  <a:srgbClr val="FF0000"/>
                </a:solidFill>
                <a:latin typeface="+mj-lt"/>
              </a:rPr>
              <a:t>3</a:t>
            </a:r>
            <a:r>
              <a:rPr lang="vi-VN" sz="2400" dirty="0">
                <a:latin typeface="+mj-lt"/>
              </a:rPr>
              <a:t> . Bỗng vượn mẹ nhẹ nhàng đặt con xuống, vơ vội nắm bùi nhùi gối lên đầu con, rồi nó hái cái lá to, vắt sữa vào và đặt lên miệng con.</a:t>
            </a:r>
            <a:br>
              <a:rPr lang="vi-VN" sz="2400" dirty="0">
                <a:latin typeface="+mj-lt"/>
              </a:rPr>
            </a:br>
            <a:r>
              <a:rPr lang="en-US" sz="2400" dirty="0">
                <a:latin typeface="+mj-lt"/>
              </a:rPr>
              <a:t>     </a:t>
            </a:r>
            <a:r>
              <a:rPr lang="vi-VN" sz="2400" dirty="0">
                <a:latin typeface="+mj-lt"/>
              </a:rPr>
              <a:t>Sau đó, vượn mẹ nghiến răng, giật phắt mũi tên ra, hét lên một tiếng thật to rồi ngã xuống.</a:t>
            </a:r>
            <a:br>
              <a:rPr lang="vi-VN" sz="2400" dirty="0">
                <a:latin typeface="+mj-lt"/>
              </a:rPr>
            </a:br>
            <a:r>
              <a:rPr lang="vi-VN" sz="2400" dirty="0">
                <a:solidFill>
                  <a:srgbClr val="FF0000"/>
                </a:solidFill>
                <a:latin typeface="+mj-lt"/>
              </a:rPr>
              <a:t>4</a:t>
            </a:r>
            <a:r>
              <a:rPr lang="vi-VN" sz="2400" dirty="0">
                <a:latin typeface="+mj-lt"/>
              </a:rPr>
              <a:t> . Người đi săn đứng lặng. Hai giọt nước mắt từ từ lăn trên má. Bác cắn môi, bẻ gãy nỏ và lẳng lặng quay gót ra về.</a:t>
            </a:r>
            <a:br>
              <a:rPr lang="vi-VN" sz="2400" dirty="0">
                <a:latin typeface="+mj-lt"/>
              </a:rPr>
            </a:br>
            <a:r>
              <a:rPr lang="en-US" sz="2400" dirty="0">
                <a:latin typeface="+mj-lt"/>
              </a:rPr>
              <a:t>     </a:t>
            </a:r>
            <a:r>
              <a:rPr lang="vi-VN" sz="2400" dirty="0">
                <a:latin typeface="+mj-lt"/>
              </a:rPr>
              <a:t>Từ đấy, bác không bao giờ đi săn nữa.</a:t>
            </a:r>
          </a:p>
          <a:p>
            <a:r>
              <a:rPr lang="en-US" sz="2400" dirty="0">
                <a:latin typeface="+mj-lt"/>
              </a:rPr>
              <a:t>                                                                                                              </a:t>
            </a:r>
            <a:r>
              <a:rPr lang="vi-VN" sz="2400" dirty="0">
                <a:latin typeface="+mj-lt"/>
              </a:rPr>
              <a:t>Theo</a:t>
            </a:r>
            <a:r>
              <a:rPr lang="vi-VN" sz="2400" b="1" dirty="0">
                <a:latin typeface="+mj-lt"/>
              </a:rPr>
              <a:t> LÉP-TÔN-XTÔI</a:t>
            </a:r>
          </a:p>
          <a:p>
            <a:endParaRPr lang="en-US" sz="2800" b="1" dirty="0">
              <a:solidFill>
                <a:srgbClr val="0000FF"/>
              </a:solidFill>
              <a:latin typeface="+mj-lt"/>
              <a:cs typeface="Times New Roman" panose="02020603050405020304" pitchFamily="18" charset="0"/>
            </a:endParaRP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mj-lt"/>
            </a:endParaRPr>
          </a:p>
        </p:txBody>
      </p:sp>
    </p:spTree>
    <p:extLst>
      <p:ext uri="{BB962C8B-B14F-4D97-AF65-F5344CB8AC3E}">
        <p14:creationId xmlns:p14="http://schemas.microsoft.com/office/powerpoint/2010/main" val="14208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p>
        </p:txBody>
      </p:sp>
      <p:pic>
        <p:nvPicPr>
          <p:cNvPr id="4" name="Picture 5" descr="Anh-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5370" y="117231"/>
            <a:ext cx="8915400" cy="647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381500" y="5862"/>
            <a:ext cx="3581400" cy="769441"/>
          </a:xfrm>
          <a:prstGeom prst="rect">
            <a:avLst/>
          </a:prstGeom>
          <a:noFill/>
        </p:spPr>
        <p:txBody>
          <a:bodyPr wrap="square" rtlCol="0">
            <a:spAutoFit/>
          </a:bodyPr>
          <a:lstStyle/>
          <a:p>
            <a:pPr algn="ctr"/>
            <a:r>
              <a:rPr lang="en-US" sz="4400" b="1" dirty="0">
                <a:ln w="18000">
                  <a:solidFill>
                    <a:schemeClr val="accent5">
                      <a:lumMod val="50000"/>
                    </a:schemeClr>
                  </a:solidFill>
                  <a:prstDash val="solid"/>
                  <a:miter lim="800000"/>
                </a:ln>
                <a:solidFill>
                  <a:srgbClr val="0070C0"/>
                </a:solidFill>
                <a:effectLst>
                  <a:outerShdw blurRad="25500" dist="23000" dir="7020000" algn="tl">
                    <a:srgbClr val="000000">
                      <a:alpha val="50000"/>
                    </a:srgbClr>
                  </a:outerShdw>
                </a:effectLst>
                <a:latin typeface="Times New Roman" panose="02020603050405020304" pitchFamily="18" charset="0"/>
                <a:cs typeface="Times New Roman" pitchFamily="18" charset="0"/>
              </a:rPr>
              <a:t>VOI NHÀ</a:t>
            </a:r>
          </a:p>
        </p:txBody>
      </p:sp>
      <p:grpSp>
        <p:nvGrpSpPr>
          <p:cNvPr id="2" name="Group 1"/>
          <p:cNvGrpSpPr/>
          <p:nvPr/>
        </p:nvGrpSpPr>
        <p:grpSpPr>
          <a:xfrm>
            <a:off x="169984" y="693242"/>
            <a:ext cx="11682046" cy="6553404"/>
            <a:chOff x="169984" y="693242"/>
            <a:chExt cx="11682046" cy="6553404"/>
          </a:xfrm>
        </p:grpSpPr>
        <p:sp>
          <p:nvSpPr>
            <p:cNvPr id="6" name="Text Box 3"/>
            <p:cNvSpPr txBox="1">
              <a:spLocks noChangeArrowheads="1"/>
            </p:cNvSpPr>
            <p:nvPr/>
          </p:nvSpPr>
          <p:spPr bwMode="auto">
            <a:xfrm>
              <a:off x="266699" y="693242"/>
              <a:ext cx="11585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b="1" dirty="0">
                  <a:solidFill>
                    <a:srgbClr val="00B050"/>
                  </a:solidFill>
                  <a:latin typeface="Times New Roman" panose="02020603050405020304" pitchFamily="18" charset="0"/>
                  <a:cs typeface="Times New Roman" pitchFamily="18" charset="0"/>
                </a:rPr>
                <a:t>   1. </a:t>
              </a:r>
              <a:r>
                <a:rPr lang="en-US" sz="2200" dirty="0" err="1">
                  <a:solidFill>
                    <a:srgbClr val="00B050"/>
                  </a:solidFill>
                  <a:latin typeface="Times New Roman" pitchFamily="18" charset="0"/>
                  <a:cs typeface="Times New Roman" pitchFamily="18" charset="0"/>
                </a:rPr>
                <a:t>Gần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tối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cơn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mưa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rừng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ập</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Chiếc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của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bỗng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khựng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lại</a:t>
              </a:r>
              <a:r>
                <a:rPr lang="en-US" sz="2200" dirty="0">
                  <a:solidFill>
                    <a:srgbClr val="00B050"/>
                  </a:solidFill>
                  <a:latin typeface="Times New Roman" pitchFamily="18" charset="0"/>
                  <a:cs typeface="Times New Roman" pitchFamily="18" charset="0"/>
                </a:rPr>
                <a:t>.</a:t>
              </a:r>
            </a:p>
            <a:p>
              <a:pPr algn="just" eaLnBrk="1" hangingPunct="1"/>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Tứ</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rú</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ga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mấy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nhưng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không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nhúc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nhích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Hai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bánh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trước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đã</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vục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vũng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đành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ngồi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thu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trong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chịu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rét</a:t>
              </a:r>
              <a:r>
                <a:rPr lang="en-US" sz="2200" dirty="0">
                  <a:solidFill>
                    <a:srgbClr val="00B050"/>
                  </a:solidFill>
                  <a:latin typeface="Times New Roman" pitchFamily="18" charset="0"/>
                  <a:cs typeface="Times New Roman" pitchFamily="18" charset="0"/>
                </a:rPr>
                <a:t> qua </a:t>
              </a:r>
              <a:r>
                <a:rPr lang="en-US" sz="2200" dirty="0" err="1">
                  <a:solidFill>
                    <a:srgbClr val="00B050"/>
                  </a:solidFill>
                  <a:latin typeface="Times New Roman" pitchFamily="18" charset="0"/>
                  <a:cs typeface="Times New Roman" pitchFamily="18" charset="0"/>
                </a:rPr>
                <a:t>đêm</a:t>
              </a:r>
              <a:r>
                <a:rPr lang="en-US" sz="2200" dirty="0">
                  <a:solidFill>
                    <a:srgbClr val="00B050"/>
                  </a:solidFill>
                  <a:latin typeface="Times New Roman" pitchFamily="18" charset="0"/>
                  <a:cs typeface="Times New Roman" pitchFamily="18" charset="0"/>
                </a:rPr>
                <a:t>.</a:t>
              </a:r>
            </a:p>
            <a:p>
              <a:pPr algn="l" eaLnBrk="1" hangingPunct="1"/>
              <a:r>
                <a:rPr lang="en-US" sz="2200" dirty="0">
                  <a:latin typeface="Times New Roman" pitchFamily="18" charset="0"/>
                  <a:cs typeface="Times New Roman" pitchFamily="18" charset="0"/>
                </a:rPr>
                <a:t>  </a:t>
              </a:r>
            </a:p>
          </p:txBody>
        </p:sp>
        <p:sp>
          <p:nvSpPr>
            <p:cNvPr id="8" name="Text Box 8"/>
            <p:cNvSpPr txBox="1">
              <a:spLocks noChangeArrowheads="1"/>
            </p:cNvSpPr>
            <p:nvPr/>
          </p:nvSpPr>
          <p:spPr bwMode="auto">
            <a:xfrm>
              <a:off x="169984" y="1735017"/>
              <a:ext cx="1147102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200" dirty="0">
                  <a:latin typeface="Times New Roman" panose="02020603050405020304" pitchFamily="18" charset="0"/>
                  <a:cs typeface="Times New Roman" pitchFamily="18" charset="0"/>
                </a:rPr>
                <a:t>    </a:t>
              </a:r>
              <a:r>
                <a:rPr lang="en-US" sz="2200" b="1" dirty="0">
                  <a:solidFill>
                    <a:srgbClr val="0070C0"/>
                  </a:solidFill>
                  <a:latin typeface="Times New Roman" pitchFamily="18" charset="0"/>
                  <a:cs typeface="Times New Roman" pitchFamily="18" charset="0"/>
                </a:rPr>
                <a:t>2.</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sáng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tạnh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nhảy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xuống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nhìn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đầu</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Thế</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này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hết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cách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Bỗng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kêu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lên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Chạy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đấy</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Mọi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người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vã</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nép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vào</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lùm</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cây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ven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đường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Một</a:t>
              </a:r>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già</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lững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tiến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về</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chiếc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chộp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lấy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khẩu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súng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ngăn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lại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Không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được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lúc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vòi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ra</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hiệu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điều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trước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mũi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lo </a:t>
              </a:r>
              <a:r>
                <a:rPr lang="en-US" sz="2200" dirty="0" err="1">
                  <a:solidFill>
                    <a:srgbClr val="0070C0"/>
                  </a:solidFill>
                  <a:latin typeface="Times New Roman" pitchFamily="18" charset="0"/>
                  <a:cs typeface="Times New Roman" pitchFamily="18" charset="0"/>
                </a:rPr>
                <a:t>lắng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Nó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đập</a:t>
              </a:r>
              <a:r>
                <a:rPr lang="en-US" sz="2200" dirty="0">
                  <a:solidFill>
                    <a:srgbClr val="0070C0"/>
                  </a:solidFill>
                  <a:latin typeface="Times New Roman" pitchFamily="18" charset="0"/>
                  <a:cs typeface="Times New Roman" pitchFamily="18" charset="0"/>
                </a:rPr>
                <a:t> tan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mất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Phải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thôi</a:t>
              </a:r>
              <a:r>
                <a:rPr lang="en-US" sz="2200" dirty="0">
                  <a:solidFill>
                    <a:srgbClr val="0070C0"/>
                  </a:solidFill>
                  <a:latin typeface="Times New Roman" pitchFamily="18" charset="0"/>
                  <a:cs typeface="Times New Roman" pitchFamily="18" charset="0"/>
                </a:rPr>
                <a:t>!</a:t>
              </a:r>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sp>
          <p:nvSpPr>
            <p:cNvPr id="9" name="Text Box 8"/>
            <p:cNvSpPr txBox="1">
              <a:spLocks noChangeArrowheads="1"/>
            </p:cNvSpPr>
            <p:nvPr/>
          </p:nvSpPr>
          <p:spPr bwMode="auto">
            <a:xfrm>
              <a:off x="169984" y="5122988"/>
              <a:ext cx="116820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dirty="0">
                  <a:latin typeface="Times New Roman" panose="02020603050405020304" pitchFamily="18" charset="0"/>
                  <a:cs typeface="Times New Roman" pitchFamily="18" charset="0"/>
                </a:rPr>
                <a:t>    </a:t>
              </a:r>
              <a:r>
                <a:rPr lang="en-US" sz="2200" b="1" dirty="0">
                  <a:solidFill>
                    <a:schemeClr val="accent4">
                      <a:lumMod val="50000"/>
                    </a:schemeClr>
                  </a:solidFill>
                  <a:latin typeface="Times New Roman" pitchFamily="18" charset="0"/>
                  <a:cs typeface="Times New Roman" pitchFamily="18" charset="0"/>
                </a:rPr>
                <a:t>3. </a:t>
              </a:r>
              <a:r>
                <a:rPr lang="en-US" sz="2200" dirty="0" err="1">
                  <a:solidFill>
                    <a:schemeClr val="accent4">
                      <a:lumMod val="50000"/>
                    </a:schemeClr>
                  </a:solidFill>
                  <a:latin typeface="Times New Roman" pitchFamily="18" charset="0"/>
                  <a:cs typeface="Times New Roman" pitchFamily="18" charset="0"/>
                </a:rPr>
                <a:t>Nhưng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kìa</a:t>
              </a:r>
              <a:r>
                <a:rPr lang="en-US" sz="2200" dirty="0">
                  <a:solidFill>
                    <a:schemeClr val="accent4">
                      <a:lumMod val="50000"/>
                    </a:schemeClr>
                  </a:solidFill>
                  <a:latin typeface="Times New Roman" pitchFamily="18" charset="0"/>
                  <a:cs typeface="Times New Roman" pitchFamily="18" charset="0"/>
                </a:rPr>
                <a:t>, con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quặp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chặt</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đầu</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a:t>
              </a:r>
              <a:r>
                <a:rPr lang="en-US" sz="2200" dirty="0">
                  <a:solidFill>
                    <a:schemeClr val="accent4">
                      <a:lumMod val="50000"/>
                    </a:schemeClr>
                  </a:solidFill>
                  <a:latin typeface="Times New Roman" pitchFamily="18" charset="0"/>
                  <a:cs typeface="Times New Roman" pitchFamily="18" charset="0"/>
                </a:rPr>
                <a:t> co </a:t>
              </a:r>
              <a:r>
                <a:rPr lang="en-US" sz="2200" dirty="0" err="1">
                  <a:solidFill>
                    <a:schemeClr val="accent4">
                      <a:lumMod val="50000"/>
                    </a:schemeClr>
                  </a:solidFill>
                  <a:latin typeface="Times New Roman" pitchFamily="18" charset="0"/>
                  <a:cs typeface="Times New Roman" pitchFamily="18" charset="0"/>
                </a:rPr>
                <a:t>mình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mạnh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chiếc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qua </a:t>
              </a:r>
              <a:r>
                <a:rPr lang="en-US" sz="2200" dirty="0" err="1">
                  <a:solidFill>
                    <a:schemeClr val="accent4">
                      <a:lumMod val="50000"/>
                    </a:schemeClr>
                  </a:solidFill>
                  <a:latin typeface="Times New Roman" pitchFamily="18" charset="0"/>
                  <a:cs typeface="Times New Roman" pitchFamily="18" charset="0"/>
                </a:rPr>
                <a:t>vũng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lầy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xong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nó</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huơ</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về</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phía</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lùm</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cây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rồi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theo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hướng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bản</a:t>
              </a:r>
              <a:r>
                <a:rPr lang="en-US" sz="2200" dirty="0">
                  <a:solidFill>
                    <a:schemeClr val="accent4">
                      <a:lumMod val="50000"/>
                    </a:schemeClr>
                  </a:solidFill>
                  <a:latin typeface="Times New Roman" pitchFamily="18" charset="0"/>
                  <a:cs typeface="Times New Roman" pitchFamily="18" charset="0"/>
                </a:rPr>
                <a:t> Tun.</a:t>
              </a:r>
            </a:p>
            <a:p>
              <a:pPr algn="just" eaLnBrk="1" hangingPunct="1"/>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Thật</a:t>
              </a:r>
              <a:r>
                <a:rPr lang="en-US" sz="2200" dirty="0">
                  <a:solidFill>
                    <a:schemeClr val="accent4">
                      <a:lumMod val="50000"/>
                    </a:schemeClr>
                  </a:solidFill>
                  <a:latin typeface="Times New Roman" pitchFamily="18" charset="0"/>
                  <a:cs typeface="Times New Roman" pitchFamily="18" charset="0"/>
                </a:rPr>
                <a:t> may </a:t>
              </a:r>
              <a:r>
                <a:rPr lang="en-US" sz="2200" dirty="0" err="1">
                  <a:solidFill>
                    <a:schemeClr val="accent4">
                      <a:lumMod val="50000"/>
                    </a:schemeClr>
                  </a:solidFill>
                  <a:latin typeface="Times New Roman" pitchFamily="18" charset="0"/>
                  <a:cs typeface="Times New Roman" pitchFamily="18" charset="0"/>
                </a:rPr>
                <a:t>cho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chúng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đã</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gặp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được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nhà</a:t>
              </a:r>
              <a:r>
                <a:rPr lang="en-US" sz="2200" dirty="0">
                  <a:solidFill>
                    <a:schemeClr val="accent4">
                      <a:lumMod val="50000"/>
                    </a:schemeClr>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l" eaLnBrk="1" hangingPunct="1"/>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NGUYỄN TRẦN BÉ</a:t>
              </a:r>
              <a:r>
                <a:rPr lang="en-US" sz="2200" dirty="0">
                  <a:latin typeface="Times New Roman" pitchFamily="18" charset="0"/>
                  <a:cs typeface="Times New Roman" pitchFamily="18" charset="0"/>
                </a:rPr>
                <a:t>                                                                                    </a:t>
              </a:r>
            </a:p>
            <a:p>
              <a:pPr algn="just" eaLnBrk="1" hangingPunct="1"/>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5535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578</Words>
  <Application>Microsoft Office PowerPoint</Application>
  <PresentationFormat>Widescreen</PresentationFormat>
  <Paragraphs>33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Microsoft YaHei</vt:lpstr>
      <vt:lpstr>Algerian</vt:lpstr>
      <vt:lpstr>Arial</vt:lpstr>
      <vt:lpstr>Calibri</vt:lpstr>
      <vt:lpstr>Calibri Light</vt:lpstr>
      <vt:lpstr>Times New Roman</vt:lpstr>
      <vt:lpstr>Office Theme</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Nguyen Kim Chi</cp:lastModifiedBy>
  <cp:revision>57</cp:revision>
  <dcterms:created xsi:type="dcterms:W3CDTF">2021-07-13T00:48:11Z</dcterms:created>
  <dcterms:modified xsi:type="dcterms:W3CDTF">2022-03-12T14:26:20Z</dcterms:modified>
</cp:coreProperties>
</file>