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11" r:id="rId5"/>
  </p:sldMasterIdLst>
  <p:notesMasterIdLst>
    <p:notesMasterId r:id="rId24"/>
  </p:notesMasterIdLst>
  <p:sldIdLst>
    <p:sldId id="256" r:id="rId6"/>
    <p:sldId id="281" r:id="rId7"/>
    <p:sldId id="282" r:id="rId8"/>
    <p:sldId id="264" r:id="rId9"/>
    <p:sldId id="257" r:id="rId10"/>
    <p:sldId id="274" r:id="rId11"/>
    <p:sldId id="275" r:id="rId12"/>
    <p:sldId id="276" r:id="rId13"/>
    <p:sldId id="277" r:id="rId14"/>
    <p:sldId id="272" r:id="rId15"/>
    <p:sldId id="286" r:id="rId16"/>
    <p:sldId id="260" r:id="rId17"/>
    <p:sldId id="288" r:id="rId18"/>
    <p:sldId id="285" r:id="rId19"/>
    <p:sldId id="284" r:id="rId20"/>
    <p:sldId id="287" r:id="rId21"/>
    <p:sldId id="26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5" d="100"/>
          <a:sy n="65" d="100"/>
        </p:scale>
        <p:origin x="113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18/9/2022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3</a:t>
            </a:fld>
            <a:endParaRPr lang="en-US"/>
          </a:p>
        </p:txBody>
      </p:sp>
    </p:spTree>
    <p:extLst>
      <p:ext uri="{BB962C8B-B14F-4D97-AF65-F5344CB8AC3E}">
        <p14:creationId xmlns:p14="http://schemas.microsoft.com/office/powerpoint/2010/main" val="24431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37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AC639-E8AC-44B5-8ACE-AD7004F00DD1}" type="datetimeFigureOut">
              <a:rPr lang="en-US" smtClean="0"/>
              <a:pPr/>
              <a:t>18/9/2022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89784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996356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C639-E8AC-44B5-8ACE-AD7004F00DD1}" type="datetimeFigureOut">
              <a:rPr lang="en-US" smtClean="0"/>
              <a:pPr/>
              <a:t>18/9/2022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8693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C639-E8AC-44B5-8ACE-AD7004F00DD1}" type="datetimeFigureOut">
              <a:rPr lang="en-US" smtClean="0"/>
              <a:pPr/>
              <a:t>18/9/2022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08547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AC639-E8AC-44B5-8ACE-AD7004F00DD1}" type="datetimeFigureOut">
              <a:rPr lang="en-US" smtClean="0"/>
              <a:pPr/>
              <a:t>18/9/2022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7705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AC639-E8AC-44B5-8ACE-AD7004F00DD1}" type="datetimeFigureOut">
              <a:rPr lang="en-US" smtClean="0"/>
              <a:pPr/>
              <a:t>18/9/2022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77857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C639-E8AC-44B5-8ACE-AD7004F00DD1}" type="datetimeFigureOut">
              <a:rPr lang="en-US" smtClean="0"/>
              <a:pPr/>
              <a:t>18/9/2022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8958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18/9/2022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3662295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18/9/2022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029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6608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18/9/2022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6203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50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603"/>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41"/>
            </a:lvl1pPr>
            <a:lvl2pPr marL="426961" indent="0" algn="ctr">
              <a:buNone/>
              <a:defRPr sz="1868"/>
            </a:lvl2pPr>
            <a:lvl3pPr marL="853922" indent="0" algn="ctr">
              <a:buNone/>
              <a:defRPr sz="1681"/>
            </a:lvl3pPr>
            <a:lvl4pPr marL="1280884" indent="0" algn="ctr">
              <a:buNone/>
              <a:defRPr sz="1494"/>
            </a:lvl4pPr>
            <a:lvl5pPr marL="1707845" indent="0" algn="ctr">
              <a:buNone/>
              <a:defRPr sz="1494"/>
            </a:lvl5pPr>
            <a:lvl6pPr marL="2134807" indent="0" algn="ctr">
              <a:buNone/>
              <a:defRPr sz="1494"/>
            </a:lvl6pPr>
            <a:lvl7pPr marL="2561767" indent="0" algn="ctr">
              <a:buNone/>
              <a:defRPr sz="1494"/>
            </a:lvl7pPr>
            <a:lvl8pPr marL="2988729" indent="0" algn="ctr">
              <a:buNone/>
              <a:defRPr sz="1494"/>
            </a:lvl8pPr>
            <a:lvl9pPr marL="3415690" indent="0" algn="ctr">
              <a:buNone/>
              <a:defRPr sz="1494"/>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9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1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603"/>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241">
                <a:solidFill>
                  <a:schemeClr val="tx1">
                    <a:tint val="75000"/>
                  </a:schemeClr>
                </a:solidFill>
              </a:defRPr>
            </a:lvl1pPr>
            <a:lvl2pPr marL="426961" indent="0">
              <a:buNone/>
              <a:defRPr sz="1868">
                <a:solidFill>
                  <a:schemeClr val="tx1">
                    <a:tint val="75000"/>
                  </a:schemeClr>
                </a:solidFill>
              </a:defRPr>
            </a:lvl2pPr>
            <a:lvl3pPr marL="853922" indent="0">
              <a:buNone/>
              <a:defRPr sz="1681">
                <a:solidFill>
                  <a:schemeClr val="tx1">
                    <a:tint val="75000"/>
                  </a:schemeClr>
                </a:solidFill>
              </a:defRPr>
            </a:lvl3pPr>
            <a:lvl4pPr marL="1280884" indent="0">
              <a:buNone/>
              <a:defRPr sz="1494">
                <a:solidFill>
                  <a:schemeClr val="tx1">
                    <a:tint val="75000"/>
                  </a:schemeClr>
                </a:solidFill>
              </a:defRPr>
            </a:lvl4pPr>
            <a:lvl5pPr marL="1707845" indent="0">
              <a:buNone/>
              <a:defRPr sz="1494">
                <a:solidFill>
                  <a:schemeClr val="tx1">
                    <a:tint val="75000"/>
                  </a:schemeClr>
                </a:solidFill>
              </a:defRPr>
            </a:lvl5pPr>
            <a:lvl6pPr marL="2134807" indent="0">
              <a:buNone/>
              <a:defRPr sz="1494">
                <a:solidFill>
                  <a:schemeClr val="tx1">
                    <a:tint val="75000"/>
                  </a:schemeClr>
                </a:solidFill>
              </a:defRPr>
            </a:lvl6pPr>
            <a:lvl7pPr marL="2561767" indent="0">
              <a:buNone/>
              <a:defRPr sz="1494">
                <a:solidFill>
                  <a:schemeClr val="tx1">
                    <a:tint val="75000"/>
                  </a:schemeClr>
                </a:solidFill>
              </a:defRPr>
            </a:lvl7pPr>
            <a:lvl8pPr marL="2988729" indent="0">
              <a:buNone/>
              <a:defRPr sz="1494">
                <a:solidFill>
                  <a:schemeClr val="tx1">
                    <a:tint val="75000"/>
                  </a:schemeClr>
                </a:solidFill>
              </a:defRPr>
            </a:lvl8pPr>
            <a:lvl9pPr marL="3415690" indent="0">
              <a:buNone/>
              <a:defRPr sz="1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4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7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58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97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988"/>
            </a:lvl1pPr>
            <a:lvl2pPr>
              <a:defRPr sz="2615"/>
            </a:lvl2pPr>
            <a:lvl3pPr>
              <a:defRPr sz="2241"/>
            </a:lvl3pPr>
            <a:lvl4pPr>
              <a:defRPr sz="1868"/>
            </a:lvl4pPr>
            <a:lvl5pPr>
              <a:defRPr sz="1868"/>
            </a:lvl5pPr>
            <a:lvl6pPr>
              <a:defRPr sz="1868"/>
            </a:lvl6pPr>
            <a:lvl7pPr>
              <a:defRPr sz="1868"/>
            </a:lvl7pPr>
            <a:lvl8pPr>
              <a:defRPr sz="1868"/>
            </a:lvl8pPr>
            <a:lvl9pPr>
              <a:defRPr sz="186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4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988"/>
            </a:lvl1pPr>
            <a:lvl2pPr marL="426961" indent="0">
              <a:buNone/>
              <a:defRPr sz="2615"/>
            </a:lvl2pPr>
            <a:lvl3pPr marL="853922" indent="0">
              <a:buNone/>
              <a:defRPr sz="2241"/>
            </a:lvl3pPr>
            <a:lvl4pPr marL="1280884" indent="0">
              <a:buNone/>
              <a:defRPr sz="1868"/>
            </a:lvl4pPr>
            <a:lvl5pPr marL="1707845" indent="0">
              <a:buNone/>
              <a:defRPr sz="1868"/>
            </a:lvl5pPr>
            <a:lvl6pPr marL="2134807" indent="0">
              <a:buNone/>
              <a:defRPr sz="1868"/>
            </a:lvl6pPr>
            <a:lvl7pPr marL="2561767" indent="0">
              <a:buNone/>
              <a:defRPr sz="1868"/>
            </a:lvl7pPr>
            <a:lvl8pPr marL="2988729" indent="0">
              <a:buNone/>
              <a:defRPr sz="1868"/>
            </a:lvl8pPr>
            <a:lvl9pPr marL="3415690" indent="0">
              <a:buNone/>
              <a:defRPr sz="1868"/>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4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17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2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2"/>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7" name="矩形 6"/>
          <p:cNvSpPr/>
          <p:nvPr userDrawn="1"/>
        </p:nvSpPr>
        <p:spPr>
          <a:xfrm>
            <a:off x="0" y="3349129"/>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2" y="3676181"/>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7"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6"/>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5"/>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6"/>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1" y="5377067"/>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1" y="4648052"/>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solidFill>
                  <a:prstClr val="black">
                    <a:tint val="75000"/>
                  </a:prstClr>
                </a:solidFill>
              </a:rPr>
              <a:pPr/>
              <a:t>2022/9/18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77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89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9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7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961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05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02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77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547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24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18/9/2022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18/9/2022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C639-E8AC-44B5-8ACE-AD7004F00DD1}" type="datetimeFigureOut">
              <a:rPr lang="en-US" smtClean="0"/>
              <a:pPr/>
              <a:t>18/9/2022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9BBC1-C611-48B1-B671-8CE3F9702212}" type="slidenum">
              <a:rPr lang="en-US" smtClean="0"/>
              <a:pPr/>
              <a:t>‹#›</a:t>
            </a:fld>
            <a:endParaRPr lang="en-US"/>
          </a:p>
        </p:txBody>
      </p:sp>
    </p:spTree>
    <p:extLst>
      <p:ext uri="{BB962C8B-B14F-4D97-AF65-F5344CB8AC3E}">
        <p14:creationId xmlns:p14="http://schemas.microsoft.com/office/powerpoint/2010/main" val="415574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1">
                <a:solidFill>
                  <a:schemeClr val="tx1">
                    <a:tint val="75000"/>
                  </a:schemeClr>
                </a:solidFill>
              </a:defRPr>
            </a:lvl1pPr>
          </a:lstStyle>
          <a:p>
            <a:fld id="{CC7E0B67-8FA0-4F66-9577-9C053E74A2A9}"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1">
                <a:solidFill>
                  <a:schemeClr val="tx1">
                    <a:tint val="75000"/>
                  </a:schemeClr>
                </a:solidFill>
              </a:defRPr>
            </a:lvl1p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2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853922" rtl="0" eaLnBrk="1" latinLnBrk="0" hangingPunct="1">
        <a:lnSpc>
          <a:spcPct val="90000"/>
        </a:lnSpc>
        <a:spcBef>
          <a:spcPct val="0"/>
        </a:spcBef>
        <a:buNone/>
        <a:defRPr sz="4109" kern="1200">
          <a:solidFill>
            <a:schemeClr val="tx1"/>
          </a:solidFill>
          <a:latin typeface="+mj-lt"/>
          <a:ea typeface="+mj-ea"/>
          <a:cs typeface="+mj-cs"/>
        </a:defRPr>
      </a:lvl1pPr>
    </p:titleStyle>
    <p:bodyStyle>
      <a:lvl1pPr marL="213480" indent="-213480" algn="l" defTabSz="853922" rtl="0" eaLnBrk="1" latinLnBrk="0" hangingPunct="1">
        <a:lnSpc>
          <a:spcPct val="90000"/>
        </a:lnSpc>
        <a:spcBef>
          <a:spcPts val="934"/>
        </a:spcBef>
        <a:buFont typeface="Arial" panose="020B0604020202020204" pitchFamily="34" charset="0"/>
        <a:buChar char="•"/>
        <a:defRPr sz="2615" kern="1200">
          <a:solidFill>
            <a:schemeClr val="tx1"/>
          </a:solidFill>
          <a:latin typeface="+mn-lt"/>
          <a:ea typeface="+mn-ea"/>
          <a:cs typeface="+mn-cs"/>
        </a:defRPr>
      </a:lvl1pPr>
      <a:lvl2pPr marL="640442" indent="-213480" algn="l" defTabSz="853922" rtl="0" eaLnBrk="1" latinLnBrk="0" hangingPunct="1">
        <a:lnSpc>
          <a:spcPct val="90000"/>
        </a:lnSpc>
        <a:spcBef>
          <a:spcPts val="467"/>
        </a:spcBef>
        <a:buFont typeface="Arial" panose="020B0604020202020204" pitchFamily="34" charset="0"/>
        <a:buChar char="•"/>
        <a:defRPr sz="2241" kern="1200">
          <a:solidFill>
            <a:schemeClr val="tx1"/>
          </a:solidFill>
          <a:latin typeface="+mn-lt"/>
          <a:ea typeface="+mn-ea"/>
          <a:cs typeface="+mn-cs"/>
        </a:defRPr>
      </a:lvl2pPr>
      <a:lvl3pPr marL="1067403" indent="-213480" algn="l" defTabSz="853922" rtl="0" eaLnBrk="1" latinLnBrk="0" hangingPunct="1">
        <a:lnSpc>
          <a:spcPct val="90000"/>
        </a:lnSpc>
        <a:spcBef>
          <a:spcPts val="467"/>
        </a:spcBef>
        <a:buFont typeface="Arial" panose="020B0604020202020204" pitchFamily="34" charset="0"/>
        <a:buChar char="•"/>
        <a:defRPr sz="1868" kern="1200">
          <a:solidFill>
            <a:schemeClr val="tx1"/>
          </a:solidFill>
          <a:latin typeface="+mn-lt"/>
          <a:ea typeface="+mn-ea"/>
          <a:cs typeface="+mn-cs"/>
        </a:defRPr>
      </a:lvl3pPr>
      <a:lvl4pPr marL="1494365"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4pPr>
      <a:lvl5pPr marL="1921326"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5pPr>
      <a:lvl6pPr marL="2348287"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6pPr>
      <a:lvl7pPr marL="277524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7pPr>
      <a:lvl8pPr marL="320220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8pPr>
      <a:lvl9pPr marL="3629171"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9pPr>
    </p:bodyStyle>
    <p:otherStyle>
      <a:defPPr>
        <a:defRPr lang="en-US"/>
      </a:defPPr>
      <a:lvl1pPr marL="0" algn="l" defTabSz="853922" rtl="0" eaLnBrk="1" latinLnBrk="0" hangingPunct="1">
        <a:defRPr sz="1681" kern="1200">
          <a:solidFill>
            <a:schemeClr val="tx1"/>
          </a:solidFill>
          <a:latin typeface="+mn-lt"/>
          <a:ea typeface="+mn-ea"/>
          <a:cs typeface="+mn-cs"/>
        </a:defRPr>
      </a:lvl1pPr>
      <a:lvl2pPr marL="426961" algn="l" defTabSz="853922" rtl="0" eaLnBrk="1" latinLnBrk="0" hangingPunct="1">
        <a:defRPr sz="1681" kern="1200">
          <a:solidFill>
            <a:schemeClr val="tx1"/>
          </a:solidFill>
          <a:latin typeface="+mn-lt"/>
          <a:ea typeface="+mn-ea"/>
          <a:cs typeface="+mn-cs"/>
        </a:defRPr>
      </a:lvl2pPr>
      <a:lvl3pPr marL="853922" algn="l" defTabSz="853922" rtl="0" eaLnBrk="1" latinLnBrk="0" hangingPunct="1">
        <a:defRPr sz="1681" kern="1200">
          <a:solidFill>
            <a:schemeClr val="tx1"/>
          </a:solidFill>
          <a:latin typeface="+mn-lt"/>
          <a:ea typeface="+mn-ea"/>
          <a:cs typeface="+mn-cs"/>
        </a:defRPr>
      </a:lvl3pPr>
      <a:lvl4pPr marL="1280884" algn="l" defTabSz="853922" rtl="0" eaLnBrk="1" latinLnBrk="0" hangingPunct="1">
        <a:defRPr sz="1681" kern="1200">
          <a:solidFill>
            <a:schemeClr val="tx1"/>
          </a:solidFill>
          <a:latin typeface="+mn-lt"/>
          <a:ea typeface="+mn-ea"/>
          <a:cs typeface="+mn-cs"/>
        </a:defRPr>
      </a:lvl4pPr>
      <a:lvl5pPr marL="1707845" algn="l" defTabSz="853922" rtl="0" eaLnBrk="1" latinLnBrk="0" hangingPunct="1">
        <a:defRPr sz="1681" kern="1200">
          <a:solidFill>
            <a:schemeClr val="tx1"/>
          </a:solidFill>
          <a:latin typeface="+mn-lt"/>
          <a:ea typeface="+mn-ea"/>
          <a:cs typeface="+mn-cs"/>
        </a:defRPr>
      </a:lvl5pPr>
      <a:lvl6pPr marL="2134807" algn="l" defTabSz="853922" rtl="0" eaLnBrk="1" latinLnBrk="0" hangingPunct="1">
        <a:defRPr sz="1681" kern="1200">
          <a:solidFill>
            <a:schemeClr val="tx1"/>
          </a:solidFill>
          <a:latin typeface="+mn-lt"/>
          <a:ea typeface="+mn-ea"/>
          <a:cs typeface="+mn-cs"/>
        </a:defRPr>
      </a:lvl6pPr>
      <a:lvl7pPr marL="2561767" algn="l" defTabSz="853922" rtl="0" eaLnBrk="1" latinLnBrk="0" hangingPunct="1">
        <a:defRPr sz="1681" kern="1200">
          <a:solidFill>
            <a:schemeClr val="tx1"/>
          </a:solidFill>
          <a:latin typeface="+mn-lt"/>
          <a:ea typeface="+mn-ea"/>
          <a:cs typeface="+mn-cs"/>
        </a:defRPr>
      </a:lvl7pPr>
      <a:lvl8pPr marL="2988729" algn="l" defTabSz="853922" rtl="0" eaLnBrk="1" latinLnBrk="0" hangingPunct="1">
        <a:defRPr sz="1681" kern="1200">
          <a:solidFill>
            <a:schemeClr val="tx1"/>
          </a:solidFill>
          <a:latin typeface="+mn-lt"/>
          <a:ea typeface="+mn-ea"/>
          <a:cs typeface="+mn-cs"/>
        </a:defRPr>
      </a:lvl8pPr>
      <a:lvl9pPr marL="3415690" algn="l" defTabSz="853922" rtl="0" eaLnBrk="1" latinLnBrk="0" hangingPunct="1">
        <a:defRPr sz="16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951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62" y="1049520"/>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666" y="733789"/>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 y="0"/>
            <a:ext cx="2427312" cy="2438619"/>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739" y="522891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5398298"/>
            <a:ext cx="12192000" cy="1459702"/>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057910" y="2080798"/>
            <a:ext cx="415402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497843" y="1150838"/>
            <a:ext cx="3196314" cy="923330"/>
          </a:xfrm>
          <a:prstGeom prst="rect">
            <a:avLst/>
          </a:prstGeom>
          <a:noFill/>
        </p:spPr>
        <p:txBody>
          <a:bodyPr wrap="square" rtlCol="0">
            <a:spAutoFit/>
          </a:bodyPr>
          <a:lstStyle/>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3</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ADB77BBB-65B7-6F79-3ED7-50E53A67E3F5}"/>
              </a:ext>
            </a:extLst>
          </p:cNvPr>
          <p:cNvSpPr txBox="1"/>
          <p:nvPr/>
        </p:nvSpPr>
        <p:spPr>
          <a:xfrm>
            <a:off x="1903795" y="3347560"/>
            <a:ext cx="787438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 Nội dung 4 bức tranh.</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900" y="791072"/>
            <a:ext cx="9152773" cy="5132208"/>
          </a:xfrm>
          <a:prstGeom prst="rect">
            <a:avLst/>
          </a:prstGeom>
        </p:spPr>
      </p:pic>
      <p:sp>
        <p:nvSpPr>
          <p:cNvPr id="18" name="Rectangle 17"/>
          <p:cNvSpPr/>
          <p:nvPr/>
        </p:nvSpPr>
        <p:spPr>
          <a:xfrm>
            <a:off x="3519880" y="2251282"/>
            <a:ext cx="8103160" cy="1684564"/>
          </a:xfrm>
          <a:prstGeom prst="rect">
            <a:avLst/>
          </a:prstGeom>
        </p:spPr>
        <p:txBody>
          <a:bodyPr wrap="square">
            <a:spAutoFit/>
          </a:bodyPr>
          <a:lstStyle/>
          <a:p>
            <a:pPr algn="just">
              <a:lnSpc>
                <a:spcPct val="200000"/>
              </a:lnSpc>
            </a:pP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  Bạn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715079" y="17925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EBDF4-306E-4104-B5AE-C23FC987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3" y="-3527005"/>
            <a:ext cx="13057325" cy="1391201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205F02F-752F-495D-8A69-599D4B144E63}"/>
              </a:ext>
            </a:extLst>
          </p:cNvPr>
          <p:cNvSpPr txBox="1"/>
          <p:nvPr/>
        </p:nvSpPr>
        <p:spPr>
          <a:xfrm>
            <a:off x="2479815" y="603240"/>
            <a:ext cx="7917014" cy="3416320"/>
          </a:xfrm>
          <a:prstGeom prst="rect">
            <a:avLst/>
          </a:prstGeom>
          <a:noFill/>
        </p:spPr>
        <p:txBody>
          <a:bodyPr wrap="square">
            <a:spAutoFit/>
          </a:bodyPr>
          <a:lstStyle/>
          <a:p>
            <a:r>
              <a:rPr lang="en-US" sz="7200" b="1">
                <a:solidFill>
                  <a:schemeClr val="bg1"/>
                </a:solidFill>
                <a:latin typeface="Times New Roman" panose="02020603050405020304" pitchFamily="18" charset="0"/>
                <a:ea typeface="Arial-Rounded" pitchFamily="34" charset="0"/>
                <a:cs typeface="Times New Roman" panose="02020603050405020304" pitchFamily="18" charset="0"/>
              </a:rPr>
              <a:t>Trước khi đi học, em thường tự làm những việc gì?</a:t>
            </a:r>
            <a:endParaRPr lang="en-US" sz="7200">
              <a:solidFill>
                <a:schemeClr val="bg1"/>
              </a:solidFill>
            </a:endParaRPr>
          </a:p>
        </p:txBody>
      </p:sp>
    </p:spTree>
    <p:extLst>
      <p:ext uri="{BB962C8B-B14F-4D97-AF65-F5344CB8AC3E}">
        <p14:creationId xmlns:p14="http://schemas.microsoft.com/office/powerpoint/2010/main" val="2224555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2</a:t>
              </a: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693076"/>
            <a:ext cx="10573497" cy="3471848"/>
          </a:xfrm>
          <a:prstGeom prst="rect">
            <a:avLst/>
          </a:prstGeom>
        </p:spPr>
        <p:txBody>
          <a:bodyPr wrap="square">
            <a:spAutoFit/>
          </a:bodyPr>
          <a:lstStyle/>
          <a:p>
            <a:pPr marL="514350" indent="-514350" algn="just">
              <a:lnSpc>
                <a:spcPct val="150000"/>
              </a:lnSpc>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Độ </a:t>
            </a: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dài từ 3 – 4 </a:t>
            </a: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câu.</a:t>
            </a:r>
          </a:p>
          <a:p>
            <a:pPr marL="514350" indent="-514350" algn="just">
              <a:lnSpc>
                <a:spcPct val="150000"/>
              </a:lnSpc>
              <a:buAutoNum type="arabicPeriod"/>
            </a:pPr>
            <a:r>
              <a:rPr lang="vi-VN" sz="3000" b="1">
                <a:solidFill>
                  <a:srgbClr val="002060"/>
                </a:solidFill>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Câu đầu tiên viết lùi 1 ô.</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1000"/>
                                        <p:tgtEl>
                                          <p:spTgt spid="12">
                                            <p:txEl>
                                              <p:pRg st="2" end="2"/>
                                            </p:txEl>
                                          </p:spTgt>
                                        </p:tgtEl>
                                      </p:cBhvr>
                                    </p:animEffect>
                                    <p:anim calcmode="lin" valueType="num">
                                      <p:cBhvr>
                                        <p:cTn id="4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1000"/>
                                        <p:tgtEl>
                                          <p:spTgt spid="12">
                                            <p:txEl>
                                              <p:pRg st="3" end="3"/>
                                            </p:txEl>
                                          </p:spTgt>
                                        </p:tgtEl>
                                      </p:cBhvr>
                                    </p:animEffect>
                                    <p:anim calcmode="lin" valueType="num">
                                      <p:cBhvr>
                                        <p:cTn id="5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xEl>
                                              <p:pRg st="4" end="4"/>
                                            </p:txEl>
                                          </p:spTgt>
                                        </p:tgtEl>
                                        <p:attrNameLst>
                                          <p:attrName>style.visibility</p:attrName>
                                        </p:attrNameLst>
                                      </p:cBhvr>
                                      <p:to>
                                        <p:strVal val="visible"/>
                                      </p:to>
                                    </p:set>
                                    <p:animEffect transition="in" filter="fade">
                                      <p:cBhvr>
                                        <p:cTn id="58" dur="1000"/>
                                        <p:tgtEl>
                                          <p:spTgt spid="12">
                                            <p:txEl>
                                              <p:pRg st="4" end="4"/>
                                            </p:txEl>
                                          </p:spTgt>
                                        </p:tgtEl>
                                      </p:cBhvr>
                                    </p:animEffect>
                                    <p:anim calcmode="lin" valueType="num">
                                      <p:cBhvr>
                                        <p:cTn id="5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1" y="3920954"/>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3068" y="370861"/>
            <a:ext cx="107147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324376" y="489470"/>
            <a:ext cx="66947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a:t>
            </a:r>
          </a:p>
        </p:txBody>
      </p:sp>
      <p:cxnSp>
        <p:nvCxnSpPr>
          <p:cNvPr id="9" name="Straight Connector 8"/>
          <p:cNvCxnSpPr>
            <a:cxnSpLocks/>
          </p:cNvCxnSpPr>
          <p:nvPr/>
        </p:nvCxnSpPr>
        <p:spPr>
          <a:xfrm>
            <a:off x="5285983" y="872078"/>
            <a:ext cx="49227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771559" y="1435749"/>
            <a:ext cx="31741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8E8320-C811-4A90-A4D6-70680D7442FB}"/>
              </a:ext>
            </a:extLst>
          </p:cNvPr>
          <p:cNvSpPr/>
          <p:nvPr/>
        </p:nvSpPr>
        <p:spPr>
          <a:xfrm>
            <a:off x="324376" y="1805735"/>
            <a:ext cx="11647045" cy="3697166"/>
          </a:xfrm>
          <a:prstGeom prst="rect">
            <a:avLst/>
          </a:prstGeom>
          <a:ln w="12700">
            <a:solidFill>
              <a:schemeClr val="accent5">
                <a:lumMod val="75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Hằng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ngày,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dậy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6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giờ</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dục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Sau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bếp ăn sáng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thay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quần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áo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cặp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rồi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khi đi học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vậy đó.</a:t>
            </a:r>
          </a:p>
        </p:txBody>
      </p:sp>
      <p:pic>
        <p:nvPicPr>
          <p:cNvPr id="14" name="图片 39940" descr="1-48">
            <a:extLst>
              <a:ext uri="{FF2B5EF4-FFF2-40B4-BE49-F238E27FC236}">
                <a16:creationId xmlns:a16="http://schemas.microsoft.com/office/drawing/2014/main" id="{1EFBB5E3-C429-4513-8F1C-E321EDC85B5B}"/>
              </a:ext>
            </a:extLst>
          </p:cNvPr>
          <p:cNvPicPr>
            <a:picLocks noChangeAspect="1"/>
          </p:cNvPicPr>
          <p:nvPr/>
        </p:nvPicPr>
        <p:blipFill>
          <a:blip r:embed="rId2"/>
          <a:stretch>
            <a:fillRect/>
          </a:stretch>
        </p:blipFill>
        <p:spPr>
          <a:xfrm>
            <a:off x="7268946" y="4969042"/>
            <a:ext cx="4923054" cy="2305052"/>
          </a:xfrm>
          <a:prstGeom prst="rect">
            <a:avLst/>
          </a:prstGeom>
          <a:noFill/>
          <a:ln w="9525">
            <a:noFill/>
          </a:ln>
        </p:spPr>
      </p:pic>
    </p:spTree>
    <p:extLst>
      <p:ext uri="{BB962C8B-B14F-4D97-AF65-F5344CB8AC3E}">
        <p14:creationId xmlns:p14="http://schemas.microsoft.com/office/powerpoint/2010/main" val="25199329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9242" t="26514" r="20538" b="15888"/>
          <a:stretch/>
        </p:blipFill>
        <p:spPr>
          <a:xfrm>
            <a:off x="-132438" y="-57302"/>
            <a:ext cx="11925032" cy="6654194"/>
          </a:xfrm>
          <a:prstGeom prst="rect">
            <a:avLst/>
          </a:prstGeom>
        </p:spPr>
      </p:pic>
      <p:sp>
        <p:nvSpPr>
          <p:cNvPr id="11" name="TextBox 10"/>
          <p:cNvSpPr txBox="1"/>
          <p:nvPr/>
        </p:nvSpPr>
        <p:spPr>
          <a:xfrm>
            <a:off x="263442" y="359033"/>
            <a:ext cx="3088783" cy="681597"/>
          </a:xfrm>
          <a:prstGeom prst="rect">
            <a:avLst/>
          </a:prstGeom>
          <a:noFill/>
        </p:spPr>
        <p:txBody>
          <a:bodyPr wrap="square" rtlCol="0">
            <a:spAutoFit/>
          </a:bodyPr>
          <a:lstStyle/>
          <a:p>
            <a:pPr defTabSz="853922"/>
            <a:r>
              <a:rPr lang="en-US" sz="3829" b="1">
                <a:solidFill>
                  <a:prstClr val="black"/>
                </a:solidFill>
                <a:latin typeface="HP001 4 hàng" panose="020B0603050302020204" pitchFamily="34" charset="0"/>
              </a:rPr>
              <a:t>Bài 2:</a:t>
            </a:r>
          </a:p>
        </p:txBody>
      </p:sp>
      <p:sp>
        <p:nvSpPr>
          <p:cNvPr id="13" name="TextBox 12"/>
          <p:cNvSpPr txBox="1"/>
          <p:nvPr/>
        </p:nvSpPr>
        <p:spPr>
          <a:xfrm>
            <a:off x="856247" y="1148374"/>
            <a:ext cx="11081753" cy="769441"/>
          </a:xfrm>
          <a:prstGeom prst="rect">
            <a:avLst/>
          </a:prstGeom>
          <a:noFill/>
        </p:spPr>
        <p:txBody>
          <a:bodyPr wrap="square" rtlCol="0">
            <a:spAutoFit/>
          </a:bodyPr>
          <a:lstStyle/>
          <a:p>
            <a:pPr defTabSz="853922"/>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Mình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là</a:t>
            </a:r>
            <a:r>
              <a:rPr lang="en-US" sz="4400" b="1" dirty="0">
                <a:latin typeface="HP001 4 hàng" panose="020B0603050302020204" pitchFamily="34" charset="0"/>
                <a:ea typeface="Arial-Rounded" pitchFamily="34" charset="0"/>
                <a:cs typeface="Times New Roman" panose="02020603050405020304" pitchFamily="18" charset="0"/>
              </a:rPr>
              <a:t> Minh Thu, </a:t>
            </a:r>
            <a:r>
              <a:rPr lang="en-US" sz="4400" b="1" dirty="0" err="1">
                <a:latin typeface="HP001 4 hàng" panose="020B0603050302020204" pitchFamily="34" charset="0"/>
                <a:ea typeface="Arial-Rounded" pitchFamily="34" charset="0"/>
                <a:cs typeface="Times New Roman" panose="02020603050405020304" pitchFamily="18" charset="0"/>
              </a:rPr>
              <a:t>học</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sinh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lớp</a:t>
            </a:r>
            <a:r>
              <a:rPr lang="en-US" sz="4400" b="1" dirty="0">
                <a:latin typeface="HP001 4 hàng" panose="020B0603050302020204" pitchFamily="34" charset="0"/>
                <a:ea typeface="Arial-Rounded" pitchFamily="34" charset="0"/>
                <a:cs typeface="Times New Roman" panose="02020603050405020304" pitchFamily="18" charset="0"/>
              </a:rPr>
              <a:t> 2A3. </a:t>
            </a:r>
            <a:endParaRPr lang="en-US" sz="4000" b="1" dirty="0">
              <a:latin typeface="HP001 4 hàng" panose="020B0603050302020204" pitchFamily="34" charset="0"/>
            </a:endParaRPr>
          </a:p>
        </p:txBody>
      </p:sp>
      <p:sp>
        <p:nvSpPr>
          <p:cNvPr id="5" name="TextBox 4">
            <a:extLst>
              <a:ext uri="{FF2B5EF4-FFF2-40B4-BE49-F238E27FC236}">
                <a16:creationId xmlns:a16="http://schemas.microsoft.com/office/drawing/2014/main" id="{D854BC29-C890-44CF-A147-F9407F81152F}"/>
              </a:ext>
            </a:extLst>
          </p:cNvPr>
          <p:cNvSpPr txBox="1"/>
          <p:nvPr/>
        </p:nvSpPr>
        <p:spPr>
          <a:xfrm>
            <a:off x="645998" y="2943581"/>
            <a:ext cx="10641762" cy="769441"/>
          </a:xfrm>
          <a:prstGeom prst="rect">
            <a:avLst/>
          </a:prstGeom>
          <a:noFill/>
        </p:spPr>
        <p:txBody>
          <a:bodyPr wrap="square" rtlCol="0">
            <a:spAutoFit/>
          </a:bodyPr>
          <a:lstStyle/>
          <a:p>
            <a:pPr defTabSz="853922"/>
            <a:r>
              <a:rPr lang="en-US" sz="4400" b="1">
                <a:solidFill>
                  <a:srgbClr val="002060"/>
                </a:solidFill>
                <a:latin typeface="HP001 4 hàng" panose="020B0603050302020204" pitchFamily="34" charset="0"/>
                <a:ea typeface="Arial-Rounded" pitchFamily="34" charset="0"/>
                <a:cs typeface="Times New Roman" panose="02020603050405020304" pitchFamily="18" charset="0"/>
              </a:rPr>
              <a:t> </a:t>
            </a:r>
            <a:endParaRPr lang="en-US" sz="4000" b="1">
              <a:solidFill>
                <a:prstClr val="black"/>
              </a:solidFill>
              <a:latin typeface="HP001 4 hàng" panose="020B0603050302020204" pitchFamily="34" charset="0"/>
            </a:endParaRPr>
          </a:p>
        </p:txBody>
      </p:sp>
      <p:sp>
        <p:nvSpPr>
          <p:cNvPr id="6" name="TextBox 5">
            <a:extLst>
              <a:ext uri="{FF2B5EF4-FFF2-40B4-BE49-F238E27FC236}">
                <a16:creationId xmlns:a16="http://schemas.microsoft.com/office/drawing/2014/main" id="{E98AFDB5-14FC-4982-B080-D18DD1F5B868}"/>
              </a:ext>
            </a:extLst>
          </p:cNvPr>
          <p:cNvSpPr txBox="1"/>
          <p:nvPr/>
        </p:nvSpPr>
        <p:spPr>
          <a:xfrm>
            <a:off x="40280" y="1967739"/>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Hằng ngày, sau khi thức dậy, mình vào nhà   </a:t>
            </a:r>
            <a:endParaRPr lang="en-US" sz="4000" b="1">
              <a:latin typeface="HP001 4 hàng" panose="020B0603050302020204" pitchFamily="34" charset="0"/>
            </a:endParaRPr>
          </a:p>
        </p:txBody>
      </p:sp>
      <p:sp>
        <p:nvSpPr>
          <p:cNvPr id="7" name="TextBox 6">
            <a:extLst>
              <a:ext uri="{FF2B5EF4-FFF2-40B4-BE49-F238E27FC236}">
                <a16:creationId xmlns:a16="http://schemas.microsoft.com/office/drawing/2014/main" id="{881108D2-60D9-4D98-AC8C-C7F502D18CC6}"/>
              </a:ext>
            </a:extLst>
          </p:cNvPr>
          <p:cNvSpPr txBox="1"/>
          <p:nvPr/>
        </p:nvSpPr>
        <p:spPr>
          <a:xfrm>
            <a:off x="60242" y="2790842"/>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vệ sinh để đánh răng rửa mặt. Sau đó mình</a:t>
            </a:r>
            <a:endParaRPr lang="en-US" sz="4000" b="1">
              <a:latin typeface="HP001 4 hàng" panose="020B0603050302020204" pitchFamily="34" charset="0"/>
            </a:endParaRPr>
          </a:p>
        </p:txBody>
      </p:sp>
      <p:sp>
        <p:nvSpPr>
          <p:cNvPr id="9" name="TextBox 8">
            <a:extLst>
              <a:ext uri="{FF2B5EF4-FFF2-40B4-BE49-F238E27FC236}">
                <a16:creationId xmlns:a16="http://schemas.microsoft.com/office/drawing/2014/main" id="{F1742EFD-AE70-45BA-8559-71D165E93BA3}"/>
              </a:ext>
            </a:extLst>
          </p:cNvPr>
          <p:cNvSpPr txBox="1"/>
          <p:nvPr/>
        </p:nvSpPr>
        <p:spPr>
          <a:xfrm>
            <a:off x="112984" y="3613945"/>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thay đồng phục và xuống ăn sáng cùng cả </a:t>
            </a:r>
            <a:endParaRPr lang="en-US" sz="4000" b="1">
              <a:latin typeface="HP001 4 hàng" panose="020B0603050302020204" pitchFamily="34" charset="0"/>
            </a:endParaRPr>
          </a:p>
        </p:txBody>
      </p:sp>
      <p:sp>
        <p:nvSpPr>
          <p:cNvPr id="10" name="TextBox 9">
            <a:extLst>
              <a:ext uri="{FF2B5EF4-FFF2-40B4-BE49-F238E27FC236}">
                <a16:creationId xmlns:a16="http://schemas.microsoft.com/office/drawing/2014/main" id="{590EA152-C024-4DB6-A472-82FD03F99ABB}"/>
              </a:ext>
            </a:extLst>
          </p:cNvPr>
          <p:cNvSpPr txBox="1"/>
          <p:nvPr/>
        </p:nvSpPr>
        <p:spPr>
          <a:xfrm>
            <a:off x="76632" y="4457368"/>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nhà. </a:t>
            </a:r>
            <a:r>
              <a:rPr lang="vi-VN" sz="4400" b="1">
                <a:latin typeface="HP001 4 hàng" panose="020B0603050302020204" pitchFamily="34" charset="0"/>
                <a:ea typeface="Arial-Rounded" pitchFamily="34" charset="0"/>
                <a:cs typeface="Times New Roman" panose="02020603050405020304" pitchFamily="18" charset="0"/>
              </a:rPr>
              <a:t>Trước khi đi học, mình thường kiểm tra </a:t>
            </a:r>
            <a:r>
              <a:rPr lang="en-US" sz="4400" b="1">
                <a:latin typeface="HP001 4 hàng" panose="020B0603050302020204" pitchFamily="34" charset="0"/>
                <a:ea typeface="Arial-Rounded" pitchFamily="34" charset="0"/>
                <a:cs typeface="Times New Roman" panose="02020603050405020304" pitchFamily="18" charset="0"/>
              </a:rPr>
              <a:t> </a:t>
            </a:r>
            <a:endParaRPr lang="en-US" sz="4000" b="1">
              <a:latin typeface="HP001 4 hàng" panose="020B0603050302020204" pitchFamily="34" charset="0"/>
            </a:endParaRPr>
          </a:p>
        </p:txBody>
      </p:sp>
      <p:sp>
        <p:nvSpPr>
          <p:cNvPr id="12" name="TextBox 11">
            <a:extLst>
              <a:ext uri="{FF2B5EF4-FFF2-40B4-BE49-F238E27FC236}">
                <a16:creationId xmlns:a16="http://schemas.microsoft.com/office/drawing/2014/main" id="{BF386B93-1DA2-42B4-8164-6F9DA73C7163}"/>
              </a:ext>
            </a:extLst>
          </p:cNvPr>
          <p:cNvSpPr txBox="1"/>
          <p:nvPr/>
        </p:nvSpPr>
        <p:spPr>
          <a:xfrm>
            <a:off x="90722" y="5280471"/>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a:t>
            </a:r>
            <a:r>
              <a:rPr lang="vi-VN" sz="4400" b="1">
                <a:latin typeface="HP001 4 hàng" panose="020B0603050302020204" pitchFamily="34" charset="0"/>
                <a:ea typeface="Arial-Rounded" pitchFamily="34" charset="0"/>
                <a:cs typeface="Times New Roman" panose="02020603050405020304" pitchFamily="18" charset="0"/>
              </a:rPr>
              <a:t>cặp sách xem đã đủ sách vở chưa. </a:t>
            </a:r>
            <a:r>
              <a:rPr lang="en-US" sz="4400" b="1">
                <a:latin typeface="HP001 4 hàng" panose="020B0603050302020204" pitchFamily="34" charset="0"/>
                <a:ea typeface="Arial-Rounded" pitchFamily="34" charset="0"/>
                <a:cs typeface="Times New Roman" panose="02020603050405020304" pitchFamily="18" charset="0"/>
              </a:rPr>
              <a:t>Xong xuôi,</a:t>
            </a:r>
            <a:endParaRPr lang="en-US" sz="4000" b="1">
              <a:latin typeface="HP001 4 hàng" panose="020B0603050302020204" pitchFamily="34" charset="0"/>
            </a:endParaRPr>
          </a:p>
        </p:txBody>
      </p:sp>
      <p:sp>
        <p:nvSpPr>
          <p:cNvPr id="14" name="TextBox 13">
            <a:extLst>
              <a:ext uri="{FF2B5EF4-FFF2-40B4-BE49-F238E27FC236}">
                <a16:creationId xmlns:a16="http://schemas.microsoft.com/office/drawing/2014/main" id="{10C34399-6BA0-482E-8CDB-66C8736953F8}"/>
              </a:ext>
            </a:extLst>
          </p:cNvPr>
          <p:cNvSpPr txBox="1"/>
          <p:nvPr/>
        </p:nvSpPr>
        <p:spPr>
          <a:xfrm>
            <a:off x="99147" y="6087453"/>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được mẹ đèo đến trường.</a:t>
            </a:r>
            <a:endParaRPr lang="en-US" sz="4000" b="1">
              <a:latin typeface="HP001 4 hàng" panose="020B0603050302020204" pitchFamily="34" charset="0"/>
            </a:endParaRPr>
          </a:p>
        </p:txBody>
      </p:sp>
    </p:spTree>
    <p:extLst>
      <p:ext uri="{BB962C8B-B14F-4D97-AF65-F5344CB8AC3E}">
        <p14:creationId xmlns:p14="http://schemas.microsoft.com/office/powerpoint/2010/main" val="144233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695" y="0"/>
            <a:ext cx="321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rPr>
              <a:t>CHỮA BÀI</a:t>
            </a:r>
            <a:endParaRPr kumimoji="0" lang="vi-VN"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917792"/>
            <a:ext cx="11216641" cy="5120891"/>
          </a:xfrm>
          <a:prstGeom prst="rect">
            <a:avLst/>
          </a:prstGeom>
        </p:spPr>
      </p:pic>
      <p:sp>
        <p:nvSpPr>
          <p:cNvPr id="12" name="Rectangle 11"/>
          <p:cNvSpPr/>
          <p:nvPr/>
        </p:nvSpPr>
        <p:spPr>
          <a:xfrm>
            <a:off x="809251" y="819316"/>
            <a:ext cx="10573497" cy="4856842"/>
          </a:xfrm>
          <a:prstGeom prst="rect">
            <a:avLst/>
          </a:prstGeom>
        </p:spPr>
        <p:txBody>
          <a:bodyPr wrap="square">
            <a:spAutoFit/>
          </a:bodyPr>
          <a:lstStyle/>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dài từ 3 – 4 </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vi-VN"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 đầu tiên viết lùi 1 ô.</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Dùng từ, đặt câu đúng. </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Sử dụng những từ ngữ gợi tả, gợi cảm để bài văn thêm sinh động và hấp dẫn.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907012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1000"/>
                                        <p:tgtEl>
                                          <p:spTgt spid="12">
                                            <p:txEl>
                                              <p:pRg st="5" end="5"/>
                                            </p:txEl>
                                          </p:spTgt>
                                        </p:tgtEl>
                                      </p:cBhvr>
                                    </p:animEffect>
                                    <p:anim calcmode="lin" valueType="num">
                                      <p:cBhvr>
                                        <p:cTn id="5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Nói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hoạt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động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trong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tranh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dựa</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theo</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hỏi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gợi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ý</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 – 4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kể</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việc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em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thường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trước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khi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ự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giác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vệ</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sinh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4329653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1784555" y="703207"/>
            <a:ext cx="8111613" cy="156966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 HƯỚNG HỌC TẬP TIẾP THEO</a:t>
            </a:r>
          </a:p>
        </p:txBody>
      </p:sp>
      <p:sp>
        <p:nvSpPr>
          <p:cNvPr id="3" name="TextBox 2">
            <a:extLst>
              <a:ext uri="{FF2B5EF4-FFF2-40B4-BE49-F238E27FC236}">
                <a16:creationId xmlns:a16="http://schemas.microsoft.com/office/drawing/2014/main" id="{7F75BC83-C195-45A6-BA36-9FA130BD4C2A}"/>
              </a:ext>
            </a:extLst>
          </p:cNvPr>
          <p:cNvSpPr txBox="1"/>
          <p:nvPr/>
        </p:nvSpPr>
        <p:spPr>
          <a:xfrm>
            <a:off x="1595844" y="2336579"/>
            <a:ext cx="9000309" cy="2958502"/>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văn kể về những việc em thường làm trước khi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nghe</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 đoạn văn kể về một HĐTT hoặc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trò chơi </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424909" y="2231748"/>
            <a:ext cx="7633146" cy="2002023"/>
          </a:xfrm>
          <a:prstGeom prst="rect">
            <a:avLst/>
          </a:prstGeom>
          <a:noFill/>
        </p:spPr>
        <p:txBody>
          <a:bodyPr wrap="square" rtlCol="0">
            <a:spAutoFit/>
          </a:bodyPr>
          <a:lstStyle/>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Tạm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hẹn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29" y="-297"/>
            <a:ext cx="12193057" cy="6858594"/>
          </a:xfrm>
          <a:prstGeom prst="rect">
            <a:avLst/>
          </a:prstGeom>
        </p:spPr>
      </p:pic>
      <p:sp>
        <p:nvSpPr>
          <p:cNvPr id="17" name="TextBox 16"/>
          <p:cNvSpPr txBox="1"/>
          <p:nvPr/>
        </p:nvSpPr>
        <p:spPr>
          <a:xfrm>
            <a:off x="3673929" y="1730826"/>
            <a:ext cx="47679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libri"/>
                <a:ea typeface="+mn-ea"/>
                <a:cs typeface="+mn-cs"/>
              </a:rPr>
              <a:t>KHỞI ĐỘNG</a:t>
            </a:r>
          </a:p>
        </p:txBody>
      </p:sp>
    </p:spTree>
    <p:extLst>
      <p:ext uri="{BB962C8B-B14F-4D97-AF65-F5344CB8AC3E}">
        <p14:creationId xmlns:p14="http://schemas.microsoft.com/office/powerpoint/2010/main" val="30985251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vui nhộn cho bé- Tập thể dục buổi sáng">
            <a:hlinkClick r:id="" action="ppaction://media"/>
            <a:extLst>
              <a:ext uri="{FF2B5EF4-FFF2-40B4-BE49-F238E27FC236}">
                <a16:creationId xmlns:a16="http://schemas.microsoft.com/office/drawing/2014/main" id="{928FCB5E-1146-4FBA-AFB2-50098C3A83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4013456" cy="6858000"/>
          </a:xfrm>
          <a:prstGeom prst="rect">
            <a:avLst/>
          </a:prstGeom>
        </p:spPr>
      </p:pic>
    </p:spTree>
    <p:extLst>
      <p:ext uri="{BB962C8B-B14F-4D97-AF65-F5344CB8AC3E}">
        <p14:creationId xmlns:p14="http://schemas.microsoft.com/office/powerpoint/2010/main" val="35298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Nói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hoạt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động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trong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tranh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dựa</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theo</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hỏi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gợi</a:t>
              </a:r>
              <a:r>
                <a:rPr lang="en-US" sz="2800" b="1" dirty="0">
                  <a:solidFill>
                    <a:srgbClr val="002060"/>
                  </a:solidFill>
                  <a:latin typeface="Arial-Rounded" pitchFamily="34" charset="0"/>
                  <a:ea typeface="Arial-Rounded" pitchFamily="34" charset="0"/>
                  <a:cs typeface="Arial-Rounded" pitchFamily="34" charset="0"/>
                </a:rPr>
                <a:t> ý</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 – 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kể</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những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việc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thường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làm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trước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khi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tự</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vệ</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sinh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3857440"/>
            <a:ext cx="9477181"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95138" y="3772354"/>
            <a:ext cx="10966893" cy="1943161"/>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làm những việc gì?</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Theo em, bạn nhỏ làm những việc đó trong thời gian nào?</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Times New Roman" panose="02020603050405020304" pitchFamily="18" charset="0"/>
                  <a:ea typeface="Arial-Rounded" pitchFamily="34" charset="0"/>
                  <a:cs typeface="Times New Roman" panose="02020603050405020304" pitchFamily="18"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556496" y="2792305"/>
            <a:ext cx="2716751" cy="1557373"/>
          </a:xfrm>
          <a:prstGeom prst="rect">
            <a:avLst/>
          </a:prstGeom>
        </p:spPr>
      </p:pic>
      <p:sp>
        <p:nvSpPr>
          <p:cNvPr id="18" name="Oval 17"/>
          <p:cNvSpPr/>
          <p:nvPr/>
        </p:nvSpPr>
        <p:spPr>
          <a:xfrm>
            <a:off x="1108846" y="508905"/>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sp>
        <p:nvSpPr>
          <p:cNvPr id="14" name="Text Box 25">
            <a:extLst>
              <a:ext uri="{FF2B5EF4-FFF2-40B4-BE49-F238E27FC236}">
                <a16:creationId xmlns:a16="http://schemas.microsoft.com/office/drawing/2014/main" id="{2A076B14-4605-46AC-A3A3-80065DE18AA0}"/>
              </a:ext>
            </a:extLst>
          </p:cNvPr>
          <p:cNvSpPr txBox="1">
            <a:spLocks noChangeArrowheads="1"/>
          </p:cNvSpPr>
          <p:nvPr/>
        </p:nvSpPr>
        <p:spPr bwMode="auto">
          <a:xfrm>
            <a:off x="648813" y="488568"/>
            <a:ext cx="1118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Nói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hoạt</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động</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bạn</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tranh</a:t>
            </a:r>
            <a:endPar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gì?</a:t>
            </a:r>
          </a:p>
        </p:txBody>
      </p:sp>
      <p:sp>
        <p:nvSpPr>
          <p:cNvPr id="14" name="Rectangle 13"/>
          <p:cNvSpPr/>
          <p:nvPr/>
        </p:nvSpPr>
        <p:spPr>
          <a:xfrm>
            <a:off x="949335"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ngủ dậy.</a:t>
            </a:r>
          </a:p>
        </p:txBody>
      </p:sp>
      <p:sp>
        <p:nvSpPr>
          <p:cNvPr id="16" name="Rectangle 15"/>
          <p:cNvSpPr/>
          <p:nvPr/>
        </p:nvSpPr>
        <p:spPr>
          <a:xfrm>
            <a:off x="952286" y="4226596"/>
            <a:ext cx="6348561"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thức dậy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a:t>
            </a:r>
          </a:p>
        </p:txBody>
      </p:sp>
      <p:sp>
        <p:nvSpPr>
          <p:cNvPr id="17" name="Rectangle 16"/>
          <p:cNvSpPr/>
          <p:nvPr/>
        </p:nvSpPr>
        <p:spPr>
          <a:xfrm>
            <a:off x="931916" y="4878174"/>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thế nào?</a:t>
            </a:r>
          </a:p>
        </p:txBody>
      </p:sp>
      <p:sp>
        <p:nvSpPr>
          <p:cNvPr id="18" name="Rectangle 17"/>
          <p:cNvSpPr/>
          <p:nvPr/>
        </p:nvSpPr>
        <p:spPr>
          <a:xfrm>
            <a:off x="939124" y="488175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rất vui vẻ và thoải mái.</a:t>
            </a:r>
          </a:p>
        </p:txBody>
      </p:sp>
      <p:pic>
        <p:nvPicPr>
          <p:cNvPr id="3" name="Picture 2">
            <a:extLst>
              <a:ext uri="{FF2B5EF4-FFF2-40B4-BE49-F238E27FC236}">
                <a16:creationId xmlns:a16="http://schemas.microsoft.com/office/drawing/2014/main" id="{BD76810E-6F6F-43CC-A589-74F0B6148F79}"/>
              </a:ext>
            </a:extLst>
          </p:cNvPr>
          <p:cNvPicPr>
            <a:picLocks noChangeAspect="1"/>
          </p:cNvPicPr>
          <p:nvPr/>
        </p:nvPicPr>
        <p:blipFill>
          <a:blip r:embed="rId2"/>
          <a:stretch>
            <a:fillRect/>
          </a:stretch>
        </p:blipFill>
        <p:spPr>
          <a:xfrm>
            <a:off x="2723194" y="290856"/>
            <a:ext cx="5547046" cy="3026708"/>
          </a:xfrm>
          <a:prstGeom prst="rect">
            <a:avLst/>
          </a:prstGeom>
        </p:spPr>
      </p:pic>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lúc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thế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p>
        </p:txBody>
      </p:sp>
      <p:sp>
        <p:nvSpPr>
          <p:cNvPr id="14" name="Rectangle 13"/>
          <p:cNvSpPr/>
          <p:nvPr/>
        </p:nvSpPr>
        <p:spPr>
          <a:xfrm>
            <a:off x="354261"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ăn sáng.</a:t>
            </a:r>
          </a:p>
        </p:txBody>
      </p:sp>
      <p:sp>
        <p:nvSpPr>
          <p:cNvPr id="16" name="Rectangle 15"/>
          <p:cNvSpPr/>
          <p:nvPr/>
        </p:nvSpPr>
        <p:spPr>
          <a:xfrm>
            <a:off x="362988" y="4233078"/>
            <a:ext cx="11959647"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đánh răng, rửa mặt.</a:t>
            </a:r>
          </a:p>
        </p:txBody>
      </p:sp>
      <p:sp>
        <p:nvSpPr>
          <p:cNvPr id="17" name="Rectangle 16"/>
          <p:cNvSpPr/>
          <p:nvPr/>
        </p:nvSpPr>
        <p:spPr>
          <a:xfrm>
            <a:off x="351356" y="489268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Theo em, bạn nhỏ ăn sáng có ngon miệng không?</a:t>
            </a:r>
          </a:p>
        </p:txBody>
      </p:sp>
      <p:sp>
        <p:nvSpPr>
          <p:cNvPr id="18" name="Rectangle 17"/>
          <p:cNvSpPr/>
          <p:nvPr/>
        </p:nvSpPr>
        <p:spPr>
          <a:xfrm>
            <a:off x="371563" y="4893931"/>
            <a:ext cx="11660790"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ăn sáng rất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Vì sao em biết bạn nhỏ đang đi học?</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đi học vì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Em đoán xem, bạn nhỏ có vui không? </a:t>
            </a:r>
          </a:p>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Vì sao em biết?</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870</Words>
  <Application>Microsoft Office PowerPoint</Application>
  <PresentationFormat>Widescreen</PresentationFormat>
  <Paragraphs>81</Paragraphs>
  <Slides>18</Slides>
  <Notes>3</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Arial</vt:lpstr>
      <vt:lpstr>Arial-Rounded</vt:lpstr>
      <vt:lpstr>Calibri</vt:lpstr>
      <vt:lpstr>Calibri Light</vt:lpstr>
      <vt:lpstr>HP001 4 hàng</vt:lpstr>
      <vt:lpstr>Times New Roman</vt:lpstr>
      <vt:lpstr>Office Theme</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184</cp:revision>
  <dcterms:created xsi:type="dcterms:W3CDTF">2021-05-29T04:05:18Z</dcterms:created>
  <dcterms:modified xsi:type="dcterms:W3CDTF">2022-09-18T08:27:16Z</dcterms:modified>
</cp:coreProperties>
</file>