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60" r:id="rId4"/>
    <p:sldId id="261" r:id="rId5"/>
    <p:sldId id="271" r:id="rId6"/>
    <p:sldId id="272" r:id="rId7"/>
    <p:sldId id="262" r:id="rId8"/>
    <p:sldId id="263" r:id="rId9"/>
    <p:sldId id="267" r:id="rId10"/>
    <p:sldId id="266" r:id="rId11"/>
    <p:sldId id="278" r:id="rId12"/>
    <p:sldId id="265" r:id="rId13"/>
    <p:sldId id="273" r:id="rId14"/>
    <p:sldId id="264" r:id="rId15"/>
    <p:sldId id="259" r:id="rId16"/>
    <p:sldId id="275" r:id="rId17"/>
    <p:sldId id="277" r:id="rId18"/>
    <p:sldId id="268" r:id="rId19"/>
    <p:sldId id="279" r:id="rId20"/>
    <p:sldId id="274" r:id="rId21"/>
    <p:sldId id="280" r:id="rId22"/>
    <p:sldId id="284" r:id="rId23"/>
    <p:sldId id="281" r:id="rId24"/>
    <p:sldId id="282" r:id="rId25"/>
    <p:sldId id="276" r:id="rId26"/>
    <p:sldId id="283" r:id="rId27"/>
  </p:sldIdLst>
  <p:sldSz cx="18288000" cy="10287000"/>
  <p:notesSz cx="6858000" cy="9144000"/>
  <p:embeddedFontLst>
    <p:embeddedFont>
      <p:font typeface="Calibri" pitchFamily="34" charset="0"/>
      <p:regular r:id="rId29"/>
      <p:bold r:id="rId30"/>
      <p:italic r:id="rId31"/>
      <p:boldItalic r:id="rId32"/>
    </p:embeddedFont>
    <p:embeddedFont>
      <p:font typeface="Varela Round" charset="-79"/>
      <p:regular r:id="rId33"/>
    </p:embeddedFont>
    <p:embeddedFont>
      <p:font typeface="宋体" pitchFamily="2" charset="-122"/>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CE2A"/>
    <a:srgbClr val="89A5F4"/>
    <a:srgbClr val="013B32"/>
    <a:srgbClr val="3C4D69"/>
    <a:srgbClr val="FFBAB3"/>
    <a:srgbClr val="FDF9DE"/>
    <a:srgbClr val="76B531"/>
    <a:srgbClr val="84653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152" autoAdjust="0"/>
    <p:restoredTop sz="94622" autoAdjust="0"/>
  </p:normalViewPr>
  <p:slideViewPr>
    <p:cSldViewPr>
      <p:cViewPr varScale="1">
        <p:scale>
          <a:sx n="46" d="100"/>
          <a:sy n="46" d="100"/>
        </p:scale>
        <p:origin x="-5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5F21F-ED1E-4B7E-B504-670E873BDD61}" type="datetimeFigureOut">
              <a:rPr lang="en-US" smtClean="0"/>
              <a:pPr/>
              <a:t>9/24/2022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1F7AF-5283-465A-8D54-CDAE4A7E836C}" type="slidenum">
              <a:rPr lang="en-US" smtClean="0"/>
              <a:pPr/>
              <a:t>‹#›</a:t>
            </a:fld>
            <a:endParaRPr lang="en-US"/>
          </a:p>
        </p:txBody>
      </p:sp>
    </p:spTree>
    <p:extLst>
      <p:ext uri="{BB962C8B-B14F-4D97-AF65-F5344CB8AC3E}">
        <p14:creationId xmlns="" xmlns:p14="http://schemas.microsoft.com/office/powerpoint/2010/main" val="1778040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61F7AF-5283-465A-8D54-CDAE4A7E836C}" type="slidenum">
              <a:rPr lang="en-US" smtClean="0"/>
              <a:pPr/>
              <a:t>19</a:t>
            </a:fld>
            <a:endParaRPr lang="en-US"/>
          </a:p>
        </p:txBody>
      </p:sp>
    </p:spTree>
    <p:extLst>
      <p:ext uri="{BB962C8B-B14F-4D97-AF65-F5344CB8AC3E}">
        <p14:creationId xmlns="" xmlns:p14="http://schemas.microsoft.com/office/powerpoint/2010/main" val="198877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1.mp3"/><Relationship Id="rId13"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png"/><Relationship Id="rId11" Type="http://schemas.microsoft.com/office/2007/relationships/hdphoto" Target="../media/hdphoto1.wdp"/><Relationship Id="rId5" Type="http://schemas.openxmlformats.org/officeDocument/2006/relationships/image" Target="../media/image2.svg"/><Relationship Id="rId10" Type="http://schemas.openxmlformats.org/officeDocument/2006/relationships/image" Target="../media/image4.png"/><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asvg="http://schemas.microsoft.com/office/drawing/2016/SVG/main" xmlns="" r:embed="rId5"/>
              </a:ext>
            </a:extLst>
          </a:blip>
          <a:srcRect/>
          <a:stretch>
            <a:fillRect/>
          </a:stretch>
        </p:blipFill>
        <p:spPr>
          <a:xfrm>
            <a:off x="1968603" y="1477524"/>
            <a:ext cx="14350795" cy="7331951"/>
          </a:xfrm>
          <a:prstGeom prst="rect">
            <a:avLst/>
          </a:prstGeom>
        </p:spPr>
      </p:pic>
      <p:pic>
        <p:nvPicPr>
          <p:cNvPr id="9" name="Picture 9"/>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asvg="http://schemas.microsoft.com/office/drawing/2016/SVG/main" xmlns="" r:embed="rId7"/>
              </a:ext>
            </a:extLst>
          </a:blip>
          <a:srcRect/>
          <a:stretch>
            <a:fillRect/>
          </a:stretch>
        </p:blipFill>
        <p:spPr>
          <a:xfrm>
            <a:off x="14680202" y="405264"/>
            <a:ext cx="2437194" cy="2394543"/>
          </a:xfrm>
          <a:prstGeom prst="rect">
            <a:avLst/>
          </a:prstGeom>
        </p:spPr>
      </p:pic>
      <p:pic>
        <p:nvPicPr>
          <p:cNvPr id="15" name="Lofi Chill Không Lời - 10 Bản Nhạc Lofi Giúp Bạn Học Bài Tốt Hơn">
            <a:hlinkClick r:id="" action="ppaction://media"/>
            <a:extLst>
              <a:ext uri="{FF2B5EF4-FFF2-40B4-BE49-F238E27FC236}">
                <a16:creationId xmlns:a16="http://schemas.microsoft.com/office/drawing/2014/main" xmlns="" id="{8090935D-2485-4556-8815-D874862D3BDF}"/>
              </a:ext>
            </a:extLst>
          </p:cNvPr>
          <p:cNvPicPr>
            <a:picLocks noChangeAspect="1"/>
          </p:cNvPicPr>
          <p:nvPr>
            <a:videoFile r:link="rId1"/>
            <p:extLst>
              <p:ext uri="{DAA4B4D4-6D71-4841-9C94-3DE7FCFB9230}">
                <p14:media xmlns="" xmlns:p14="http://schemas.microsoft.com/office/powerpoint/2010/main" r:embed="rId8"/>
              </p:ext>
            </p:extLst>
          </p:nvPr>
        </p:nvPicPr>
        <p:blipFill>
          <a:blip r:embed="rId9" cstate="print"/>
          <a:stretch>
            <a:fillRect/>
          </a:stretch>
        </p:blipFill>
        <p:spPr>
          <a:xfrm>
            <a:off x="-914400" y="8606275"/>
            <a:ext cx="406400" cy="406400"/>
          </a:xfrm>
          <a:prstGeom prst="rect">
            <a:avLst/>
          </a:prstGeom>
        </p:spPr>
      </p:pic>
      <p:sp>
        <p:nvSpPr>
          <p:cNvPr id="16" name="文本框 13">
            <a:extLst>
              <a:ext uri="{FF2B5EF4-FFF2-40B4-BE49-F238E27FC236}">
                <a16:creationId xmlns:a16="http://schemas.microsoft.com/office/drawing/2014/main" xmlns="" id="{D35E0550-E62E-4D1F-AD85-785FE6EC778D}"/>
              </a:ext>
            </a:extLst>
          </p:cNvPr>
          <p:cNvSpPr txBox="1"/>
          <p:nvPr/>
        </p:nvSpPr>
        <p:spPr>
          <a:xfrm>
            <a:off x="2590800" y="1485900"/>
            <a:ext cx="12509815" cy="584775"/>
          </a:xfrm>
          <a:prstGeom prst="rect">
            <a:avLst/>
          </a:prstGeom>
          <a:noFill/>
        </p:spPr>
        <p:txBody>
          <a:bodyPr wrap="square" rtlCol="0">
            <a:spAutoFit/>
          </a:bodyPr>
          <a:lstStyle/>
          <a:p>
            <a:pPr algn="ctr"/>
            <a:r>
              <a:rPr lang="en-US" altLang="zh-CN" sz="3200" dirty="0" err="1" smtClean="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Trường</a:t>
            </a:r>
            <a:r>
              <a:rPr lang="en-US" altLang="zh-CN" sz="3200" dirty="0" smtClean="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 </a:t>
            </a:r>
            <a:r>
              <a:rPr lang="en-US" altLang="zh-CN" sz="3200" dirty="0" err="1" smtClean="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Tiểu</a:t>
            </a:r>
            <a:r>
              <a:rPr lang="en-US" altLang="zh-CN" sz="3200" dirty="0" smtClean="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 </a:t>
            </a:r>
            <a:r>
              <a:rPr lang="en-US" altLang="zh-CN" sz="3200" dirty="0" err="1" smtClean="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học</a:t>
            </a:r>
            <a:r>
              <a:rPr lang="en-US" altLang="zh-CN" sz="3200" dirty="0" smtClean="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 </a:t>
            </a:r>
            <a:r>
              <a:rPr lang="en-US" altLang="zh-CN" sz="3200" dirty="0" err="1" smtClean="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Ngọc</a:t>
            </a:r>
            <a:r>
              <a:rPr lang="en-US" altLang="zh-CN" sz="3200" dirty="0" smtClean="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 </a:t>
            </a:r>
            <a:r>
              <a:rPr lang="en-US" altLang="zh-CN" sz="3200" dirty="0" err="1" smtClean="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Lâm</a:t>
            </a:r>
            <a:endParaRPr lang="en-US" altLang="zh-CN" sz="3200" dirty="0">
              <a:solidFill>
                <a:srgbClr val="FFFF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endParaRPr>
          </a:p>
        </p:txBody>
      </p:sp>
      <p:grpSp>
        <p:nvGrpSpPr>
          <p:cNvPr id="13" name="Group 12">
            <a:extLst>
              <a:ext uri="{FF2B5EF4-FFF2-40B4-BE49-F238E27FC236}">
                <a16:creationId xmlns:a16="http://schemas.microsoft.com/office/drawing/2014/main" xmlns="" id="{5AAB7AD6-BC7A-41C6-A688-31E73D6DAEA6}"/>
              </a:ext>
            </a:extLst>
          </p:cNvPr>
          <p:cNvGrpSpPr/>
          <p:nvPr/>
        </p:nvGrpSpPr>
        <p:grpSpPr>
          <a:xfrm>
            <a:off x="-593800" y="2514600"/>
            <a:ext cx="5248275" cy="7772400"/>
            <a:chOff x="-593800" y="2514600"/>
            <a:chExt cx="5248275" cy="7772400"/>
          </a:xfrm>
        </p:grpSpPr>
        <p:pic>
          <p:nvPicPr>
            <p:cNvPr id="17" name="Picture 4" descr="Thanh Ma&amp;#39;s Art: Vietnamese Traditional Female Costumes">
              <a:extLst>
                <a:ext uri="{FF2B5EF4-FFF2-40B4-BE49-F238E27FC236}">
                  <a16:creationId xmlns:a16="http://schemas.microsoft.com/office/drawing/2014/main" xmlns="" id="{C84161DF-B818-45A6-AFC0-22666D9D9CC4}"/>
                </a:ext>
              </a:extLst>
            </p:cNvPr>
            <p:cNvPicPr>
              <a:picLocks noChangeAspect="1" noChangeArrowheads="1"/>
            </p:cNvPicPr>
            <p:nvPr/>
          </p:nvPicPr>
          <p:blipFill>
            <a:blip r:embed="rId10">
              <a:extLst>
                <a:ext uri="{BEBA8EAE-BF5A-486C-A8C5-ECC9F3942E4B}">
                  <a14:imgProps xmlns="" xmlns:a14="http://schemas.microsoft.com/office/drawing/2010/main">
                    <a14:imgLayer r:embed="rId11">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Que chỉ bảng (teaching stick) đầu inox (dài 1m) - KKstore">
              <a:extLst>
                <a:ext uri="{FF2B5EF4-FFF2-40B4-BE49-F238E27FC236}">
                  <a16:creationId xmlns:a16="http://schemas.microsoft.com/office/drawing/2014/main" xmlns="" id="{AFEC66FC-1110-4686-ACD7-4CE7A06F63DD}"/>
                </a:ext>
              </a:extLst>
            </p:cNvPr>
            <p:cNvPicPr>
              <a:picLocks noChangeAspect="1" noChangeArrowheads="1"/>
            </p:cNvPicPr>
            <p:nvPr/>
          </p:nvPicPr>
          <p:blipFill rotWithShape="1">
            <a:blip r:embed="rId12">
              <a:extLst>
                <a:ext uri="{BEBA8EAE-BF5A-486C-A8C5-ECC9F3942E4B}">
                  <a14:imgProps xmlns="" xmlns:a14="http://schemas.microsoft.com/office/drawing/2010/main">
                    <a14:imgLayer r:embed="rId13">
                      <a14:imgEffect>
                        <a14:backgroundRemoval t="36989" b="51555" l="875" r="96750">
                          <a14:foregroundMark x1="5125" y1="45336" x2="76375" y2="45008"/>
                        </a14:backgroundRemoval>
                      </a14:imgEffect>
                    </a14:imgLayer>
                  </a14:imgProps>
                </a:ext>
                <a:ext uri="{28A0092B-C50C-407E-A947-70E740481C1C}">
                  <a14:useLocalDpi xmlns=""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0" name="TextBox 9"/>
          <p:cNvSpPr txBox="1"/>
          <p:nvPr/>
        </p:nvSpPr>
        <p:spPr>
          <a:xfrm>
            <a:off x="5257800" y="3009900"/>
            <a:ext cx="6705600" cy="1938992"/>
          </a:xfrm>
          <a:prstGeom prst="rect">
            <a:avLst/>
          </a:prstGeom>
          <a:noFill/>
        </p:spPr>
        <p:txBody>
          <a:bodyPr wrap="square" rtlCol="0">
            <a:spAutoFit/>
          </a:bodyPr>
          <a:lstStyle/>
          <a:p>
            <a:pPr algn="ctr"/>
            <a:r>
              <a:rPr lang="en-US" sz="4000" dirty="0" err="1" smtClean="0">
                <a:solidFill>
                  <a:srgbClr val="FF0000"/>
                </a:solidFill>
              </a:rPr>
              <a:t>Tập</a:t>
            </a:r>
            <a:r>
              <a:rPr lang="en-US" sz="4000" dirty="0" smtClean="0">
                <a:solidFill>
                  <a:srgbClr val="FF0000"/>
                </a:solidFill>
              </a:rPr>
              <a:t> </a:t>
            </a:r>
            <a:r>
              <a:rPr lang="en-US" sz="4000" dirty="0" err="1" smtClean="0">
                <a:solidFill>
                  <a:srgbClr val="FF0000"/>
                </a:solidFill>
              </a:rPr>
              <a:t>đọc</a:t>
            </a:r>
            <a:r>
              <a:rPr lang="en-US" sz="4000" dirty="0" smtClean="0">
                <a:solidFill>
                  <a:srgbClr val="FF0000"/>
                </a:solidFill>
              </a:rPr>
              <a:t>- </a:t>
            </a:r>
            <a:r>
              <a:rPr lang="en-US" sz="4000" dirty="0" err="1" smtClean="0">
                <a:solidFill>
                  <a:srgbClr val="FF0000"/>
                </a:solidFill>
              </a:rPr>
              <a:t>Lớp</a:t>
            </a:r>
            <a:r>
              <a:rPr lang="en-US" sz="4000" dirty="0" smtClean="0">
                <a:solidFill>
                  <a:srgbClr val="FF0000"/>
                </a:solidFill>
              </a:rPr>
              <a:t> 5- </a:t>
            </a:r>
            <a:r>
              <a:rPr lang="en-US" sz="4000" dirty="0" err="1" smtClean="0">
                <a:solidFill>
                  <a:srgbClr val="FF0000"/>
                </a:solidFill>
              </a:rPr>
              <a:t>Tuần</a:t>
            </a:r>
            <a:r>
              <a:rPr lang="en-US" sz="4000" dirty="0" smtClean="0">
                <a:solidFill>
                  <a:srgbClr val="FF0000"/>
                </a:solidFill>
              </a:rPr>
              <a:t> 3</a:t>
            </a:r>
          </a:p>
          <a:p>
            <a:pPr algn="ctr"/>
            <a:endParaRPr lang="en-US" sz="4000" dirty="0" smtClean="0">
              <a:solidFill>
                <a:srgbClr val="FF0000"/>
              </a:solidFill>
            </a:endParaRPr>
          </a:p>
          <a:p>
            <a:pPr algn="ctr"/>
            <a:r>
              <a:rPr lang="en-US" sz="4000" dirty="0" smtClean="0">
                <a:solidFill>
                  <a:srgbClr val="FF0000"/>
                </a:solidFill>
              </a:rPr>
              <a:t>BÀI: LÒNG DÂN</a:t>
            </a:r>
            <a:endParaRPr lang="en-US" sz="4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0" nodeType="click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16" repeatCount="indefinite" fill="hold" display="0">
                  <p:stCondLst>
                    <p:cond delay="indefinite"/>
                  </p:stCondLst>
                  <p:endCondLst>
                    <p:cond evt="onStopAudio" delay="0">
                      <p:tgtEl>
                        <p:sldTgt/>
                      </p:tgtEl>
                    </p:cond>
                  </p:endCondLst>
                </p:cTn>
                <p:tgtEl>
                  <p:spTgt spid="15"/>
                </p:tgtEl>
              </p:cMediaNode>
            </p:vide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19" name="Group 19"/>
          <p:cNvGrpSpPr/>
          <p:nvPr/>
        </p:nvGrpSpPr>
        <p:grpSpPr>
          <a:xfrm>
            <a:off x="13204987" y="2871233"/>
            <a:ext cx="1689312" cy="1689312"/>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22" name="Group 22"/>
          <p:cNvGrpSpPr/>
          <p:nvPr/>
        </p:nvGrpSpPr>
        <p:grpSpPr>
          <a:xfrm>
            <a:off x="8307107" y="2871233"/>
            <a:ext cx="1689312" cy="168931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2" name="Group 2"/>
          <p:cNvGrpSpPr/>
          <p:nvPr/>
        </p:nvGrpSpPr>
        <p:grpSpPr>
          <a:xfrm>
            <a:off x="6786366" y="3241613"/>
            <a:ext cx="4730794" cy="5002856"/>
            <a:chOff x="0" y="-632368"/>
            <a:chExt cx="6307725" cy="6670474"/>
          </a:xfrm>
        </p:grpSpPr>
        <p:grpSp>
          <p:nvGrpSpPr>
            <p:cNvPr id="3" name="Group 3"/>
            <p:cNvGrpSpPr/>
            <p:nvPr/>
          </p:nvGrpSpPr>
          <p:grpSpPr>
            <a:xfrm>
              <a:off x="0" y="0"/>
              <a:ext cx="6307725" cy="6038106"/>
              <a:chOff x="0" y="0"/>
              <a:chExt cx="1600293" cy="1531890"/>
            </a:xfrm>
          </p:grpSpPr>
          <p:sp>
            <p:nvSpPr>
              <p:cNvPr id="4" name="Freeform 4"/>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5" name="TextBox 5"/>
            <p:cNvSpPr txBox="1"/>
            <p:nvPr/>
          </p:nvSpPr>
          <p:spPr>
            <a:xfrm>
              <a:off x="989463" y="-632368"/>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grpSp>
      <p:grpSp>
        <p:nvGrpSpPr>
          <p:cNvPr id="7" name="Group 7"/>
          <p:cNvGrpSpPr/>
          <p:nvPr/>
        </p:nvGrpSpPr>
        <p:grpSpPr>
          <a:xfrm>
            <a:off x="11684246" y="3186538"/>
            <a:ext cx="4730794" cy="5057931"/>
            <a:chOff x="0" y="-705802"/>
            <a:chExt cx="6307725" cy="6743908"/>
          </a:xfrm>
        </p:grpSpPr>
        <p:grpSp>
          <p:nvGrpSpPr>
            <p:cNvPr id="8" name="Group 8"/>
            <p:cNvGrpSpPr/>
            <p:nvPr/>
          </p:nvGrpSpPr>
          <p:grpSpPr>
            <a:xfrm>
              <a:off x="0" y="0"/>
              <a:ext cx="6307725" cy="6038106"/>
              <a:chOff x="0" y="0"/>
              <a:chExt cx="1600293" cy="1531890"/>
            </a:xfrm>
          </p:grpSpPr>
          <p:sp>
            <p:nvSpPr>
              <p:cNvPr id="9" name="Freeform 9"/>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10" name="TextBox 10"/>
            <p:cNvSpPr txBox="1"/>
            <p:nvPr/>
          </p:nvSpPr>
          <p:spPr>
            <a:xfrm>
              <a:off x="946629" y="-705802"/>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grpSp>
      <p:grpSp>
        <p:nvGrpSpPr>
          <p:cNvPr id="17" name="Group 17"/>
          <p:cNvGrpSpPr/>
          <p:nvPr/>
        </p:nvGrpSpPr>
        <p:grpSpPr>
          <a:xfrm>
            <a:off x="3331799" y="2871233"/>
            <a:ext cx="1689312" cy="168931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AB3"/>
            </a:solidFill>
          </p:spPr>
        </p:sp>
      </p:grpSp>
      <p:grpSp>
        <p:nvGrpSpPr>
          <p:cNvPr id="12" name="Group 12"/>
          <p:cNvGrpSpPr/>
          <p:nvPr/>
        </p:nvGrpSpPr>
        <p:grpSpPr>
          <a:xfrm>
            <a:off x="1811058" y="3244435"/>
            <a:ext cx="14357551" cy="5000034"/>
            <a:chOff x="0" y="-628605"/>
            <a:chExt cx="19143400" cy="6666711"/>
          </a:xfrm>
        </p:grpSpPr>
        <p:grpSp>
          <p:nvGrpSpPr>
            <p:cNvPr id="13" name="Group 13"/>
            <p:cNvGrpSpPr/>
            <p:nvPr/>
          </p:nvGrpSpPr>
          <p:grpSpPr>
            <a:xfrm>
              <a:off x="0" y="0"/>
              <a:ext cx="6307725" cy="6038106"/>
              <a:chOff x="0" y="0"/>
              <a:chExt cx="1600293" cy="1531890"/>
            </a:xfrm>
          </p:grpSpPr>
          <p:sp>
            <p:nvSpPr>
              <p:cNvPr id="14" name="Freeform 14"/>
              <p:cNvSpPr/>
              <p:nvPr/>
            </p:nvSpPr>
            <p:spPr>
              <a:xfrm>
                <a:off x="0" y="0"/>
                <a:ext cx="1600293" cy="1531890"/>
              </a:xfrm>
              <a:custGeom>
                <a:avLst/>
                <a:gdLst/>
                <a:ahLst/>
                <a:cxnLst/>
                <a:rect l="l" t="t" r="r" b="b"/>
                <a:pathLst>
                  <a:path w="1600293" h="1531890">
                    <a:moveTo>
                      <a:pt x="1475833" y="1531890"/>
                    </a:moveTo>
                    <a:lnTo>
                      <a:pt x="124460" y="1531890"/>
                    </a:lnTo>
                    <a:cubicBezTo>
                      <a:pt x="55880" y="1531890"/>
                      <a:pt x="0" y="1476010"/>
                      <a:pt x="0" y="1407430"/>
                    </a:cubicBezTo>
                    <a:lnTo>
                      <a:pt x="0" y="124460"/>
                    </a:lnTo>
                    <a:cubicBezTo>
                      <a:pt x="0" y="55880"/>
                      <a:pt x="55880" y="0"/>
                      <a:pt x="124460" y="0"/>
                    </a:cubicBezTo>
                    <a:lnTo>
                      <a:pt x="1475833" y="0"/>
                    </a:lnTo>
                    <a:cubicBezTo>
                      <a:pt x="1544413" y="0"/>
                      <a:pt x="1600293" y="55880"/>
                      <a:pt x="1600293" y="124460"/>
                    </a:cubicBezTo>
                    <a:lnTo>
                      <a:pt x="1600293" y="1407430"/>
                    </a:lnTo>
                    <a:cubicBezTo>
                      <a:pt x="1600293" y="1476010"/>
                      <a:pt x="1544413" y="1531890"/>
                      <a:pt x="1475833" y="1531890"/>
                    </a:cubicBezTo>
                    <a:close/>
                  </a:path>
                </a:pathLst>
              </a:custGeom>
              <a:solidFill>
                <a:srgbClr val="FFBAB3"/>
              </a:solidFill>
            </p:spPr>
          </p:sp>
        </p:grpSp>
        <p:sp>
          <p:nvSpPr>
            <p:cNvPr id="16" name="TextBox 16"/>
            <p:cNvSpPr txBox="1"/>
            <p:nvPr/>
          </p:nvSpPr>
          <p:spPr>
            <a:xfrm>
              <a:off x="490688" y="1049283"/>
              <a:ext cx="5429586" cy="3939539"/>
            </a:xfrm>
            <a:prstGeom prst="rect">
              <a:avLst/>
            </a:prstGeom>
          </p:spPr>
          <p:txBody>
            <a:bodyPr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Bối cảnh của vở kịch và tình thế nguy hiểm của chú cán bộ</a:t>
              </a:r>
            </a:p>
          </p:txBody>
        </p:sp>
        <p:sp>
          <p:nvSpPr>
            <p:cNvPr id="15" name="TextBox 15"/>
            <p:cNvSpPr txBox="1"/>
            <p:nvPr/>
          </p:nvSpPr>
          <p:spPr>
            <a:xfrm>
              <a:off x="953279" y="-628605"/>
              <a:ext cx="4414466" cy="746957"/>
            </a:xfrm>
            <a:prstGeom prst="rect">
              <a:avLst/>
            </a:prstGeom>
          </p:spPr>
          <p:txBody>
            <a:bodyPr lIns="0" tIns="0" rIns="0" bIns="0" rtlCol="0" anchor="t">
              <a:spAutoFit/>
            </a:bodyPr>
            <a:lstStyle/>
            <a:p>
              <a:pPr algn="ctr">
                <a:lnSpc>
                  <a:spcPts val="4680"/>
                </a:lnSpc>
              </a:pPr>
              <a:r>
                <a:rPr lang="en-US" sz="36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33" name="TextBox 16">
              <a:extLst>
                <a:ext uri="{FF2B5EF4-FFF2-40B4-BE49-F238E27FC236}">
                  <a16:creationId xmlns:a16="http://schemas.microsoft.com/office/drawing/2014/main" xmlns="" id="{DDCAC277-1062-4BEA-A523-75972E5D2926}"/>
                </a:ext>
              </a:extLst>
            </p:cNvPr>
            <p:cNvSpPr txBox="1"/>
            <p:nvPr/>
          </p:nvSpPr>
          <p:spPr>
            <a:xfrm>
              <a:off x="7072813" y="1049283"/>
              <a:ext cx="5429586" cy="2954654"/>
            </a:xfrm>
            <a:prstGeom prst="rect">
              <a:avLst/>
            </a:prstGeom>
          </p:spPr>
          <p:txBody>
            <a:bodyPr wrap="square"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Dì Năm </a:t>
              </a:r>
            </a:p>
            <a:p>
              <a:pPr algn="ctr"/>
              <a:r>
                <a:rPr lang="en-US" sz="4800" b="1">
                  <a:solidFill>
                    <a:srgbClr val="000000"/>
                  </a:solidFill>
                  <a:latin typeface="Times New Roman" panose="02020603050405020304" pitchFamily="18" charset="0"/>
                  <a:cs typeface="Times New Roman" panose="02020603050405020304" pitchFamily="18" charset="0"/>
                </a:rPr>
                <a:t>tìm cách cứu chú cán bộ</a:t>
              </a:r>
            </a:p>
          </p:txBody>
        </p:sp>
        <p:sp>
          <p:nvSpPr>
            <p:cNvPr id="34" name="TextBox 16">
              <a:extLst>
                <a:ext uri="{FF2B5EF4-FFF2-40B4-BE49-F238E27FC236}">
                  <a16:creationId xmlns:a16="http://schemas.microsoft.com/office/drawing/2014/main" xmlns="" id="{7F721DFA-EC52-486E-8337-FC47078CDF1F}"/>
                </a:ext>
              </a:extLst>
            </p:cNvPr>
            <p:cNvSpPr txBox="1"/>
            <p:nvPr/>
          </p:nvSpPr>
          <p:spPr>
            <a:xfrm>
              <a:off x="13387795" y="1021565"/>
              <a:ext cx="5755605" cy="1969770"/>
            </a:xfrm>
            <a:prstGeom prst="rect">
              <a:avLst/>
            </a:prstGeom>
          </p:spPr>
          <p:txBody>
            <a:bodyPr wrap="square" lIns="0" tIns="0" rIns="0" bIns="0" rtlCol="0" anchor="t">
              <a:spAutoFit/>
            </a:bodyPr>
            <a:lstStyle/>
            <a:p>
              <a:pPr algn="ctr"/>
              <a:r>
                <a:rPr lang="en-US" sz="4800" b="1">
                  <a:solidFill>
                    <a:srgbClr val="000000"/>
                  </a:solidFill>
                  <a:latin typeface="Times New Roman" panose="02020603050405020304" pitchFamily="18" charset="0"/>
                  <a:cs typeface="Times New Roman" panose="02020603050405020304" pitchFamily="18" charset="0"/>
                </a:rPr>
                <a:t>Dì Năm bị địch dồn vào thế khó</a:t>
              </a:r>
            </a:p>
          </p:txBody>
        </p:sp>
      </p:grpSp>
      <p:sp>
        <p:nvSpPr>
          <p:cNvPr id="26" name="TextBox 26"/>
          <p:cNvSpPr txBox="1"/>
          <p:nvPr/>
        </p:nvSpPr>
        <p:spPr>
          <a:xfrm>
            <a:off x="1860113" y="856924"/>
            <a:ext cx="14958028" cy="1384995"/>
          </a:xfrm>
          <a:prstGeom prst="rect">
            <a:avLst/>
          </a:prstGeom>
        </p:spPr>
        <p:txBody>
          <a:bodyPr wrap="square" lIns="0" tIns="0" rIns="0" bIns="0" rtlCol="0" anchor="t">
            <a:spAutoFit/>
          </a:bodyPr>
          <a:lstStyle/>
          <a:p>
            <a:pPr algn="ctr">
              <a:lnSpc>
                <a:spcPts val="10800"/>
              </a:lnSpc>
            </a:pPr>
            <a:r>
              <a:rPr lang="en-US" sz="9000" dirty="0" err="1">
                <a:solidFill>
                  <a:srgbClr val="000000"/>
                </a:solidFill>
                <a:latin typeface="Times New Roman" pitchFamily="18" charset="0"/>
                <a:cs typeface="Times New Roman" pitchFamily="18" charset="0"/>
              </a:rPr>
              <a:t>Nội</a:t>
            </a:r>
            <a:r>
              <a:rPr lang="en-US" sz="9000" dirty="0">
                <a:solidFill>
                  <a:srgbClr val="000000"/>
                </a:solidFill>
                <a:latin typeface="Times New Roman" pitchFamily="18" charset="0"/>
                <a:cs typeface="Times New Roman" pitchFamily="18" charset="0"/>
              </a:rPr>
              <a:t> dung </a:t>
            </a:r>
            <a:r>
              <a:rPr lang="en-US" sz="9000" dirty="0" err="1">
                <a:solidFill>
                  <a:srgbClr val="000000"/>
                </a:solidFill>
                <a:latin typeface="Times New Roman" pitchFamily="18" charset="0"/>
                <a:cs typeface="Times New Roman" pitchFamily="18" charset="0"/>
              </a:rPr>
              <a:t>tìm</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hiểu</a:t>
            </a:r>
            <a:endParaRPr lang="en-US" sz="9000" dirty="0">
              <a:solidFill>
                <a:srgbClr val="000000"/>
              </a:solidFill>
              <a:latin typeface="Times New Roman" pitchFamily="18" charset="0"/>
              <a:cs typeface="Times New Roman" pitchFamily="18" charset="0"/>
            </a:endParaRPr>
          </a:p>
        </p:txBody>
      </p:sp>
      <p:sp>
        <p:nvSpPr>
          <p:cNvPr id="27" name="AutoShape 27"/>
          <p:cNvSpPr/>
          <p:nvPr/>
        </p:nvSpPr>
        <p:spPr>
          <a:xfrm>
            <a:off x="0" y="8808068"/>
            <a:ext cx="18288000" cy="1478932"/>
          </a:xfrm>
          <a:prstGeom prst="rect">
            <a:avLst/>
          </a:prstGeom>
          <a:solidFill>
            <a:srgbClr val="84653C"/>
          </a:solidFill>
        </p:spPr>
      </p:sp>
      <p:pic>
        <p:nvPicPr>
          <p:cNvPr id="36" name="图片 12" descr="e68a86f30a2977ddf3b933c71f0720e1">
            <a:extLst>
              <a:ext uri="{FF2B5EF4-FFF2-40B4-BE49-F238E27FC236}">
                <a16:creationId xmlns:a16="http://schemas.microsoft.com/office/drawing/2014/main" xmlns="" id="{59FC3E3E-A858-4FB6-9DF5-E22D833F5929}"/>
              </a:ext>
            </a:extLst>
          </p:cNvPr>
          <p:cNvPicPr>
            <a:picLocks noChangeAspect="1"/>
          </p:cNvPicPr>
          <p:nvPr/>
        </p:nvPicPr>
        <p:blipFill>
          <a:blip r:embed="rId2" cstate="print"/>
          <a:stretch>
            <a:fillRect/>
          </a:stretch>
        </p:blipFill>
        <p:spPr>
          <a:xfrm>
            <a:off x="13922746" y="7197901"/>
            <a:ext cx="4276723" cy="3089099"/>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Horizontal)">
                                      <p:cBhvr>
                                        <p:cTn id="7" dur="75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13" name="Picture 20">
            <a:extLst>
              <a:ext uri="{FF2B5EF4-FFF2-40B4-BE49-F238E27FC236}">
                <a16:creationId xmlns:a16="http://schemas.microsoft.com/office/drawing/2014/main" xmlns="" id="{17964867-3E9A-43BE-BF7F-36968182B0FD}"/>
              </a:ext>
            </a:extLst>
          </p:cNvPr>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asvg="http://schemas.microsoft.com/office/drawing/2016/SVG/main" xmlns="" r:embed="rId3"/>
              </a:ext>
            </a:extLst>
          </a:blip>
          <a:srcRect/>
          <a:stretch>
            <a:fillRect/>
          </a:stretch>
        </p:blipFill>
        <p:spPr>
          <a:xfrm>
            <a:off x="13258800" y="14519734"/>
            <a:ext cx="5940942" cy="4493513"/>
          </a:xfrm>
          <a:prstGeom prst="rect">
            <a:avLst/>
          </a:prstGeom>
        </p:spPr>
      </p:pic>
      <p:pic>
        <p:nvPicPr>
          <p:cNvPr id="19" name="Picture 2" descr="Lòng dân (trang 24) - Tiếng Việt 5 tập 1">
            <a:extLst>
              <a:ext uri="{FF2B5EF4-FFF2-40B4-BE49-F238E27FC236}">
                <a16:creationId xmlns:a16="http://schemas.microsoft.com/office/drawing/2014/main" xmlns="" id="{E8787DAF-8DB7-44A9-AD65-E07D436890CF}"/>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112"/>
          <a:stretch/>
        </p:blipFill>
        <p:spPr bwMode="auto">
          <a:xfrm rot="539823">
            <a:off x="1663460" y="3570184"/>
            <a:ext cx="6324600" cy="528228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a16="http://schemas.microsoft.com/office/drawing/2014/main" xmlns="" id="{3982A271-DF38-4F03-A4D7-721FE4560523}"/>
              </a:ext>
            </a:extLst>
          </p:cNvPr>
          <p:cNvPicPr>
            <a:picLocks noChangeAspect="1"/>
          </p:cNvPicPr>
          <p:nvPr/>
        </p:nvPicPr>
        <p:blipFill>
          <a:blip r:embed="rId5">
            <a:extLst>
              <a:ext uri="{28A0092B-C50C-407E-A947-70E740481C1C}">
                <a14:useLocalDpi xmlns="" xmlns:a14="http://schemas.microsoft.com/office/drawing/2010/main" val="0"/>
              </a:ext>
            </a:extLst>
          </a:blip>
          <a:srcRect l="17162" t="11092" r="25737" b="18790"/>
          <a:stretch>
            <a:fillRect/>
          </a:stretch>
        </p:blipFill>
        <p:spPr bwMode="auto">
          <a:xfrm rot="322013">
            <a:off x="427032" y="79196"/>
            <a:ext cx="8250023" cy="10128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35072D22-2BE3-4CBA-8422-51CE2A65AE8A}"/>
              </a:ext>
            </a:extLst>
          </p:cNvPr>
          <p:cNvSpPr txBox="1"/>
          <p:nvPr/>
        </p:nvSpPr>
        <p:spPr>
          <a:xfrm>
            <a:off x="8021080" y="2247900"/>
            <a:ext cx="22357324" cy="3046988"/>
          </a:xfrm>
          <a:prstGeom prst="rect">
            <a:avLst/>
          </a:prstGeom>
        </p:spPr>
        <p:txBody>
          <a:bodyPr wrap="square" lIns="0" tIns="0" rIns="0" bIns="0" rtlCol="0" anchor="t">
            <a:spAutoFit/>
          </a:bodyPr>
          <a:lstStyle/>
          <a:p>
            <a:pPr marL="1371600" indent="-1371600">
              <a:buAutoNum type="arabicPeriod"/>
            </a:pP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Bối</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cảnh</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vở</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kịch</a:t>
            </a:r>
            <a:endPar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tình</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thế</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nguy</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hiểm</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p>
          <a:p>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chú</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cán</a:t>
            </a:r>
            <a:r>
              <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6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bộ</a:t>
            </a:r>
            <a:endParaRPr lang="en-US" sz="6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294430806"/>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a16="http://schemas.microsoft.com/office/drawing/2014/main" xmlns="" id="{9DD23E9B-6B50-4191-81A6-E99AC4E5B7DD}"/>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a16="http://schemas.microsoft.com/office/drawing/2014/main" xmlns="" id="{0B94EEA3-1D6B-4B2D-96C7-342B6BFC0F2B}"/>
              </a:ext>
            </a:extLst>
          </p:cNvPr>
          <p:cNvSpPr/>
          <p:nvPr/>
        </p:nvSpPr>
        <p:spPr>
          <a:xfrm>
            <a:off x="9906000" y="876300"/>
            <a:ext cx="56388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Nhân </a:t>
            </a:r>
            <a:r>
              <a:rPr lang="vi-VN" sz="4000" b="1">
                <a:solidFill>
                  <a:schemeClr val="tx1"/>
                </a:solidFill>
                <a:latin typeface="Times New Roman" panose="02020603050405020304" pitchFamily="18" charset="0"/>
                <a:cs typeface="Times New Roman" panose="02020603050405020304" pitchFamily="18" charset="0"/>
              </a:rPr>
              <a:t>vật</a:t>
            </a:r>
            <a:r>
              <a:rPr lang="vi-VN" sz="4000">
                <a:solidFill>
                  <a:schemeClr val="tx1"/>
                </a:solidFill>
                <a:latin typeface="Times New Roman" panose="02020603050405020304" pitchFamily="18" charset="0"/>
                <a:cs typeface="Times New Roman" panose="02020603050405020304" pitchFamily="18" charset="0"/>
              </a:rPr>
              <a:t>:</a:t>
            </a:r>
            <a:endParaRPr lang="en-US" sz="40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Dì Năm - </a:t>
            </a:r>
            <a:r>
              <a:rPr lang="vi-VN" sz="4000">
                <a:solidFill>
                  <a:schemeClr val="tx1"/>
                </a:solidFill>
                <a:latin typeface="Times New Roman" panose="02020603050405020304" pitchFamily="18" charset="0"/>
                <a:cs typeface="Times New Roman" panose="02020603050405020304" pitchFamily="18" charset="0"/>
              </a:rPr>
              <a:t>29 tuổi</a:t>
            </a:r>
            <a:endParaRPr lang="en-US" sz="40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An -12 tuổi, con trai </a:t>
            </a:r>
            <a:r>
              <a:rPr lang="vi-VN" sz="4000">
                <a:solidFill>
                  <a:schemeClr val="tx1"/>
                </a:solidFill>
                <a:latin typeface="Times New Roman" panose="02020603050405020304" pitchFamily="18" charset="0"/>
                <a:cs typeface="Times New Roman" panose="02020603050405020304" pitchFamily="18" charset="0"/>
              </a:rPr>
              <a:t>dì Năm</a:t>
            </a:r>
            <a:endParaRPr lang="en-US" sz="40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Lính</a:t>
            </a:r>
            <a:endParaRPr lang="en-US" sz="40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vi-VN" sz="4000">
                <a:solidFill>
                  <a:schemeClr val="tx1"/>
                </a:solidFill>
                <a:latin typeface="Times New Roman" panose="02020603050405020304" pitchFamily="18" charset="0"/>
                <a:cs typeface="Times New Roman" panose="02020603050405020304" pitchFamily="18" charset="0"/>
              </a:rPr>
              <a:t>Cai</a:t>
            </a:r>
            <a:endParaRPr lang="vi-VN" sz="4000" dirty="0">
              <a:solidFill>
                <a:schemeClr val="tx1"/>
              </a:solidFill>
              <a:latin typeface="Times New Roman" panose="02020603050405020304" pitchFamily="18" charset="0"/>
              <a:cs typeface="Times New Roman" panose="02020603050405020304" pitchFamily="18" charset="0"/>
            </a:endParaRPr>
          </a:p>
          <a:p>
            <a:r>
              <a:rPr lang="vi-VN" sz="4000" b="1">
                <a:solidFill>
                  <a:schemeClr val="tx1"/>
                </a:solidFill>
                <a:latin typeface="Times New Roman" panose="02020603050405020304" pitchFamily="18" charset="0"/>
                <a:cs typeface="Times New Roman" panose="02020603050405020304" pitchFamily="18" charset="0"/>
              </a:rPr>
              <a:t>Cảnh trí</a:t>
            </a:r>
            <a:r>
              <a:rPr lang="en-US" sz="4000" b="1">
                <a:solidFill>
                  <a:schemeClr val="tx1"/>
                </a:solidFill>
                <a:latin typeface="Times New Roman" panose="02020603050405020304" pitchFamily="18" charset="0"/>
                <a:cs typeface="Times New Roman" panose="02020603050405020304" pitchFamily="18" charset="0"/>
              </a:rPr>
              <a:t>:</a:t>
            </a:r>
          </a:p>
          <a:p>
            <a:r>
              <a:rPr lang="vi-VN" sz="4000">
                <a:solidFill>
                  <a:schemeClr val="tx1"/>
                </a:solidFill>
                <a:latin typeface="Times New Roman" panose="02020603050405020304" pitchFamily="18" charset="0"/>
                <a:cs typeface="Times New Roman" panose="02020603050405020304" pitchFamily="18" charset="0"/>
              </a:rPr>
              <a:t>Một </a:t>
            </a:r>
            <a:r>
              <a:rPr lang="vi-VN" sz="4000" dirty="0">
                <a:solidFill>
                  <a:schemeClr val="tx1"/>
                </a:solidFill>
                <a:latin typeface="Times New Roman" panose="02020603050405020304" pitchFamily="18" charset="0"/>
                <a:cs typeface="Times New Roman" panose="02020603050405020304" pitchFamily="18" charset="0"/>
              </a:rPr>
              <a:t>ngôi nhà nông thôn Nam Bộ</a:t>
            </a:r>
            <a:r>
              <a:rPr lang="vi-VN" sz="4000">
                <a:solidFill>
                  <a:schemeClr val="tx1"/>
                </a:solidFill>
                <a:latin typeface="Times New Roman" panose="02020603050405020304" pitchFamily="18" charset="0"/>
                <a:cs typeface="Times New Roman" panose="02020603050405020304" pitchFamily="18" charset="0"/>
              </a:rPr>
              <a:t>. </a:t>
            </a:r>
            <a:endParaRPr lang="en-US" sz="4000" b="1">
              <a:solidFill>
                <a:schemeClr val="tx1"/>
              </a:solidFill>
              <a:latin typeface="Times New Roman" panose="02020603050405020304" pitchFamily="18" charset="0"/>
              <a:cs typeface="Times New Roman" panose="02020603050405020304" pitchFamily="18" charset="0"/>
            </a:endParaRPr>
          </a:p>
          <a:p>
            <a:r>
              <a:rPr lang="vi-VN" sz="4000" b="1">
                <a:solidFill>
                  <a:schemeClr val="tx1"/>
                </a:solidFill>
                <a:latin typeface="Times New Roman" panose="02020603050405020304" pitchFamily="18" charset="0"/>
                <a:cs typeface="Times New Roman" panose="02020603050405020304" pitchFamily="18" charset="0"/>
              </a:rPr>
              <a:t>Thời </a:t>
            </a:r>
            <a:r>
              <a:rPr lang="vi-VN" sz="4000" b="1" dirty="0">
                <a:solidFill>
                  <a:schemeClr val="tx1"/>
                </a:solidFill>
                <a:latin typeface="Times New Roman" panose="02020603050405020304" pitchFamily="18" charset="0"/>
                <a:cs typeface="Times New Roman" panose="02020603050405020304" pitchFamily="18" charset="0"/>
              </a:rPr>
              <a:t>gian</a:t>
            </a:r>
            <a:r>
              <a:rPr lang="vi-VN" sz="4000">
                <a:solidFill>
                  <a:schemeClr val="tx1"/>
                </a:solidFill>
                <a:latin typeface="Times New Roman" panose="02020603050405020304" pitchFamily="18" charset="0"/>
                <a:cs typeface="Times New Roman" panose="02020603050405020304" pitchFamily="18" charset="0"/>
              </a:rPr>
              <a:t>: </a:t>
            </a:r>
            <a:endParaRPr lang="en-US"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Buổi </a:t>
            </a:r>
            <a:r>
              <a:rPr lang="vi-VN" sz="4000" dirty="0">
                <a:solidFill>
                  <a:schemeClr val="tx1"/>
                </a:solidFill>
                <a:latin typeface="Times New Roman" panose="02020603050405020304" pitchFamily="18" charset="0"/>
                <a:cs typeface="Times New Roman" panose="02020603050405020304" pitchFamily="18" charset="0"/>
              </a:rPr>
              <a:t>trưa</a:t>
            </a:r>
            <a:r>
              <a:rPr lang="vi-VN" sz="4000">
                <a:solidFill>
                  <a:schemeClr val="tx1"/>
                </a:solidFill>
                <a:latin typeface="Times New Roman" panose="02020603050405020304" pitchFamily="18" charset="0"/>
                <a:cs typeface="Times New Roman" panose="02020603050405020304" pitchFamily="18" charset="0"/>
              </a:rPr>
              <a:t>. </a:t>
            </a:r>
            <a:endParaRPr lang="en-US" sz="4000">
              <a:solidFill>
                <a:schemeClr val="tx1"/>
              </a:solidFill>
              <a:latin typeface="Times New Roman" panose="02020603050405020304" pitchFamily="18" charset="0"/>
              <a:cs typeface="Times New Roman" panose="02020603050405020304" pitchFamily="18" charset="0"/>
            </a:endParaRPr>
          </a:p>
          <a:p>
            <a:r>
              <a:rPr lang="vi-VN" sz="4000">
                <a:solidFill>
                  <a:schemeClr val="tx1"/>
                </a:solidFill>
                <a:latin typeface="Times New Roman" panose="02020603050405020304" pitchFamily="18" charset="0"/>
                <a:cs typeface="Times New Roman" panose="02020603050405020304" pitchFamily="18" charset="0"/>
              </a:rPr>
              <a:t>Má </a:t>
            </a:r>
            <a:r>
              <a:rPr lang="vi-VN" sz="4000" dirty="0">
                <a:solidFill>
                  <a:schemeClr val="tx1"/>
                </a:solidFill>
                <a:latin typeface="Times New Roman" panose="02020603050405020304" pitchFamily="18" charset="0"/>
                <a:cs typeface="Times New Roman" panose="02020603050405020304" pitchFamily="18" charset="0"/>
              </a:rPr>
              <a:t>con dì Năm đang </a:t>
            </a:r>
            <a:r>
              <a:rPr lang="vi-VN" sz="4000">
                <a:solidFill>
                  <a:schemeClr val="tx1"/>
                </a:solidFill>
                <a:latin typeface="Times New Roman" panose="02020603050405020304" pitchFamily="18" charset="0"/>
                <a:cs typeface="Times New Roman" panose="02020603050405020304" pitchFamily="18" charset="0"/>
              </a:rPr>
              <a:t>ăn cơm</a:t>
            </a:r>
            <a:r>
              <a:rPr lang="en-US" sz="400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endParaRPr>
          </a:p>
        </p:txBody>
      </p:sp>
      <p:pic>
        <p:nvPicPr>
          <p:cNvPr id="8" name="Picture 2" descr="Lòng dân (trang 24) - Tiếng Việt 5 tập 1">
            <a:extLst>
              <a:ext uri="{FF2B5EF4-FFF2-40B4-BE49-F238E27FC236}">
                <a16:creationId xmlns:a16="http://schemas.microsoft.com/office/drawing/2014/main" xmlns="" id="{3B0E3FF8-871A-465C-BC75-9DD0861B2F78}"/>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a16="http://schemas.microsoft.com/office/drawing/2014/main" xmlns="" id="{2B8A7EE3-D0E8-46A9-BC19-73B8BD9EE751}"/>
              </a:ext>
            </a:extLst>
          </p:cNvPr>
          <p:cNvSpPr txBox="1"/>
          <p:nvPr/>
        </p:nvSpPr>
        <p:spPr>
          <a:xfrm>
            <a:off x="-2232628" y="287004"/>
            <a:ext cx="14958028" cy="1178592"/>
          </a:xfrm>
          <a:prstGeom prst="rect">
            <a:avLst/>
          </a:prstGeom>
        </p:spPr>
        <p:txBody>
          <a:bodyPr wrap="square" lIns="0" tIns="0" rIns="0" bIns="0" rtlCol="0" anchor="t">
            <a:spAutoFit/>
          </a:bodyPr>
          <a:lstStyle/>
          <a:p>
            <a:pPr algn="ctr">
              <a:lnSpc>
                <a:spcPts val="10800"/>
              </a:lnSpc>
            </a:pPr>
            <a:r>
              <a:rPr lang="en-US" sz="4800">
                <a:solidFill>
                  <a:srgbClr val="000000"/>
                </a:solidFill>
                <a:latin typeface="UVN Thay Giao Nang" panose="02090805050506020203" pitchFamily="18" charset="0"/>
              </a:rPr>
              <a:t>Bối cảnh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a16="http://schemas.microsoft.com/office/drawing/2014/main" xmlns="" id="{9DD23E9B-6B50-4191-81A6-E99AC4E5B7DD}"/>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a16="http://schemas.microsoft.com/office/drawing/2014/main" xmlns="" id="{0B94EEA3-1D6B-4B2D-96C7-342B6BFC0F2B}"/>
              </a:ext>
            </a:extLst>
          </p:cNvPr>
          <p:cNvSpPr/>
          <p:nvPr/>
        </p:nvSpPr>
        <p:spPr>
          <a:xfrm>
            <a:off x="9906000" y="876300"/>
            <a:ext cx="56388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Bị địch trượt bắt, hết đường, chạy vào nhà dân để tránh.</a:t>
            </a:r>
          </a:p>
          <a:p>
            <a:pPr marL="571500" indent="-571500">
              <a:buFont typeface="Arial" panose="020B0604020202020204" pitchFamily="34" charset="0"/>
              <a:buChar char="•"/>
            </a:pPr>
            <a:r>
              <a:rPr lang="en-US" sz="4000">
                <a:solidFill>
                  <a:schemeClr val="tx1"/>
                </a:solidFill>
                <a:latin typeface="Times New Roman" panose="02020603050405020304" pitchFamily="18" charset="0"/>
                <a:cs typeface="Times New Roman" panose="02020603050405020304" pitchFamily="18" charset="0"/>
              </a:rPr>
              <a:t>Vừa kịp ngồi xuống chõng, vờ ngồi ăn cơm thì địch chạy tới</a:t>
            </a:r>
          </a:p>
          <a:p>
            <a:r>
              <a:rPr lang="en-US" sz="40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Tình thế rất nguy hiểm, cam go, nếu bị phát hiện thì chú cán bộ sẽ bị địch bắt, hai mẹ con Dì Năm cũng liên lụy</a:t>
            </a:r>
            <a:endParaRPr lang="en-US" sz="4000" dirty="0">
              <a:solidFill>
                <a:schemeClr val="tx1"/>
              </a:solidFill>
              <a:latin typeface="Times New Roman" panose="02020603050405020304" pitchFamily="18" charset="0"/>
              <a:cs typeface="Times New Roman" panose="02020603050405020304" pitchFamily="18" charset="0"/>
            </a:endParaRPr>
          </a:p>
        </p:txBody>
      </p:sp>
      <p:pic>
        <p:nvPicPr>
          <p:cNvPr id="8" name="Picture 2" descr="Lòng dân (trang 24) - Tiếng Việt 5 tập 1">
            <a:extLst>
              <a:ext uri="{FF2B5EF4-FFF2-40B4-BE49-F238E27FC236}">
                <a16:creationId xmlns:a16="http://schemas.microsoft.com/office/drawing/2014/main" xmlns="" id="{3B0E3FF8-871A-465C-BC75-9DD0861B2F78}"/>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a16="http://schemas.microsoft.com/office/drawing/2014/main" xmlns="" id="{2B8A7EE3-D0E8-46A9-BC19-73B8BD9EE751}"/>
              </a:ext>
            </a:extLst>
          </p:cNvPr>
          <p:cNvSpPr txBox="1"/>
          <p:nvPr/>
        </p:nvSpPr>
        <p:spPr>
          <a:xfrm>
            <a:off x="3581400" y="412132"/>
            <a:ext cx="14958028" cy="3666453"/>
          </a:xfrm>
          <a:prstGeom prst="rect">
            <a:avLst/>
          </a:prstGeom>
        </p:spPr>
        <p:txBody>
          <a:bodyPr wrap="square" lIns="0" tIns="0" rIns="0" bIns="0" rtlCol="0" anchor="t">
            <a:spAutoFit/>
          </a:bodyPr>
          <a:lstStyle/>
          <a:p>
            <a:pPr>
              <a:lnSpc>
                <a:spcPts val="10000"/>
              </a:lnSpc>
            </a:pPr>
            <a:r>
              <a:rPr lang="en-US" sz="4800" dirty="0" err="1">
                <a:solidFill>
                  <a:srgbClr val="000000"/>
                </a:solidFill>
                <a:latin typeface="Times New Roman" pitchFamily="18" charset="0"/>
                <a:cs typeface="Times New Roman" pitchFamily="18" charset="0"/>
              </a:rPr>
              <a:t>Tình</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thế</a:t>
            </a:r>
            <a:endParaRPr lang="en-US" sz="4800" dirty="0">
              <a:solidFill>
                <a:srgbClr val="000000"/>
              </a:solidFill>
              <a:latin typeface="Times New Roman" pitchFamily="18" charset="0"/>
              <a:cs typeface="Times New Roman" pitchFamily="18" charset="0"/>
            </a:endParaRPr>
          </a:p>
          <a:p>
            <a:pPr>
              <a:lnSpc>
                <a:spcPts val="10000"/>
              </a:lnSpc>
            </a:pPr>
            <a:r>
              <a:rPr lang="en-US" sz="4800" dirty="0" err="1">
                <a:solidFill>
                  <a:srgbClr val="000000"/>
                </a:solidFill>
                <a:latin typeface="Times New Roman" pitchFamily="18" charset="0"/>
                <a:cs typeface="Times New Roman" pitchFamily="18" charset="0"/>
              </a:rPr>
              <a:t>nguy</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hiểm</a:t>
            </a:r>
            <a:endParaRPr lang="en-US" sz="4800" dirty="0">
              <a:solidFill>
                <a:srgbClr val="000000"/>
              </a:solidFill>
              <a:latin typeface="Times New Roman" pitchFamily="18" charset="0"/>
              <a:cs typeface="Times New Roman" pitchFamily="18" charset="0"/>
            </a:endParaRPr>
          </a:p>
          <a:p>
            <a:pPr>
              <a:lnSpc>
                <a:spcPts val="10000"/>
              </a:lnSpc>
            </a:pPr>
            <a:r>
              <a:rPr lang="en-US" sz="4800" dirty="0" err="1">
                <a:solidFill>
                  <a:srgbClr val="000000"/>
                </a:solidFill>
                <a:latin typeface="Times New Roman" pitchFamily="18" charset="0"/>
                <a:cs typeface="Times New Roman" pitchFamily="18" charset="0"/>
              </a:rPr>
              <a:t>của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chú</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cán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bộ</a:t>
            </a:r>
            <a:endParaRPr lang="en-US" sz="4800" dirty="0">
              <a:solidFill>
                <a:srgbClr val="00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51997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9A5F4"/>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13" name="Picture 20">
            <a:extLst>
              <a:ext uri="{FF2B5EF4-FFF2-40B4-BE49-F238E27FC236}">
                <a16:creationId xmlns:a16="http://schemas.microsoft.com/office/drawing/2014/main" xmlns="" id="{17964867-3E9A-43BE-BF7F-36968182B0FD}"/>
              </a:ext>
            </a:extLst>
          </p:cNvPr>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asvg="http://schemas.microsoft.com/office/drawing/2016/SVG/main" xmlns="" r:embed="rId3"/>
              </a:ext>
            </a:extLst>
          </a:blip>
          <a:srcRect/>
          <a:stretch>
            <a:fillRect/>
          </a:stretch>
        </p:blipFill>
        <p:spPr>
          <a:xfrm>
            <a:off x="13258800" y="14519734"/>
            <a:ext cx="5940942" cy="4493513"/>
          </a:xfrm>
          <a:prstGeom prst="rect">
            <a:avLst/>
          </a:prstGeom>
        </p:spPr>
      </p:pic>
      <p:sp>
        <p:nvSpPr>
          <p:cNvPr id="15" name="TextBox 16">
            <a:extLst>
              <a:ext uri="{FF2B5EF4-FFF2-40B4-BE49-F238E27FC236}">
                <a16:creationId xmlns:a16="http://schemas.microsoft.com/office/drawing/2014/main" xmlns="" id="{5E45CBD5-1452-43CE-8B9F-EF926154F775}"/>
              </a:ext>
            </a:extLst>
          </p:cNvPr>
          <p:cNvSpPr txBox="1"/>
          <p:nvPr/>
        </p:nvSpPr>
        <p:spPr>
          <a:xfrm>
            <a:off x="8763000" y="2284902"/>
            <a:ext cx="8458200" cy="4062651"/>
          </a:xfrm>
          <a:prstGeom prst="rect">
            <a:avLst/>
          </a:prstGeom>
        </p:spPr>
        <p:txBody>
          <a:bodyPr wrap="square" lIns="0" tIns="0" rIns="0" bIns="0" rtlCol="0" anchor="t">
            <a:spAutoFit/>
          </a:bodyPr>
          <a:lstStyle/>
          <a:p>
            <a:pPr algn="ctr"/>
            <a:r>
              <a:rPr lang="en-US" sz="8800" b="1" dirty="0">
                <a:solidFill>
                  <a:srgbClr val="000000"/>
                </a:solidFill>
                <a:latin typeface="UVN Thoi Nay Nang" panose="02020903060505020304" pitchFamily="18" charset="0"/>
                <a:cs typeface="Times New Roman" panose="02020603050405020304" pitchFamily="18" charset="0"/>
              </a:rPr>
              <a:t>2</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Dì</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Năm</a:t>
            </a:r>
            <a:r>
              <a:rPr lang="en-US" sz="8800" b="1" dirty="0">
                <a:solidFill>
                  <a:srgbClr val="000000"/>
                </a:solidFill>
                <a:latin typeface="Times New Roman" pitchFamily="18" charset="0"/>
                <a:cs typeface="Times New Roman" pitchFamily="18" charset="0"/>
              </a:rPr>
              <a:t> </a:t>
            </a:r>
          </a:p>
          <a:p>
            <a:pPr algn="ctr"/>
            <a:r>
              <a:rPr lang="en-US" sz="8800" b="1" dirty="0" err="1">
                <a:solidFill>
                  <a:srgbClr val="000000"/>
                </a:solidFill>
                <a:latin typeface="Times New Roman" pitchFamily="18" charset="0"/>
                <a:cs typeface="Times New Roman" pitchFamily="18" charset="0"/>
              </a:rPr>
              <a:t>tìm</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cách</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cứu</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chú</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cán</a:t>
            </a:r>
            <a:r>
              <a:rPr lang="en-US" sz="8800" b="1" dirty="0">
                <a:solidFill>
                  <a:srgbClr val="000000"/>
                </a:solidFill>
                <a:latin typeface="Times New Roman" pitchFamily="18" charset="0"/>
                <a:cs typeface="Times New Roman" pitchFamily="18" charset="0"/>
              </a:rPr>
              <a:t> </a:t>
            </a:r>
            <a:r>
              <a:rPr lang="en-US" sz="8800" b="1" dirty="0" err="1">
                <a:solidFill>
                  <a:srgbClr val="000000"/>
                </a:solidFill>
                <a:latin typeface="Times New Roman" pitchFamily="18" charset="0"/>
                <a:cs typeface="Times New Roman" pitchFamily="18" charset="0"/>
              </a:rPr>
              <a:t>bộ</a:t>
            </a:r>
            <a:endParaRPr lang="en-US" sz="8800" b="1" dirty="0">
              <a:solidFill>
                <a:srgbClr val="000000"/>
              </a:solidFill>
              <a:latin typeface="Times New Roman" pitchFamily="18" charset="0"/>
              <a:cs typeface="Times New Roman" pitchFamily="18" charset="0"/>
            </a:endParaRPr>
          </a:p>
        </p:txBody>
      </p:sp>
      <p:pic>
        <p:nvPicPr>
          <p:cNvPr id="19" name="Picture 2" descr="Lòng dân (trang 24) - Tiếng Việt 5 tập 1">
            <a:extLst>
              <a:ext uri="{FF2B5EF4-FFF2-40B4-BE49-F238E27FC236}">
                <a16:creationId xmlns:a16="http://schemas.microsoft.com/office/drawing/2014/main" xmlns="" id="{E8787DAF-8DB7-44A9-AD65-E07D436890CF}"/>
              </a:ext>
            </a:extLst>
          </p:cNvPr>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112"/>
          <a:stretch/>
        </p:blipFill>
        <p:spPr bwMode="auto">
          <a:xfrm rot="539823">
            <a:off x="1663460" y="3570184"/>
            <a:ext cx="6324600" cy="528228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a16="http://schemas.microsoft.com/office/drawing/2014/main" xmlns="" id="{3982A271-DF38-4F03-A4D7-721FE4560523}"/>
              </a:ext>
            </a:extLst>
          </p:cNvPr>
          <p:cNvPicPr>
            <a:picLocks noChangeAspect="1"/>
          </p:cNvPicPr>
          <p:nvPr/>
        </p:nvPicPr>
        <p:blipFill>
          <a:blip r:embed="rId5">
            <a:extLst>
              <a:ext uri="{28A0092B-C50C-407E-A947-70E740481C1C}">
                <a14:useLocalDpi xmlns="" xmlns:a14="http://schemas.microsoft.com/office/drawing/2010/main" val="0"/>
              </a:ext>
            </a:extLst>
          </a:blip>
          <a:srcRect l="17162" t="11092" r="25737" b="18790"/>
          <a:stretch>
            <a:fillRect/>
          </a:stretch>
        </p:blipFill>
        <p:spPr bwMode="auto">
          <a:xfrm rot="322013">
            <a:off x="427032" y="79196"/>
            <a:ext cx="8250023" cy="10128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C1393394-51B8-41CC-86AF-839307B5E175}"/>
              </a:ext>
            </a:extLst>
          </p:cNvPr>
          <p:cNvSpPr/>
          <p:nvPr/>
        </p:nvSpPr>
        <p:spPr>
          <a:xfrm>
            <a:off x="945334" y="688820"/>
            <a:ext cx="12185952" cy="7093659"/>
          </a:xfrm>
          <a:prstGeom prst="cloudCallout">
            <a:avLst>
              <a:gd name="adj1" fmla="val 64254"/>
              <a:gd name="adj2" fmla="val 34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p:cNvSpPr/>
          <p:nvPr/>
        </p:nvSpPr>
        <p:spPr>
          <a:xfrm>
            <a:off x="0" y="8808068"/>
            <a:ext cx="18288000" cy="1478932"/>
          </a:xfrm>
          <a:prstGeom prst="rect">
            <a:avLst/>
          </a:prstGeom>
          <a:solidFill>
            <a:srgbClr val="84653C"/>
          </a:solidFill>
        </p:spPr>
      </p:sp>
      <p:sp>
        <p:nvSpPr>
          <p:cNvPr id="12" name="TextBox 11">
            <a:extLst>
              <a:ext uri="{FF2B5EF4-FFF2-40B4-BE49-F238E27FC236}">
                <a16:creationId xmlns:a16="http://schemas.microsoft.com/office/drawing/2014/main" xmlns="" id="{E34A1CED-731F-40FC-AF71-3C0C7DCB49B8}"/>
              </a:ext>
            </a:extLst>
          </p:cNvPr>
          <p:cNvSpPr txBox="1"/>
          <p:nvPr/>
        </p:nvSpPr>
        <p:spPr>
          <a:xfrm>
            <a:off x="2241654" y="1631932"/>
            <a:ext cx="9593311" cy="6801862"/>
          </a:xfrm>
          <a:prstGeom prst="rect">
            <a:avLst/>
          </a:prstGeom>
          <a:noFill/>
        </p:spPr>
        <p:txBody>
          <a:bodyPr wrap="square" rtlCol="0">
            <a:spAutoFit/>
          </a:bodyPr>
          <a:lstStyle/>
          <a:p>
            <a:pPr algn="just"/>
            <a:r>
              <a:rPr lang="vi-VN" sz="5400" b="1" i="1" dirty="0">
                <a:latin typeface="Times New Roman" panose="02020603050405020304" pitchFamily="18" charset="0"/>
                <a:cs typeface="Times New Roman" panose="02020603050405020304" pitchFamily="18" charset="0"/>
              </a:rPr>
              <a:t>Để cứu chú </a:t>
            </a:r>
            <a:r>
              <a:rPr lang="vi-VN" sz="5400" b="1" i="1">
                <a:latin typeface="Times New Roman" panose="02020603050405020304" pitchFamily="18" charset="0"/>
                <a:cs typeface="Times New Roman" panose="02020603050405020304" pitchFamily="18" charset="0"/>
              </a:rPr>
              <a:t>cán bộ</a:t>
            </a:r>
            <a:r>
              <a:rPr lang="en-US" sz="5400" b="1" i="1">
                <a:latin typeface="Times New Roman" panose="02020603050405020304" pitchFamily="18" charset="0"/>
                <a:cs typeface="Times New Roman" panose="02020603050405020304" pitchFamily="18" charset="0"/>
              </a:rPr>
              <a:t>:</a:t>
            </a:r>
          </a:p>
          <a:p>
            <a:pPr marL="857250" indent="-857250" algn="just">
              <a:buFont typeface="Arial" panose="020B0604020202020204" pitchFamily="34" charset="0"/>
              <a:buChar char="•"/>
            </a:pPr>
            <a:r>
              <a:rPr lang="vi-VN" sz="5400" b="1" i="1">
                <a:latin typeface="Times New Roman" panose="02020603050405020304" pitchFamily="18" charset="0"/>
                <a:cs typeface="Times New Roman" panose="02020603050405020304" pitchFamily="18" charset="0"/>
              </a:rPr>
              <a:t>Dì </a:t>
            </a:r>
            <a:r>
              <a:rPr lang="vi-VN" sz="5400" b="1" i="1" dirty="0">
                <a:latin typeface="Times New Roman" panose="02020603050405020304" pitchFamily="18" charset="0"/>
                <a:cs typeface="Times New Roman" panose="02020603050405020304" pitchFamily="18" charset="0"/>
              </a:rPr>
              <a:t>Năm kịp đưa chú một chiếc áo để thay, rồi bảo chú ngồi xuống chõng vờ ăn </a:t>
            </a:r>
            <a:r>
              <a:rPr lang="vi-VN" sz="5400" b="1" i="1">
                <a:latin typeface="Times New Roman" panose="02020603050405020304" pitchFamily="18" charset="0"/>
                <a:cs typeface="Times New Roman" panose="02020603050405020304" pitchFamily="18" charset="0"/>
              </a:rPr>
              <a:t>cơm </a:t>
            </a:r>
            <a:endParaRPr lang="en-US" sz="5400" b="1" i="1">
              <a:latin typeface="Times New Roman" panose="02020603050405020304" pitchFamily="18" charset="0"/>
              <a:cs typeface="Times New Roman" panose="02020603050405020304" pitchFamily="18" charset="0"/>
            </a:endParaRPr>
          </a:p>
          <a:p>
            <a:pPr marL="857250" indent="-857250" algn="just">
              <a:buFont typeface="Arial" panose="020B0604020202020204" pitchFamily="34" charset="0"/>
              <a:buChar char="•"/>
            </a:pPr>
            <a:r>
              <a:rPr lang="en-US" sz="5400" b="1" i="1">
                <a:latin typeface="Times New Roman" panose="02020603050405020304" pitchFamily="18" charset="0"/>
                <a:cs typeface="Times New Roman" panose="02020603050405020304" pitchFamily="18" charset="0"/>
              </a:rPr>
              <a:t>L</a:t>
            </a:r>
            <a:r>
              <a:rPr lang="vi-VN" sz="5400" b="1" i="1">
                <a:latin typeface="Times New Roman" panose="02020603050405020304" pitchFamily="18" charset="0"/>
                <a:cs typeface="Times New Roman" panose="02020603050405020304" pitchFamily="18" charset="0"/>
              </a:rPr>
              <a:t>àm </a:t>
            </a:r>
            <a:r>
              <a:rPr lang="vi-VN" sz="5400" b="1" i="1" dirty="0">
                <a:latin typeface="Times New Roman" panose="02020603050405020304" pitchFamily="18" charset="0"/>
                <a:cs typeface="Times New Roman" panose="02020603050405020304" pitchFamily="18" charset="0"/>
              </a:rPr>
              <a:t>như chú là người nhà đang ăn cơm cùng vợ con.</a:t>
            </a:r>
            <a:endParaRPr lang="en-US" sz="5400" b="1" i="1" dirty="0">
              <a:latin typeface="Times New Roman" panose="02020603050405020304" pitchFamily="18" charset="0"/>
              <a:cs typeface="Times New Roman" panose="02020603050405020304" pitchFamily="18" charset="0"/>
            </a:endParaRPr>
          </a:p>
          <a:p>
            <a:pPr algn="just"/>
            <a:endParaRPr lang="x-none" sz="24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24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24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2400" i="1" dirty="0">
              <a:solidFill>
                <a:srgbClr val="0070C0"/>
              </a:solidFill>
              <a:latin typeface="Times New Roman" panose="02020603050405020304" pitchFamily="18" charset="0"/>
              <a:cs typeface="Times New Roman" panose="02020603050405020304" pitchFamily="18" charset="0"/>
            </a:endParaRPr>
          </a:p>
        </p:txBody>
      </p:sp>
      <p:pic>
        <p:nvPicPr>
          <p:cNvPr id="6" name="Picture 2" descr="Xin Chào đón Học Sinh Tiểu Học Hoạt Hình Hình ảnh | Định dạng hình ảnh PNG  400645819| vn.lovepik.com">
            <a:extLst>
              <a:ext uri="{FF2B5EF4-FFF2-40B4-BE49-F238E27FC236}">
                <a16:creationId xmlns:a16="http://schemas.microsoft.com/office/drawing/2014/main" xmlns="" id="{8A46D45F-5E91-45EB-9E7B-5F7698C81A24}"/>
              </a:ext>
            </a:extLst>
          </p:cNvPr>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1549" b="99728" l="52326" r="93605">
                        <a14:foregroundMark x1="59884" y1="49728" x2="64884" y2="54891"/>
                        <a14:foregroundMark x1="71395" y1="49049" x2="71395" y2="70924"/>
                        <a14:foregroundMark x1="59535" y1="47147" x2="59419" y2="54212"/>
                        <a14:foregroundMark x1="60581" y1="54076" x2="71860" y2="54620"/>
                        <a14:foregroundMark x1="76279" y1="42527" x2="70581" y2="62228"/>
                        <a14:foregroundMark x1="75465" y1="58967" x2="74884" y2="69293"/>
                        <a14:foregroundMark x1="71512" y1="42663" x2="73721" y2="54620"/>
                        <a14:foregroundMark x1="70349" y1="56929" x2="68140" y2="66848"/>
                        <a14:foregroundMark x1="75698" y1="53940" x2="76628" y2="69973"/>
                        <a14:foregroundMark x1="78023" y1="56793" x2="77209" y2="66168"/>
                        <a14:foregroundMark x1="80465" y1="58967" x2="83953" y2="68750"/>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0515600" y="3543300"/>
            <a:ext cx="8191500" cy="7010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grpSp>
        <p:nvGrpSpPr>
          <p:cNvPr id="3" name="Group 3"/>
          <p:cNvGrpSpPr/>
          <p:nvPr/>
        </p:nvGrpSpPr>
        <p:grpSpPr>
          <a:xfrm>
            <a:off x="4066943" y="1104900"/>
            <a:ext cx="13182600" cy="6332643"/>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sp>
        <p:nvSpPr>
          <p:cNvPr id="18" name="TextBox 17">
            <a:extLst>
              <a:ext uri="{FF2B5EF4-FFF2-40B4-BE49-F238E27FC236}">
                <a16:creationId xmlns:a16="http://schemas.microsoft.com/office/drawing/2014/main" xmlns="" id="{9850E056-BE47-412F-9BEF-42180C8FB186}"/>
              </a:ext>
            </a:extLst>
          </p:cNvPr>
          <p:cNvSpPr txBox="1"/>
          <p:nvPr/>
        </p:nvSpPr>
        <p:spPr>
          <a:xfrm>
            <a:off x="4806526" y="2328452"/>
            <a:ext cx="11703433" cy="5109091"/>
          </a:xfrm>
          <a:prstGeom prst="rect">
            <a:avLst/>
          </a:prstGeom>
          <a:noFill/>
        </p:spPr>
        <p:txBody>
          <a:bodyPr wrap="square" rtlCol="0">
            <a:spAutoFit/>
          </a:bodyPr>
          <a:lstStyle/>
          <a:p>
            <a:pPr algn="just"/>
            <a:r>
              <a:rPr lang="en-US" sz="6600" b="1" i="1">
                <a:latin typeface="Times New Roman" panose="02020603050405020304" pitchFamily="18" charset="0"/>
                <a:cs typeface="Times New Roman" panose="02020603050405020304" pitchFamily="18" charset="0"/>
                <a:sym typeface="Wingdings" panose="05000000000000000000" pitchFamily="2" charset="2"/>
              </a:rPr>
              <a:t> Cách làm của Dì Năm thể hiện sự nhanh trí, ứng biến tốt và long dung cảm, tình yêu nước</a:t>
            </a:r>
            <a:endParaRPr lang="en-US" sz="6600" b="1" i="1" dirty="0">
              <a:latin typeface="Times New Roman" panose="02020603050405020304" pitchFamily="18" charset="0"/>
              <a:cs typeface="Times New Roman" panose="02020603050405020304" pitchFamily="18" charset="0"/>
            </a:endParaRPr>
          </a:p>
          <a:p>
            <a:pPr algn="just"/>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2714A6A3-8C55-4858-9D39-18127955CB66}"/>
              </a:ext>
            </a:extLst>
          </p:cNvPr>
          <p:cNvGrpSpPr/>
          <p:nvPr/>
        </p:nvGrpSpPr>
        <p:grpSpPr>
          <a:xfrm>
            <a:off x="-593800" y="2514600"/>
            <a:ext cx="5248275" cy="7772400"/>
            <a:chOff x="-593800" y="2514600"/>
            <a:chExt cx="5248275" cy="7772400"/>
          </a:xfrm>
        </p:grpSpPr>
        <p:pic>
          <p:nvPicPr>
            <p:cNvPr id="9" name="Picture 4" descr="Thanh Ma&amp;#39;s Art: Vietnamese Traditional Female Costumes">
              <a:extLst>
                <a:ext uri="{FF2B5EF4-FFF2-40B4-BE49-F238E27FC236}">
                  <a16:creationId xmlns:a16="http://schemas.microsoft.com/office/drawing/2014/main" xmlns="" id="{1EC6E6E7-782E-4AC0-8BDE-2E024A2CF226}"/>
                </a:ext>
              </a:extLst>
            </p:cNvPr>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Que chỉ bảng (teaching stick) đầu inox (dài 1m) - KKstore">
              <a:extLst>
                <a:ext uri="{FF2B5EF4-FFF2-40B4-BE49-F238E27FC236}">
                  <a16:creationId xmlns:a16="http://schemas.microsoft.com/office/drawing/2014/main" xmlns="" id="{98B8FED1-426F-41AC-9C76-BACAA577B34F}"/>
                </a:ext>
              </a:extLst>
            </p:cNvPr>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36989" b="51555" l="875" r="96750">
                          <a14:foregroundMark x1="5125" y1="45336" x2="76375" y2="45008"/>
                        </a14:backgroundRemoval>
                      </a14:imgEffect>
                    </a14:imgLayer>
                  </a14:imgProps>
                </a:ext>
                <a:ext uri="{28A0092B-C50C-407E-A947-70E740481C1C}">
                  <a14:useLocalDpi xmlns=""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8412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sp>
        <p:nvSpPr>
          <p:cNvPr id="15" name="TextBox 16">
            <a:extLst>
              <a:ext uri="{FF2B5EF4-FFF2-40B4-BE49-F238E27FC236}">
                <a16:creationId xmlns:a16="http://schemas.microsoft.com/office/drawing/2014/main" xmlns="" id="{5E45CBD5-1452-43CE-8B9F-EF926154F775}"/>
              </a:ext>
            </a:extLst>
          </p:cNvPr>
          <p:cNvSpPr txBox="1"/>
          <p:nvPr/>
        </p:nvSpPr>
        <p:spPr>
          <a:xfrm>
            <a:off x="8763000" y="2284902"/>
            <a:ext cx="8458200" cy="4062651"/>
          </a:xfrm>
          <a:prstGeom prst="rect">
            <a:avLst/>
          </a:prstGeom>
        </p:spPr>
        <p:txBody>
          <a:bodyPr wrap="square" lIns="0" tIns="0" rIns="0" bIns="0" rtlCol="0" anchor="t">
            <a:spAutoFit/>
          </a:bodyPr>
          <a:lstStyle/>
          <a:p>
            <a:pPr algn="ctr"/>
            <a:r>
              <a:rPr lang="en-US" sz="8800" b="1">
                <a:solidFill>
                  <a:srgbClr val="000000"/>
                </a:solidFill>
                <a:latin typeface="UVN Thoi Nay Nang" panose="02020903060505020304" pitchFamily="18" charset="0"/>
                <a:cs typeface="Times New Roman" panose="02020603050405020304" pitchFamily="18" charset="0"/>
              </a:rPr>
              <a:t>3. Dì Năm </a:t>
            </a:r>
          </a:p>
          <a:p>
            <a:pPr algn="ctr"/>
            <a:r>
              <a:rPr lang="en-US" sz="8800" b="1">
                <a:solidFill>
                  <a:srgbClr val="000000"/>
                </a:solidFill>
                <a:latin typeface="UVN Thoi Nay Nang" panose="02020903060505020304" pitchFamily="18" charset="0"/>
                <a:cs typeface="Times New Roman" panose="02020603050405020304" pitchFamily="18" charset="0"/>
              </a:rPr>
              <a:t>bị địch dồn ép vào thế khó</a:t>
            </a:r>
          </a:p>
        </p:txBody>
      </p:sp>
      <p:pic>
        <p:nvPicPr>
          <p:cNvPr id="19" name="Picture 2" descr="Lòng dân (trang 24) - Tiếng Việt 5 tập 1">
            <a:extLst>
              <a:ext uri="{FF2B5EF4-FFF2-40B4-BE49-F238E27FC236}">
                <a16:creationId xmlns:a16="http://schemas.microsoft.com/office/drawing/2014/main" xmlns="" id="{E8787DAF-8DB7-44A9-AD65-E07D436890CF}"/>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112"/>
          <a:stretch/>
        </p:blipFill>
        <p:spPr bwMode="auto">
          <a:xfrm rot="539823">
            <a:off x="1663460" y="3570184"/>
            <a:ext cx="6324600" cy="528228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图片 4">
            <a:extLst>
              <a:ext uri="{FF2B5EF4-FFF2-40B4-BE49-F238E27FC236}">
                <a16:creationId xmlns:a16="http://schemas.microsoft.com/office/drawing/2014/main" xmlns="" id="{3982A271-DF38-4F03-A4D7-721FE4560523}"/>
              </a:ext>
            </a:extLst>
          </p:cNvPr>
          <p:cNvPicPr>
            <a:picLocks noChangeAspect="1"/>
          </p:cNvPicPr>
          <p:nvPr/>
        </p:nvPicPr>
        <p:blipFill>
          <a:blip r:embed="rId3">
            <a:extLst>
              <a:ext uri="{28A0092B-C50C-407E-A947-70E740481C1C}">
                <a14:useLocalDpi xmlns="" xmlns:a14="http://schemas.microsoft.com/office/drawing/2010/main" val="0"/>
              </a:ext>
            </a:extLst>
          </a:blip>
          <a:srcRect l="17162" t="11092" r="25737" b="18790"/>
          <a:stretch>
            <a:fillRect/>
          </a:stretch>
        </p:blipFill>
        <p:spPr bwMode="auto">
          <a:xfrm rot="322013">
            <a:off x="427032" y="79196"/>
            <a:ext cx="8250023" cy="10128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67542543"/>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xmlns="" id="{5E7AD2FD-70BB-4E74-A2D7-E5525DFD4DC5}"/>
              </a:ext>
            </a:extLst>
          </p:cNvPr>
          <p:cNvSpPr/>
          <p:nvPr/>
        </p:nvSpPr>
        <p:spPr>
          <a:xfrm>
            <a:off x="945334" y="688820"/>
            <a:ext cx="12185952" cy="7093659"/>
          </a:xfrm>
          <a:prstGeom prst="cloudCallout">
            <a:avLst>
              <a:gd name="adj1" fmla="val 64254"/>
              <a:gd name="adj2" fmla="val 348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p:cNvSpPr/>
          <p:nvPr/>
        </p:nvSpPr>
        <p:spPr>
          <a:xfrm>
            <a:off x="0" y="8808068"/>
            <a:ext cx="18288000" cy="1478932"/>
          </a:xfrm>
          <a:prstGeom prst="rect">
            <a:avLst/>
          </a:prstGeom>
          <a:solidFill>
            <a:srgbClr val="84653C"/>
          </a:solidFill>
        </p:spPr>
      </p:sp>
      <p:sp>
        <p:nvSpPr>
          <p:cNvPr id="25" name="TextBox 24">
            <a:extLst>
              <a:ext uri="{FF2B5EF4-FFF2-40B4-BE49-F238E27FC236}">
                <a16:creationId xmlns:a16="http://schemas.microsoft.com/office/drawing/2014/main" xmlns="" id="{B9E4E428-5BD2-4B53-8780-0580475F92BD}"/>
              </a:ext>
            </a:extLst>
          </p:cNvPr>
          <p:cNvSpPr txBox="1"/>
          <p:nvPr/>
        </p:nvSpPr>
        <p:spPr>
          <a:xfrm>
            <a:off x="1932910" y="1742569"/>
            <a:ext cx="10210800" cy="6801862"/>
          </a:xfrm>
          <a:prstGeom prst="rect">
            <a:avLst/>
          </a:prstGeom>
          <a:noFill/>
        </p:spPr>
        <p:txBody>
          <a:bodyPr wrap="square" rtlCol="0">
            <a:spAutoFit/>
          </a:bodyPr>
          <a:lstStyle/>
          <a:p>
            <a:pPr marL="857250" indent="-857250" algn="just">
              <a:buFont typeface="Arial" panose="020B0604020202020204" pitchFamily="34" charset="0"/>
              <a:buChar char="•"/>
            </a:pPr>
            <a:r>
              <a:rPr lang="en-US" sz="5400" b="1" i="1">
                <a:latin typeface="Times New Roman" panose="02020603050405020304" pitchFamily="18" charset="0"/>
                <a:cs typeface="Times New Roman" panose="02020603050405020304" pitchFamily="18" charset="0"/>
              </a:rPr>
              <a:t>Ép dì Năm khai ra sự thật về chú cán bộ</a:t>
            </a:r>
          </a:p>
          <a:p>
            <a:pPr marL="857250" indent="-857250" algn="just">
              <a:buFont typeface="Arial" panose="020B0604020202020204" pitchFamily="34" charset="0"/>
              <a:buChar char="•"/>
            </a:pPr>
            <a:r>
              <a:rPr lang="en-US" sz="5400" b="1" i="1">
                <a:latin typeface="Times New Roman" panose="02020603050405020304" pitchFamily="18" charset="0"/>
                <a:cs typeface="Times New Roman" panose="02020603050405020304" pitchFamily="18" charset="0"/>
              </a:rPr>
              <a:t>Trói dì Năm lại, dọa bắn khi dì Năm không chịu khai</a:t>
            </a:r>
            <a:r>
              <a:rPr lang="vi-VN" sz="5400" b="1" i="1">
                <a:latin typeface="Times New Roman" panose="02020603050405020304" pitchFamily="18" charset="0"/>
                <a:cs typeface="Times New Roman" panose="02020603050405020304" pitchFamily="18" charset="0"/>
              </a:rPr>
              <a:t>.</a:t>
            </a:r>
            <a:endParaRPr lang="en-US" sz="5400" b="1" i="1">
              <a:latin typeface="Times New Roman" panose="02020603050405020304" pitchFamily="18" charset="0"/>
              <a:cs typeface="Times New Roman" panose="02020603050405020304" pitchFamily="18" charset="0"/>
            </a:endParaRPr>
          </a:p>
          <a:p>
            <a:pPr algn="just"/>
            <a:r>
              <a:rPr lang="en-US" sz="5400" b="1" i="1">
                <a:latin typeface="Times New Roman" panose="02020603050405020304" pitchFamily="18" charset="0"/>
                <a:cs typeface="Times New Roman" panose="02020603050405020304" pitchFamily="18" charset="0"/>
                <a:sym typeface="Wingdings" panose="05000000000000000000" pitchFamily="2" charset="2"/>
              </a:rPr>
              <a:t> Dì Năm khóc nghẹn, dặn dò An các công việc gia đình</a:t>
            </a:r>
            <a:endParaRPr lang="en-US" sz="5400" b="1" i="1" dirty="0">
              <a:latin typeface="Times New Roman" panose="02020603050405020304" pitchFamily="18" charset="0"/>
              <a:cs typeface="Times New Roman" panose="02020603050405020304" pitchFamily="18" charset="0"/>
            </a:endParaRPr>
          </a:p>
          <a:p>
            <a:pPr algn="just"/>
            <a:endParaRPr lang="x-none" sz="24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24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24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2400" i="1" dirty="0">
              <a:solidFill>
                <a:srgbClr val="0070C0"/>
              </a:solidFill>
              <a:latin typeface="Times New Roman" panose="02020603050405020304" pitchFamily="18" charset="0"/>
              <a:cs typeface="Times New Roman" panose="02020603050405020304" pitchFamily="18" charset="0"/>
            </a:endParaRPr>
          </a:p>
        </p:txBody>
      </p:sp>
      <p:pic>
        <p:nvPicPr>
          <p:cNvPr id="7" name="Picture 2" descr="Xin Chào đón Học Sinh Tiểu Học Hoạt Hình Hình ảnh | Định dạng hình ảnh PNG  400645819| vn.lovepik.com">
            <a:extLst>
              <a:ext uri="{FF2B5EF4-FFF2-40B4-BE49-F238E27FC236}">
                <a16:creationId xmlns:a16="http://schemas.microsoft.com/office/drawing/2014/main" xmlns="" id="{79AA1205-2570-4BE1-A6A8-658807A2FFCB}"/>
              </a:ext>
            </a:extLst>
          </p:cNvPr>
          <p:cNvPicPr>
            <a:picLocks noChangeAspect="1" noChangeArrowheads="1"/>
          </p:cNvPicPr>
          <p:nvPr/>
        </p:nvPicPr>
        <p:blipFill rotWithShape="1">
          <a:blip r:embed="rId2">
            <a:extLst>
              <a:ext uri="{BEBA8EAE-BF5A-486C-A8C5-ECC9F3942E4B}">
                <a14:imgProps xmlns="" xmlns:a14="http://schemas.microsoft.com/office/drawing/2010/main">
                  <a14:imgLayer r:embed="rId3">
                    <a14:imgEffect>
                      <a14:backgroundRemoval t="17391" b="97147" l="4535" r="47907">
                        <a14:foregroundMark x1="28372" y1="42255" x2="24070" y2="63587"/>
                        <a14:foregroundMark x1="19186" y1="56386" x2="28837" y2="66848"/>
                        <a14:foregroundMark x1="36163" y1="56522" x2="22326" y2="67799"/>
                        <a14:foregroundMark x1="16395" y1="45652" x2="11279" y2="50679"/>
                        <a14:foregroundMark x1="12558" y1="47283" x2="14884" y2="54348"/>
                        <a14:foregroundMark x1="33256" y1="62772" x2="32442" y2="68478"/>
                        <a14:foregroundMark x1="34884" y1="60462" x2="36628" y2="68886"/>
                        <a14:foregroundMark x1="36395" y1="59103" x2="39419" y2="68478"/>
                      </a14:backgroundRemoval>
                    </a14:imgEffect>
                  </a14:imgLayer>
                </a14:imgProps>
              </a:ext>
              <a:ext uri="{28A0092B-C50C-407E-A947-70E740481C1C}">
                <a14:useLocalDpi xmlns="" xmlns:a14="http://schemas.microsoft.com/office/drawing/2010/main" val="0"/>
              </a:ext>
            </a:extLst>
          </a:blip>
          <a:srcRect t="11956" r="52558"/>
          <a:stretch/>
        </p:blipFill>
        <p:spPr bwMode="auto">
          <a:xfrm>
            <a:off x="14538733" y="4268306"/>
            <a:ext cx="3886200" cy="6172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6B531"/>
        </a:solidFill>
        <a:effectLst/>
      </p:bgPr>
    </p:bg>
    <p:spTree>
      <p:nvGrpSpPr>
        <p:cNvPr id="1" name=""/>
        <p:cNvGrpSpPr/>
        <p:nvPr/>
      </p:nvGrpSpPr>
      <p:grpSpPr>
        <a:xfrm>
          <a:off x="0" y="0"/>
          <a:ext cx="0" cy="0"/>
          <a:chOff x="0" y="0"/>
          <a:chExt cx="0" cy="0"/>
        </a:xfrm>
      </p:grpSpPr>
      <p:grpSp>
        <p:nvGrpSpPr>
          <p:cNvPr id="3" name="Group 3"/>
          <p:cNvGrpSpPr/>
          <p:nvPr/>
        </p:nvGrpSpPr>
        <p:grpSpPr>
          <a:xfrm>
            <a:off x="4066942" y="998623"/>
            <a:ext cx="13182600" cy="4493514"/>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sp>
        <p:nvSpPr>
          <p:cNvPr id="18" name="TextBox 17">
            <a:extLst>
              <a:ext uri="{FF2B5EF4-FFF2-40B4-BE49-F238E27FC236}">
                <a16:creationId xmlns:a16="http://schemas.microsoft.com/office/drawing/2014/main" xmlns="" id="{9850E056-BE47-412F-9BEF-42180C8FB186}"/>
              </a:ext>
            </a:extLst>
          </p:cNvPr>
          <p:cNvSpPr txBox="1"/>
          <p:nvPr/>
        </p:nvSpPr>
        <p:spPr>
          <a:xfrm>
            <a:off x="4806525" y="1602895"/>
            <a:ext cx="11703433" cy="5109091"/>
          </a:xfrm>
          <a:prstGeom prst="rect">
            <a:avLst/>
          </a:prstGeom>
          <a:noFill/>
        </p:spPr>
        <p:txBody>
          <a:bodyPr wrap="square" rtlCol="0">
            <a:spAutoFit/>
          </a:bodyPr>
          <a:lstStyle/>
          <a:p>
            <a:pPr algn="just"/>
            <a:r>
              <a:rPr lang="en-US" sz="6600" b="1" i="1">
                <a:latin typeface="Times New Roman" panose="02020603050405020304" pitchFamily="18" charset="0"/>
                <a:cs typeface="Times New Roman" panose="02020603050405020304" pitchFamily="18" charset="0"/>
                <a:sym typeface="Wingdings" panose="05000000000000000000" pitchFamily="2" charset="2"/>
              </a:rPr>
              <a:t> Dì Năm dung cảm, chấp nhận hy sinh chứ nhất định không làm lộ than phận của chú cán bộ</a:t>
            </a:r>
            <a:endParaRPr lang="en-US" sz="6600" b="1" i="1" dirty="0">
              <a:latin typeface="Times New Roman" panose="02020603050405020304" pitchFamily="18" charset="0"/>
              <a:cs typeface="Times New Roman" panose="02020603050405020304" pitchFamily="18" charset="0"/>
            </a:endParaRPr>
          </a:p>
          <a:p>
            <a:pPr algn="just"/>
            <a:endParaRPr lang="x-none" sz="3200" i="1" dirty="0">
              <a:solidFill>
                <a:schemeClr val="bg1"/>
              </a:solidFill>
              <a:latin typeface="Times New Roman" panose="02020603050405020304" pitchFamily="18" charset="0"/>
              <a:cs typeface="Times New Roman" panose="02020603050405020304" pitchFamily="18" charset="0"/>
            </a:endParaRPr>
          </a:p>
          <a:p>
            <a:pPr algn="just">
              <a:defRPr/>
            </a:pPr>
            <a:endParaRPr lang="x-none" sz="3200" i="1" dirty="0">
              <a:solidFill>
                <a:srgbClr val="0070C0"/>
              </a:solidFill>
              <a:latin typeface="Times New Roman" panose="02020603050405020304" pitchFamily="18" charset="0"/>
              <a:cs typeface="Times New Roman" panose="02020603050405020304" pitchFamily="18" charset="0"/>
            </a:endParaRPr>
          </a:p>
          <a:p>
            <a:pPr algn="just">
              <a:defRPr/>
            </a:pPr>
            <a:endParaRPr lang="en-US" sz="3200"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endParaRPr lang="en-US" sz="3200" i="1" dirty="0">
              <a:solidFill>
                <a:srgbClr val="0070C0"/>
              </a:solidFill>
              <a:latin typeface="Times New Roman" panose="02020603050405020304" pitchFamily="18" charset="0"/>
              <a:cs typeface="Times New Roman" panose="02020603050405020304" pitchFamily="18" charset="0"/>
            </a:endParaRPr>
          </a:p>
        </p:txBody>
      </p:sp>
      <p:pic>
        <p:nvPicPr>
          <p:cNvPr id="8" name="Picture 20">
            <a:extLst>
              <a:ext uri="{FF2B5EF4-FFF2-40B4-BE49-F238E27FC236}">
                <a16:creationId xmlns:a16="http://schemas.microsoft.com/office/drawing/2014/main" xmlns="" id="{429CAD74-580F-4CBE-BC9E-48A1148F99C3}"/>
              </a:ext>
            </a:extLst>
          </p:cNvPr>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asvg="http://schemas.microsoft.com/office/drawing/2016/SVG/main" xmlns="" r:embed="rId4"/>
              </a:ext>
            </a:extLst>
          </a:blip>
          <a:srcRect/>
          <a:stretch>
            <a:fillRect/>
          </a:stretch>
        </p:blipFill>
        <p:spPr>
          <a:xfrm>
            <a:off x="457200" y="5190786"/>
            <a:ext cx="5940942" cy="4493513"/>
          </a:xfrm>
          <a:prstGeom prst="rect">
            <a:avLst/>
          </a:prstGeom>
        </p:spPr>
      </p:pic>
    </p:spTree>
    <p:extLst>
      <p:ext uri="{BB962C8B-B14F-4D97-AF65-F5344CB8AC3E}">
        <p14:creationId xmlns="" xmlns:p14="http://schemas.microsoft.com/office/powerpoint/2010/main" val="2393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4DD30DC9-D663-4981-8879-C925775C3F4A}"/>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3629" r="27152"/>
          <a:stretch/>
        </p:blipFill>
        <p:spPr>
          <a:xfrm>
            <a:off x="903045" y="1257300"/>
            <a:ext cx="17200719" cy="8153400"/>
          </a:xfrm>
          <a:prstGeom prst="rect">
            <a:avLst/>
          </a:prstGeom>
        </p:spPr>
      </p:pic>
      <p:sp>
        <p:nvSpPr>
          <p:cNvPr id="9" name="文本框 13">
            <a:extLst>
              <a:ext uri="{FF2B5EF4-FFF2-40B4-BE49-F238E27FC236}">
                <a16:creationId xmlns:a16="http://schemas.microsoft.com/office/drawing/2014/main" xmlns="" id="{2CB7AED8-C3A2-4662-820D-843BE40DCFC5}"/>
              </a:ext>
            </a:extLst>
          </p:cNvPr>
          <p:cNvSpPr txBox="1"/>
          <p:nvPr/>
        </p:nvSpPr>
        <p:spPr>
          <a:xfrm>
            <a:off x="3428997" y="2542788"/>
            <a:ext cx="12148813" cy="2646878"/>
          </a:xfrm>
          <a:prstGeom prst="rect">
            <a:avLst/>
          </a:prstGeom>
          <a:noFill/>
        </p:spPr>
        <p:txBody>
          <a:bodyPr wrap="square" rtlCol="0">
            <a:spAutoFit/>
          </a:bodyPr>
          <a:lstStyle/>
          <a:p>
            <a:pPr algn="ctr"/>
            <a:r>
              <a:rPr lang="en-US" altLang="zh-CN" sz="16600" dirty="0" err="1">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Khởi</a:t>
            </a:r>
            <a:r>
              <a:rPr lang="en-US" altLang="zh-CN" sz="16600" dirty="0">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 </a:t>
            </a:r>
            <a:r>
              <a:rPr lang="en-US" altLang="zh-CN" sz="16600" dirty="0" err="1">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động</a:t>
            </a:r>
            <a:endParaRPr lang="vi-VN" altLang="zh-CN" sz="16600" dirty="0">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6636D96C-E65E-462E-AD5B-8E7B040829C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19200" y="219844"/>
            <a:ext cx="16840200" cy="9847312"/>
          </a:xfrm>
          <a:prstGeom prst="rect">
            <a:avLst/>
          </a:prstGeom>
        </p:spPr>
      </p:pic>
      <p:sp>
        <p:nvSpPr>
          <p:cNvPr id="4" name="TextBox 3">
            <a:extLst>
              <a:ext uri="{FF2B5EF4-FFF2-40B4-BE49-F238E27FC236}">
                <a16:creationId xmlns:a16="http://schemas.microsoft.com/office/drawing/2014/main" xmlns="" id="{C71354C7-9BD4-4BDF-B38D-369A90943AC8}"/>
              </a:ext>
            </a:extLst>
          </p:cNvPr>
          <p:cNvSpPr txBox="1"/>
          <p:nvPr/>
        </p:nvSpPr>
        <p:spPr>
          <a:xfrm>
            <a:off x="876300" y="4000500"/>
            <a:ext cx="12649200" cy="3785652"/>
          </a:xfrm>
          <a:prstGeom prst="rect">
            <a:avLst/>
          </a:prstGeom>
          <a:noFill/>
        </p:spPr>
        <p:txBody>
          <a:bodyPr wrap="square">
            <a:spAutoFit/>
          </a:bodyPr>
          <a:lstStyle/>
          <a:p>
            <a:pPr algn="ctr"/>
            <a:r>
              <a:rPr lang="pt-BR" sz="8000" b="1">
                <a:effectLst/>
                <a:latin typeface="Times New Roman" panose="02020603050405020304" pitchFamily="18" charset="0"/>
                <a:ea typeface="Times New Roman" panose="02020603050405020304" pitchFamily="18" charset="0"/>
              </a:rPr>
              <a:t>Chi tiết nào trong đoạn kịch làm em thích thú nhất?</a:t>
            </a:r>
          </a:p>
          <a:p>
            <a:pPr algn="ctr"/>
            <a:r>
              <a:rPr lang="pt-BR" sz="8000" b="1">
                <a:effectLst/>
                <a:latin typeface="Times New Roman" panose="02020603050405020304" pitchFamily="18" charset="0"/>
                <a:ea typeface="Times New Roman" panose="02020603050405020304" pitchFamily="18" charset="0"/>
              </a:rPr>
              <a:t>Vì sao?</a:t>
            </a:r>
            <a:endParaRPr lang="en-US" sz="8000" b="1"/>
          </a:p>
        </p:txBody>
      </p:sp>
      <p:pic>
        <p:nvPicPr>
          <p:cNvPr id="7" name="Picture 6">
            <a:extLst>
              <a:ext uri="{FF2B5EF4-FFF2-40B4-BE49-F238E27FC236}">
                <a16:creationId xmlns:a16="http://schemas.microsoft.com/office/drawing/2014/main" xmlns="" id="{5496C6F8-42C8-453D-B750-A801C11515D6}"/>
              </a:ext>
            </a:extLst>
          </p:cNvPr>
          <p:cNvPicPr>
            <a:picLocks noChangeAspect="1"/>
          </p:cNvPicPr>
          <p:nvPr/>
        </p:nvPicPr>
        <p:blipFill>
          <a:blip r:embed="rId3">
            <a:extLst>
              <a:ext uri="{BEBA8EAE-BF5A-486C-A8C5-ECC9F3942E4B}">
                <a14:imgProps xmlns="" xmlns:a14="http://schemas.microsoft.com/office/drawing/2010/main">
                  <a14:imgLayer r:embed="rId4">
                    <a14:imgEffect>
                      <a14:backgroundRemoval t="1563" b="100000" l="9961" r="89844"/>
                    </a14:imgEffect>
                  </a14:imgLayer>
                </a14:imgProps>
              </a:ext>
            </a:extLst>
          </a:blip>
          <a:stretch>
            <a:fillRect/>
          </a:stretch>
        </p:blipFill>
        <p:spPr>
          <a:xfrm flipH="1">
            <a:off x="11582400" y="2324100"/>
            <a:ext cx="8077200" cy="8077200"/>
          </a:xfrm>
          <a:prstGeom prst="rect">
            <a:avLst/>
          </a:prstGeom>
        </p:spPr>
      </p:pic>
    </p:spTree>
    <p:extLst>
      <p:ext uri="{BB962C8B-B14F-4D97-AF65-F5344CB8AC3E}">
        <p14:creationId xmlns="" xmlns:p14="http://schemas.microsoft.com/office/powerpoint/2010/main" val="29905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523B9487-F423-4D5E-9AD1-AE84643B267C}"/>
              </a:ext>
            </a:extLst>
          </p:cNvPr>
          <p:cNvSpPr/>
          <p:nvPr/>
        </p:nvSpPr>
        <p:spPr>
          <a:xfrm>
            <a:off x="762000" y="1638300"/>
            <a:ext cx="11125200" cy="57150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4D49EBC-F38F-47ED-9D9F-90A0C3831F92}"/>
              </a:ext>
            </a:extLst>
          </p:cNvPr>
          <p:cNvSpPr txBox="1"/>
          <p:nvPr/>
        </p:nvSpPr>
        <p:spPr>
          <a:xfrm>
            <a:off x="152400" y="3543300"/>
            <a:ext cx="12649200" cy="1323439"/>
          </a:xfrm>
          <a:prstGeom prst="rect">
            <a:avLst/>
          </a:prstGeom>
          <a:noFill/>
        </p:spPr>
        <p:txBody>
          <a:bodyPr wrap="square">
            <a:spAutoFit/>
          </a:bodyPr>
          <a:lstStyle/>
          <a:p>
            <a:pPr algn="ctr"/>
            <a:r>
              <a:rPr lang="pt-BR" sz="8000" b="1">
                <a:solidFill>
                  <a:srgbClr val="002060"/>
                </a:solidFill>
                <a:effectLst>
                  <a:outerShdw blurRad="38100" dist="38100" dir="2700000" algn="tl">
                    <a:srgbClr val="000000">
                      <a:alpha val="43137"/>
                    </a:srgbClr>
                  </a:outerShdw>
                </a:effectLst>
                <a:latin typeface="UVN Thoi Nay Nang" panose="02020903060505020304" pitchFamily="18" charset="0"/>
                <a:ea typeface="Times New Roman" panose="02020603050405020304" pitchFamily="18" charset="0"/>
              </a:rPr>
              <a:t>Luyện đọc diễn cảm</a:t>
            </a:r>
            <a:endParaRPr lang="en-US" sz="8000" b="1">
              <a:solidFill>
                <a:srgbClr val="002060"/>
              </a:solidFill>
              <a:effectLst>
                <a:outerShdw blurRad="38100" dist="38100" dir="2700000" algn="tl">
                  <a:srgbClr val="000000">
                    <a:alpha val="43137"/>
                  </a:srgbClr>
                </a:outerShdw>
              </a:effectLst>
              <a:latin typeface="UVN Thoi Nay Nang" panose="02020903060505020304" pitchFamily="18" charset="0"/>
            </a:endParaRPr>
          </a:p>
        </p:txBody>
      </p:sp>
      <p:pic>
        <p:nvPicPr>
          <p:cNvPr id="6" name="Picture 2" descr="Benefits of reading skills developed at an early age - ORCHIDS Schools">
            <a:extLst>
              <a:ext uri="{FF2B5EF4-FFF2-40B4-BE49-F238E27FC236}">
                <a16:creationId xmlns:a16="http://schemas.microsoft.com/office/drawing/2014/main" xmlns="" id="{A948C5F9-EA5D-4F00-B100-0000F7428756}"/>
              </a:ext>
            </a:extLst>
          </p:cNvPr>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2661" b="93792" l="28824" r="88588">
                        <a14:foregroundMark x1="73647" y1="79601" x2="73412" y2="82262"/>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410200" y="2781300"/>
            <a:ext cx="15510332" cy="822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7723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4DD30DC9-D663-4981-8879-C925775C3F4A}"/>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3629" r="27152"/>
          <a:stretch/>
        </p:blipFill>
        <p:spPr>
          <a:xfrm>
            <a:off x="903045" y="1257300"/>
            <a:ext cx="17200719" cy="8153400"/>
          </a:xfrm>
          <a:prstGeom prst="rect">
            <a:avLst/>
          </a:prstGeom>
        </p:spPr>
      </p:pic>
      <p:sp>
        <p:nvSpPr>
          <p:cNvPr id="9" name="文本框 13">
            <a:extLst>
              <a:ext uri="{FF2B5EF4-FFF2-40B4-BE49-F238E27FC236}">
                <a16:creationId xmlns:a16="http://schemas.microsoft.com/office/drawing/2014/main" xmlns="" id="{2CB7AED8-C3A2-4662-820D-843BE40DCFC5}"/>
              </a:ext>
            </a:extLst>
          </p:cNvPr>
          <p:cNvSpPr txBox="1"/>
          <p:nvPr/>
        </p:nvSpPr>
        <p:spPr>
          <a:xfrm>
            <a:off x="3428997" y="2542788"/>
            <a:ext cx="12148813" cy="2646878"/>
          </a:xfrm>
          <a:prstGeom prst="rect">
            <a:avLst/>
          </a:prstGeom>
          <a:noFill/>
        </p:spPr>
        <p:txBody>
          <a:bodyPr wrap="square" rtlCol="0">
            <a:spAutoFit/>
          </a:bodyPr>
          <a:lstStyle/>
          <a:p>
            <a:pPr algn="ctr"/>
            <a:r>
              <a:rPr lang="en-US" altLang="zh-CN" sz="16600" dirty="0">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rPr>
              <a:t>VẬN DỤNG</a:t>
            </a:r>
            <a:endParaRPr lang="vi-VN" altLang="zh-CN" sz="16600" dirty="0">
              <a:solidFill>
                <a:srgbClr val="C00000"/>
              </a:solidFill>
              <a:effectLst>
                <a:outerShdw blurRad="38100" dist="38100" dir="2700000" algn="tl">
                  <a:srgbClr val="000000">
                    <a:alpha val="43137"/>
                  </a:srgbClr>
                </a:outerShdw>
              </a:effectLst>
              <a:latin typeface="Times New Roman" pitchFamily="18" charset="0"/>
              <a:ea typeface="inpin heiti" charset="-122"/>
              <a:cs typeface="Times New Roman" pitchFamily="18" charset="0"/>
            </a:endParaRPr>
          </a:p>
        </p:txBody>
      </p:sp>
    </p:spTree>
    <p:extLst>
      <p:ext uri="{BB962C8B-B14F-4D97-AF65-F5344CB8AC3E}">
        <p14:creationId xmlns="" xmlns:p14="http://schemas.microsoft.com/office/powerpoint/2010/main" val="177812009"/>
      </p:ext>
    </p:extLst>
  </p:cSld>
  <p:clrMapOvr>
    <a:masterClrMapping/>
  </p:clrMapOvr>
  <mc:AlternateContent xmlns:mc="http://schemas.openxmlformats.org/markup-compatibility/2006">
    <mc:Choice xmlns=""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sp>
      <p:pic>
        <p:nvPicPr>
          <p:cNvPr id="6" name="Picture 5">
            <a:extLst>
              <a:ext uri="{FF2B5EF4-FFF2-40B4-BE49-F238E27FC236}">
                <a16:creationId xmlns:a16="http://schemas.microsoft.com/office/drawing/2014/main" xmlns="" id="{9DD23E9B-6B50-4191-81A6-E99AC4E5B7DD}"/>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flipH="1">
            <a:off x="-3048000" y="-922183"/>
            <a:ext cx="24384000" cy="12131366"/>
          </a:xfrm>
          <a:prstGeom prst="rect">
            <a:avLst/>
          </a:prstGeom>
        </p:spPr>
      </p:pic>
      <p:sp>
        <p:nvSpPr>
          <p:cNvPr id="7" name="Rectangle 6">
            <a:extLst>
              <a:ext uri="{FF2B5EF4-FFF2-40B4-BE49-F238E27FC236}">
                <a16:creationId xmlns:a16="http://schemas.microsoft.com/office/drawing/2014/main" xmlns="" id="{0B94EEA3-1D6B-4B2D-96C7-342B6BFC0F2B}"/>
              </a:ext>
            </a:extLst>
          </p:cNvPr>
          <p:cNvSpPr/>
          <p:nvPr/>
        </p:nvSpPr>
        <p:spPr>
          <a:xfrm>
            <a:off x="9906000" y="876300"/>
            <a:ext cx="5638800" cy="746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Dì Năm:</a:t>
            </a:r>
          </a:p>
          <a:p>
            <a:r>
              <a:rPr lang="en-US" sz="5400">
                <a:solidFill>
                  <a:schemeClr val="tx1"/>
                </a:solidFill>
                <a:latin typeface="Times New Roman" panose="02020603050405020304" pitchFamily="18" charset="0"/>
                <a:cs typeface="Times New Roman" panose="02020603050405020304" pitchFamily="18" charset="0"/>
              </a:rPr>
              <a:t>Dũng cảm, mưu trí, yêu nước</a:t>
            </a:r>
          </a:p>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An: </a:t>
            </a:r>
            <a:endParaRPr lang="en-US" sz="5400" b="1" dirty="0">
              <a:solidFill>
                <a:schemeClr val="tx1"/>
              </a:solidFill>
              <a:latin typeface="Times New Roman" panose="02020603050405020304" pitchFamily="18" charset="0"/>
              <a:cs typeface="Times New Roman" panose="02020603050405020304" pitchFamily="18" charset="0"/>
            </a:endParaRPr>
          </a:p>
          <a:p>
            <a:r>
              <a:rPr lang="en-US" sz="5400">
                <a:solidFill>
                  <a:schemeClr val="tx1"/>
                </a:solidFill>
                <a:latin typeface="Times New Roman" panose="02020603050405020304" pitchFamily="18" charset="0"/>
                <a:cs typeface="Times New Roman" panose="02020603050405020304" pitchFamily="18" charset="0"/>
              </a:rPr>
              <a:t>Ngoan ngoãn, yêu nước</a:t>
            </a:r>
          </a:p>
          <a:p>
            <a:pPr marL="571500" indent="-571500">
              <a:buFont typeface="Arial" panose="020B0604020202020204" pitchFamily="34" charset="0"/>
              <a:buChar char="•"/>
            </a:pPr>
            <a:r>
              <a:rPr lang="en-US" sz="5400" b="1">
                <a:solidFill>
                  <a:schemeClr val="tx1"/>
                </a:solidFill>
                <a:latin typeface="Times New Roman" panose="02020603050405020304" pitchFamily="18" charset="0"/>
                <a:cs typeface="Times New Roman" panose="02020603050405020304" pitchFamily="18" charset="0"/>
              </a:rPr>
              <a:t>Cai, lính:</a:t>
            </a:r>
          </a:p>
          <a:p>
            <a:r>
              <a:rPr lang="en-US" sz="5400">
                <a:solidFill>
                  <a:schemeClr val="tx1"/>
                </a:solidFill>
                <a:latin typeface="Times New Roman" panose="02020603050405020304" pitchFamily="18" charset="0"/>
                <a:cs typeface="Times New Roman" panose="02020603050405020304" pitchFamily="18" charset="0"/>
              </a:rPr>
              <a:t>Hống hách, tàn nhẫn</a:t>
            </a:r>
          </a:p>
        </p:txBody>
      </p:sp>
      <p:pic>
        <p:nvPicPr>
          <p:cNvPr id="8" name="Picture 2" descr="Lòng dân (trang 24) - Tiếng Việt 5 tập 1">
            <a:extLst>
              <a:ext uri="{FF2B5EF4-FFF2-40B4-BE49-F238E27FC236}">
                <a16:creationId xmlns:a16="http://schemas.microsoft.com/office/drawing/2014/main" xmlns="" id="{3B0E3FF8-871A-465C-BC75-9DD0861B2F78}"/>
              </a:ext>
            </a:extLst>
          </p:cNvPr>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12"/>
          <a:stretch/>
        </p:blipFill>
        <p:spPr bwMode="auto">
          <a:xfrm>
            <a:off x="3429000" y="4626952"/>
            <a:ext cx="4953001" cy="37169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26">
            <a:extLst>
              <a:ext uri="{FF2B5EF4-FFF2-40B4-BE49-F238E27FC236}">
                <a16:creationId xmlns:a16="http://schemas.microsoft.com/office/drawing/2014/main" xmlns="" id="{2B8A7EE3-D0E8-46A9-BC19-73B8BD9EE751}"/>
              </a:ext>
            </a:extLst>
          </p:cNvPr>
          <p:cNvSpPr txBox="1"/>
          <p:nvPr/>
        </p:nvSpPr>
        <p:spPr>
          <a:xfrm>
            <a:off x="3581400" y="412132"/>
            <a:ext cx="14958028" cy="2384051"/>
          </a:xfrm>
          <a:prstGeom prst="rect">
            <a:avLst/>
          </a:prstGeom>
        </p:spPr>
        <p:txBody>
          <a:bodyPr wrap="square" lIns="0" tIns="0" rIns="0" bIns="0" rtlCol="0" anchor="t">
            <a:spAutoFit/>
          </a:bodyPr>
          <a:lstStyle/>
          <a:p>
            <a:pPr>
              <a:lnSpc>
                <a:spcPts val="10000"/>
              </a:lnSpc>
            </a:pPr>
            <a:r>
              <a:rPr lang="en-US" sz="4800" dirty="0" err="1">
                <a:solidFill>
                  <a:srgbClr val="000000"/>
                </a:solidFill>
                <a:latin typeface="Times New Roman" pitchFamily="18" charset="0"/>
                <a:cs typeface="Times New Roman" pitchFamily="18" charset="0"/>
              </a:rPr>
              <a:t>Nhận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xét</a:t>
            </a:r>
            <a:endParaRPr lang="en-US" sz="4800" dirty="0">
              <a:solidFill>
                <a:srgbClr val="000000"/>
              </a:solidFill>
              <a:latin typeface="Times New Roman" pitchFamily="18" charset="0"/>
              <a:cs typeface="Times New Roman" pitchFamily="18" charset="0"/>
            </a:endParaRPr>
          </a:p>
          <a:p>
            <a:pPr>
              <a:lnSpc>
                <a:spcPts val="10000"/>
              </a:lnSpc>
            </a:pPr>
            <a:r>
              <a:rPr lang="en-US" sz="4800" dirty="0" err="1">
                <a:solidFill>
                  <a:srgbClr val="000000"/>
                </a:solidFill>
                <a:latin typeface="Times New Roman" pitchFamily="18" charset="0"/>
                <a:cs typeface="Times New Roman" pitchFamily="18" charset="0"/>
              </a:rPr>
              <a:t>các</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nhân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vật</a:t>
            </a:r>
            <a:endParaRPr lang="en-US" sz="4800" dirty="0">
              <a:solidFill>
                <a:srgbClr val="00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04103812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xmlns="" id="{6636D96C-E65E-462E-AD5B-8E7B040829C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19200" y="219844"/>
            <a:ext cx="16840200" cy="9847312"/>
          </a:xfrm>
          <a:prstGeom prst="rect">
            <a:avLst/>
          </a:prstGeom>
        </p:spPr>
      </p:pic>
      <p:sp>
        <p:nvSpPr>
          <p:cNvPr id="4" name="TextBox 3">
            <a:extLst>
              <a:ext uri="{FF2B5EF4-FFF2-40B4-BE49-F238E27FC236}">
                <a16:creationId xmlns:a16="http://schemas.microsoft.com/office/drawing/2014/main" xmlns="" id="{C71354C7-9BD4-4BDF-B38D-369A90943AC8}"/>
              </a:ext>
            </a:extLst>
          </p:cNvPr>
          <p:cNvSpPr txBox="1"/>
          <p:nvPr/>
        </p:nvSpPr>
        <p:spPr>
          <a:xfrm>
            <a:off x="876300" y="4000500"/>
            <a:ext cx="12649200" cy="2554545"/>
          </a:xfrm>
          <a:prstGeom prst="rect">
            <a:avLst/>
          </a:prstGeom>
          <a:noFill/>
        </p:spPr>
        <p:txBody>
          <a:bodyPr wrap="square">
            <a:spAutoFit/>
          </a:bodyPr>
          <a:lstStyle/>
          <a:p>
            <a:pPr algn="ctr"/>
            <a:r>
              <a:rPr lang="da-DK" sz="8000" b="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Qua bài này, em học được điều gì từ dì Năm ?</a:t>
            </a:r>
            <a:endParaRPr lang="en-US" sz="71400" b="1">
              <a:solidFill>
                <a:srgbClr val="002060"/>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xmlns="" id="{61E62BA0-05A7-48C7-9238-D93BE0D26E59}"/>
              </a:ext>
            </a:extLst>
          </p:cNvPr>
          <p:cNvPicPr>
            <a:picLocks noChangeAspect="1"/>
          </p:cNvPicPr>
          <p:nvPr/>
        </p:nvPicPr>
        <p:blipFill>
          <a:blip r:embed="rId3">
            <a:extLst>
              <a:ext uri="{BEBA8EAE-BF5A-486C-A8C5-ECC9F3942E4B}">
                <a14:imgProps xmlns="" xmlns:a14="http://schemas.microsoft.com/office/drawing/2010/main">
                  <a14:imgLayer r:embed="rId4">
                    <a14:imgEffect>
                      <a14:backgroundRemoval t="1563" b="100000" l="9961" r="89844"/>
                    </a14:imgEffect>
                  </a14:imgLayer>
                </a14:imgProps>
              </a:ext>
            </a:extLst>
          </a:blip>
          <a:stretch>
            <a:fillRect/>
          </a:stretch>
        </p:blipFill>
        <p:spPr>
          <a:xfrm flipH="1">
            <a:off x="11582400" y="2324100"/>
            <a:ext cx="8077200" cy="8077200"/>
          </a:xfrm>
          <a:prstGeom prst="rect">
            <a:avLst/>
          </a:prstGeom>
        </p:spPr>
      </p:pic>
    </p:spTree>
    <p:extLst>
      <p:ext uri="{BB962C8B-B14F-4D97-AF65-F5344CB8AC3E}">
        <p14:creationId xmlns="" xmlns:p14="http://schemas.microsoft.com/office/powerpoint/2010/main" val="36139431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asvg="http://schemas.microsoft.com/office/drawing/2016/SVG/main" xmlns="" r:embed="rId3"/>
              </a:ext>
            </a:extLst>
          </a:blip>
          <a:srcRect/>
          <a:stretch>
            <a:fillRect/>
          </a:stretch>
        </p:blipFill>
        <p:spPr>
          <a:xfrm>
            <a:off x="1968603" y="1477524"/>
            <a:ext cx="14350795" cy="7331951"/>
          </a:xfrm>
          <a:prstGeom prst="rect">
            <a:avLst/>
          </a:prstGeom>
        </p:spPr>
      </p:pic>
      <p:sp>
        <p:nvSpPr>
          <p:cNvPr id="10" name="文本框 13">
            <a:extLst>
              <a:ext uri="{FF2B5EF4-FFF2-40B4-BE49-F238E27FC236}">
                <a16:creationId xmlns:a16="http://schemas.microsoft.com/office/drawing/2014/main" xmlns="" id="{700D8B86-C152-4D29-B872-4C4576E6F311}"/>
              </a:ext>
            </a:extLst>
          </p:cNvPr>
          <p:cNvSpPr txBox="1"/>
          <p:nvPr/>
        </p:nvSpPr>
        <p:spPr>
          <a:xfrm>
            <a:off x="2186010" y="2531023"/>
            <a:ext cx="12509815" cy="4154984"/>
          </a:xfrm>
          <a:prstGeom prst="rect">
            <a:avLst/>
          </a:prstGeom>
          <a:noFill/>
        </p:spPr>
        <p:txBody>
          <a:bodyPr wrap="square" rtlCol="0">
            <a:spAutoFit/>
          </a:bodyPr>
          <a:lstStyle/>
          <a:p>
            <a:pPr algn="ctr"/>
            <a:r>
              <a:rPr lang="pt-BR" sz="8800" b="1">
                <a:solidFill>
                  <a:schemeClr val="bg1"/>
                </a:solidFill>
                <a:latin typeface="Times New Roman" panose="02020603050405020304" pitchFamily="18" charset="0"/>
                <a:cs typeface="Times New Roman" panose="02020603050405020304" pitchFamily="18" charset="0"/>
              </a:rPr>
              <a:t>Ca ngợi dì Năm dũng cảm,  mưu trí lừa giặc, cứu cán bộ cách mạng</a:t>
            </a:r>
            <a:endParaRPr lang="en-US" altLang="zh-CN" sz="59500" b="1" u="sng" dirty="0">
              <a:solidFill>
                <a:schemeClr val="bg1"/>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14" name="Picture 9">
            <a:extLst>
              <a:ext uri="{FF2B5EF4-FFF2-40B4-BE49-F238E27FC236}">
                <a16:creationId xmlns:a16="http://schemas.microsoft.com/office/drawing/2014/main" xmlns="" id="{6A877C3E-5D70-4CA0-93A5-29C3B0AED833}"/>
              </a:ext>
            </a:extLst>
          </p:cNvPr>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asvg="http://schemas.microsoft.com/office/drawing/2016/SVG/main" xmlns="" r:embed="rId6"/>
              </a:ext>
            </a:extLst>
          </a:blip>
          <a:srcRect/>
          <a:stretch>
            <a:fillRect/>
          </a:stretch>
        </p:blipFill>
        <p:spPr>
          <a:xfrm>
            <a:off x="14680202" y="405264"/>
            <a:ext cx="2437194" cy="2394543"/>
          </a:xfrm>
          <a:prstGeom prst="rect">
            <a:avLst/>
          </a:prstGeom>
        </p:spPr>
      </p:pic>
      <p:grpSp>
        <p:nvGrpSpPr>
          <p:cNvPr id="7" name="Group 6">
            <a:extLst>
              <a:ext uri="{FF2B5EF4-FFF2-40B4-BE49-F238E27FC236}">
                <a16:creationId xmlns:a16="http://schemas.microsoft.com/office/drawing/2014/main" xmlns="" id="{CAD21416-7D69-47C8-A788-49EBE906AF5E}"/>
              </a:ext>
            </a:extLst>
          </p:cNvPr>
          <p:cNvGrpSpPr/>
          <p:nvPr/>
        </p:nvGrpSpPr>
        <p:grpSpPr>
          <a:xfrm flipH="1">
            <a:off x="13695259" y="2799807"/>
            <a:ext cx="5248275" cy="7772400"/>
            <a:chOff x="-593800" y="2514600"/>
            <a:chExt cx="5248275" cy="7772400"/>
          </a:xfrm>
        </p:grpSpPr>
        <p:pic>
          <p:nvPicPr>
            <p:cNvPr id="8" name="Picture 4" descr="Thanh Ma&amp;#39;s Art: Vietnamese Traditional Female Costumes">
              <a:extLst>
                <a:ext uri="{FF2B5EF4-FFF2-40B4-BE49-F238E27FC236}">
                  <a16:creationId xmlns:a16="http://schemas.microsoft.com/office/drawing/2014/main" xmlns="" id="{9700B4D6-D58E-4BA7-89C1-B7D22A012F19}"/>
                </a:ext>
              </a:extLst>
            </p:cNvPr>
            <p:cNvPicPr>
              <a:picLocks noChangeAspect="1" noChangeArrowheads="1"/>
            </p:cNvPicPr>
            <p:nvPr/>
          </p:nvPicPr>
          <p:blipFill>
            <a:blip r:embed="rId7">
              <a:extLst>
                <a:ext uri="{BEBA8EAE-BF5A-486C-A8C5-ECC9F3942E4B}">
                  <a14:imgProps xmlns="" xmlns:a14="http://schemas.microsoft.com/office/drawing/2010/main">
                    <a14:imgLayer r:embed="rId8">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Que chỉ bảng (teaching stick) đầu inox (dài 1m) - KKstore">
              <a:extLst>
                <a:ext uri="{FF2B5EF4-FFF2-40B4-BE49-F238E27FC236}">
                  <a16:creationId xmlns:a16="http://schemas.microsoft.com/office/drawing/2014/main" xmlns="" id="{A955EA7C-257D-4A00-9D9C-AEFDEAA17DB7}"/>
                </a:ext>
              </a:extLst>
            </p:cNvPr>
            <p:cNvPicPr>
              <a:picLocks noChangeAspect="1" noChangeArrowheads="1"/>
            </p:cNvPicPr>
            <p:nvPr/>
          </p:nvPicPr>
          <p:blipFill rotWithShape="1">
            <a:blip r:embed="rId9">
              <a:extLst>
                <a:ext uri="{BEBA8EAE-BF5A-486C-A8C5-ECC9F3942E4B}">
                  <a14:imgProps xmlns="" xmlns:a14="http://schemas.microsoft.com/office/drawing/2010/main">
                    <a14:imgLayer r:embed="rId10">
                      <a14:imgEffect>
                        <a14:backgroundRemoval t="36989" b="51555" l="875" r="96750">
                          <a14:foregroundMark x1="5125" y1="45336" x2="76375" y2="45008"/>
                        </a14:backgroundRemoval>
                      </a14:imgEffect>
                    </a14:imgLayer>
                  </a14:imgProps>
                </a:ext>
                <a:ext uri="{28A0092B-C50C-407E-A947-70E740481C1C}">
                  <a14:useLocalDpi xmlns=""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241054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asvg="http://schemas.microsoft.com/office/drawing/2016/SVG/main" xmlns="" r:embed="rId3"/>
              </a:ext>
            </a:extLst>
          </a:blip>
          <a:srcRect/>
          <a:stretch>
            <a:fillRect/>
          </a:stretch>
        </p:blipFill>
        <p:spPr>
          <a:xfrm>
            <a:off x="391530" y="1396984"/>
            <a:ext cx="17504939" cy="7493032"/>
          </a:xfrm>
          <a:prstGeom prst="rect">
            <a:avLst/>
          </a:prstGeom>
        </p:spPr>
      </p:pic>
      <p:sp>
        <p:nvSpPr>
          <p:cNvPr id="4" name="TextBox 4"/>
          <p:cNvSpPr txBox="1"/>
          <p:nvPr/>
        </p:nvSpPr>
        <p:spPr>
          <a:xfrm>
            <a:off x="4040244" y="2705100"/>
            <a:ext cx="10207510" cy="5816977"/>
          </a:xfrm>
          <a:prstGeom prst="rect">
            <a:avLst/>
          </a:prstGeom>
        </p:spPr>
        <p:txBody>
          <a:bodyPr wrap="square" lIns="0" tIns="0" rIns="0" bIns="0" rtlCol="0" anchor="t">
            <a:spAutoFit/>
          </a:bodyPr>
          <a:lstStyle/>
          <a:p>
            <a:pPr algn="just"/>
            <a:r>
              <a:rPr lang="da-DK" sz="5400" b="1">
                <a:effectLst/>
                <a:latin typeface="Times New Roman" panose="02020603050405020304" pitchFamily="18" charset="0"/>
                <a:ea typeface="Times New Roman" panose="02020603050405020304" pitchFamily="18" charset="0"/>
              </a:rPr>
              <a:t>Sưu tầm những câu chuyện về những người dân mưu trí, dũng cảm giúp đỡ cán bộ trong những năm tháng chiến tranh chống Pháp, Mĩ.</a:t>
            </a:r>
          </a:p>
          <a:p>
            <a:pPr algn="just"/>
            <a:r>
              <a:rPr lang="da-DK" sz="5400" b="1">
                <a:solidFill>
                  <a:srgbClr val="000000"/>
                </a:solidFill>
                <a:latin typeface="Times New Roman" panose="02020603050405020304" pitchFamily="18" charset="0"/>
              </a:rPr>
              <a:t>Chuẩn bị bài: </a:t>
            </a:r>
          </a:p>
          <a:p>
            <a:pPr algn="just"/>
            <a:r>
              <a:rPr lang="da-DK" sz="5400" b="1">
                <a:solidFill>
                  <a:srgbClr val="000000"/>
                </a:solidFill>
                <a:latin typeface="Times New Roman" panose="02020603050405020304" pitchFamily="18" charset="0"/>
              </a:rPr>
              <a:t>     Lòng dân (Tiếp theo)</a:t>
            </a:r>
            <a:endParaRPr lang="en-US" sz="62200" b="1">
              <a:solidFill>
                <a:srgbClr val="000000"/>
              </a:solidFill>
              <a:latin typeface="UVN Thoi Nay Nang" panose="02020903060505020304" pitchFamily="18" charset="0"/>
            </a:endParaRPr>
          </a:p>
        </p:txBody>
      </p:sp>
      <p:sp>
        <p:nvSpPr>
          <p:cNvPr id="5" name="TextBox 4">
            <a:extLst>
              <a:ext uri="{FF2B5EF4-FFF2-40B4-BE49-F238E27FC236}">
                <a16:creationId xmlns:a16="http://schemas.microsoft.com/office/drawing/2014/main" xmlns="" id="{54337C18-58C0-46E6-884D-9DD4E412E5C5}"/>
              </a:ext>
            </a:extLst>
          </p:cNvPr>
          <p:cNvSpPr txBox="1"/>
          <p:nvPr/>
        </p:nvSpPr>
        <p:spPr>
          <a:xfrm>
            <a:off x="-3962400" y="73545"/>
            <a:ext cx="12649200" cy="1323439"/>
          </a:xfrm>
          <a:prstGeom prst="rect">
            <a:avLst/>
          </a:prstGeom>
          <a:noFill/>
        </p:spPr>
        <p:txBody>
          <a:bodyPr wrap="square">
            <a:spAutoFit/>
          </a:bodyPr>
          <a:lstStyle/>
          <a:p>
            <a:pPr algn="ctr"/>
            <a:r>
              <a:rPr lang="pt-BR" sz="8000" b="1" dirty="0">
                <a:solidFill>
                  <a:srgbClr val="002060"/>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itchFamily="18" charset="0"/>
              </a:rPr>
              <a:t>Dặn dò:</a:t>
            </a:r>
            <a:endParaRPr lang="en-US" sz="8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579873712"/>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3" name="Group 3"/>
          <p:cNvGrpSpPr/>
          <p:nvPr/>
        </p:nvGrpSpPr>
        <p:grpSpPr>
          <a:xfrm>
            <a:off x="259451" y="1927176"/>
            <a:ext cx="9951349" cy="1861391"/>
            <a:chOff x="0" y="0"/>
            <a:chExt cx="13268465" cy="3050136"/>
          </a:xfrm>
          <a:solidFill>
            <a:srgbClr val="FFBAB3"/>
          </a:solidFill>
        </p:grpSpPr>
        <p:grpSp>
          <p:nvGrpSpPr>
            <p:cNvPr id="4" name="Group 4"/>
            <p:cNvGrpSpPr/>
            <p:nvPr/>
          </p:nvGrpSpPr>
          <p:grpSpPr>
            <a:xfrm>
              <a:off x="0" y="0"/>
              <a:ext cx="13268465" cy="3050136"/>
              <a:chOff x="0" y="0"/>
              <a:chExt cx="2968132" cy="682310"/>
            </a:xfrm>
            <a:grpFill/>
          </p:grpSpPr>
          <p:sp>
            <p:nvSpPr>
              <p:cNvPr id="5" name="Freeform 5"/>
              <p:cNvSpPr/>
              <p:nvPr/>
            </p:nvSpPr>
            <p:spPr>
              <a:xfrm>
                <a:off x="0" y="0"/>
                <a:ext cx="2968132" cy="682310"/>
              </a:xfrm>
              <a:custGeom>
                <a:avLst/>
                <a:gdLst/>
                <a:ahLst/>
                <a:cxnLst/>
                <a:rect l="l" t="t" r="r" b="b"/>
                <a:pathLst>
                  <a:path w="2968132" h="682310">
                    <a:moveTo>
                      <a:pt x="2843672" y="682310"/>
                    </a:moveTo>
                    <a:lnTo>
                      <a:pt x="124460" y="682310"/>
                    </a:lnTo>
                    <a:cubicBezTo>
                      <a:pt x="55880" y="682310"/>
                      <a:pt x="0" y="626430"/>
                      <a:pt x="0" y="557850"/>
                    </a:cubicBezTo>
                    <a:lnTo>
                      <a:pt x="0" y="124460"/>
                    </a:lnTo>
                    <a:cubicBezTo>
                      <a:pt x="0" y="55880"/>
                      <a:pt x="55880" y="0"/>
                      <a:pt x="124460" y="0"/>
                    </a:cubicBezTo>
                    <a:lnTo>
                      <a:pt x="2843672" y="0"/>
                    </a:lnTo>
                    <a:cubicBezTo>
                      <a:pt x="2912252" y="0"/>
                      <a:pt x="2968132" y="55880"/>
                      <a:pt x="2968132" y="124460"/>
                    </a:cubicBezTo>
                    <a:lnTo>
                      <a:pt x="2968132" y="557850"/>
                    </a:lnTo>
                    <a:cubicBezTo>
                      <a:pt x="2968132" y="626430"/>
                      <a:pt x="2912252" y="682310"/>
                      <a:pt x="2843672" y="682310"/>
                    </a:cubicBezTo>
                    <a:close/>
                  </a:path>
                </a:pathLst>
              </a:custGeom>
              <a:grpFill/>
            </p:spPr>
          </p:sp>
        </p:grpSp>
        <p:sp>
          <p:nvSpPr>
            <p:cNvPr id="7" name="TextBox 7"/>
            <p:cNvSpPr txBox="1"/>
            <p:nvPr/>
          </p:nvSpPr>
          <p:spPr>
            <a:xfrm>
              <a:off x="716357" y="1349666"/>
              <a:ext cx="11299285" cy="632307"/>
            </a:xfrm>
            <a:prstGeom prst="rect">
              <a:avLst/>
            </a:prstGeom>
            <a:grpFill/>
          </p:spPr>
          <p:txBody>
            <a:bodyPr lIns="0" tIns="0" rIns="0" bIns="0" rtlCol="0" anchor="t">
              <a:spAutoFit/>
            </a:bodyPr>
            <a:lstStyle/>
            <a:p>
              <a:pPr>
                <a:lnSpc>
                  <a:spcPts val="3120"/>
                </a:lnSpc>
              </a:pPr>
              <a:endParaRPr lang="en-US" sz="2400">
                <a:solidFill>
                  <a:srgbClr val="3C4D69"/>
                </a:solidFill>
                <a:latin typeface="Varela Round"/>
              </a:endParaRPr>
            </a:p>
          </p:txBody>
        </p:sp>
      </p:grpSp>
      <p:grpSp>
        <p:nvGrpSpPr>
          <p:cNvPr id="9" name="Group 9"/>
          <p:cNvGrpSpPr/>
          <p:nvPr/>
        </p:nvGrpSpPr>
        <p:grpSpPr>
          <a:xfrm>
            <a:off x="259450" y="3916930"/>
            <a:ext cx="9951349" cy="1861391"/>
            <a:chOff x="0" y="0"/>
            <a:chExt cx="2968132" cy="682310"/>
          </a:xfrm>
          <a:solidFill>
            <a:srgbClr val="FFBAB3"/>
          </a:solidFill>
        </p:grpSpPr>
        <p:sp>
          <p:nvSpPr>
            <p:cNvPr id="10" name="Freeform 10"/>
            <p:cNvSpPr/>
            <p:nvPr/>
          </p:nvSpPr>
          <p:spPr>
            <a:xfrm>
              <a:off x="0" y="0"/>
              <a:ext cx="2968132" cy="682310"/>
            </a:xfrm>
            <a:custGeom>
              <a:avLst/>
              <a:gdLst/>
              <a:ahLst/>
              <a:cxnLst/>
              <a:rect l="l" t="t" r="r" b="b"/>
              <a:pathLst>
                <a:path w="2968132" h="682310">
                  <a:moveTo>
                    <a:pt x="2843672" y="682310"/>
                  </a:moveTo>
                  <a:lnTo>
                    <a:pt x="124460" y="682310"/>
                  </a:lnTo>
                  <a:cubicBezTo>
                    <a:pt x="55880" y="682310"/>
                    <a:pt x="0" y="626430"/>
                    <a:pt x="0" y="557850"/>
                  </a:cubicBezTo>
                  <a:lnTo>
                    <a:pt x="0" y="124460"/>
                  </a:lnTo>
                  <a:cubicBezTo>
                    <a:pt x="0" y="55880"/>
                    <a:pt x="55880" y="0"/>
                    <a:pt x="124460" y="0"/>
                  </a:cubicBezTo>
                  <a:lnTo>
                    <a:pt x="2843672" y="0"/>
                  </a:lnTo>
                  <a:cubicBezTo>
                    <a:pt x="2912252" y="0"/>
                    <a:pt x="2968132" y="55880"/>
                    <a:pt x="2968132" y="124460"/>
                  </a:cubicBezTo>
                  <a:lnTo>
                    <a:pt x="2968132" y="557850"/>
                  </a:lnTo>
                  <a:cubicBezTo>
                    <a:pt x="2968132" y="626430"/>
                    <a:pt x="2912252" y="682310"/>
                    <a:pt x="2843672" y="682310"/>
                  </a:cubicBezTo>
                  <a:close/>
                </a:path>
              </a:pathLst>
            </a:custGeom>
            <a:grpFill/>
          </p:spPr>
        </p:sp>
      </p:grpSp>
      <p:grpSp>
        <p:nvGrpSpPr>
          <p:cNvPr id="14" name="Group 14"/>
          <p:cNvGrpSpPr/>
          <p:nvPr/>
        </p:nvGrpSpPr>
        <p:grpSpPr>
          <a:xfrm>
            <a:off x="259450" y="5942735"/>
            <a:ext cx="9951349" cy="1832872"/>
            <a:chOff x="0" y="0"/>
            <a:chExt cx="2968132" cy="671856"/>
          </a:xfrm>
          <a:solidFill>
            <a:srgbClr val="FFBAB3"/>
          </a:solidFill>
        </p:grpSpPr>
        <p:sp>
          <p:nvSpPr>
            <p:cNvPr id="15" name="Freeform 15"/>
            <p:cNvSpPr/>
            <p:nvPr/>
          </p:nvSpPr>
          <p:spPr>
            <a:xfrm>
              <a:off x="0" y="0"/>
              <a:ext cx="2968132" cy="671856"/>
            </a:xfrm>
            <a:custGeom>
              <a:avLst/>
              <a:gdLst/>
              <a:ahLst/>
              <a:cxnLst/>
              <a:rect l="l" t="t" r="r" b="b"/>
              <a:pathLst>
                <a:path w="2968132" h="671856">
                  <a:moveTo>
                    <a:pt x="2843672" y="671856"/>
                  </a:moveTo>
                  <a:lnTo>
                    <a:pt x="124460" y="671856"/>
                  </a:lnTo>
                  <a:cubicBezTo>
                    <a:pt x="55880" y="671856"/>
                    <a:pt x="0" y="615976"/>
                    <a:pt x="0" y="547396"/>
                  </a:cubicBezTo>
                  <a:lnTo>
                    <a:pt x="0" y="124460"/>
                  </a:lnTo>
                  <a:cubicBezTo>
                    <a:pt x="0" y="55880"/>
                    <a:pt x="55880" y="0"/>
                    <a:pt x="124460" y="0"/>
                  </a:cubicBezTo>
                  <a:lnTo>
                    <a:pt x="2843672" y="0"/>
                  </a:lnTo>
                  <a:cubicBezTo>
                    <a:pt x="2912252" y="0"/>
                    <a:pt x="2968132" y="55880"/>
                    <a:pt x="2968132" y="124460"/>
                  </a:cubicBezTo>
                  <a:lnTo>
                    <a:pt x="2968132" y="547396"/>
                  </a:lnTo>
                  <a:cubicBezTo>
                    <a:pt x="2968132" y="615976"/>
                    <a:pt x="2912252" y="671856"/>
                    <a:pt x="2843672" y="671856"/>
                  </a:cubicBezTo>
                  <a:close/>
                </a:path>
              </a:pathLst>
            </a:custGeom>
            <a:grpFill/>
          </p:spPr>
        </p:sp>
      </p:grpSp>
      <p:sp>
        <p:nvSpPr>
          <p:cNvPr id="37" name="文本框 3">
            <a:extLst>
              <a:ext uri="{FF2B5EF4-FFF2-40B4-BE49-F238E27FC236}">
                <a16:creationId xmlns:a16="http://schemas.microsoft.com/office/drawing/2014/main" xmlns="" id="{86AEB57E-3F0A-4018-B5A8-5ED340BD3A8C}"/>
              </a:ext>
            </a:extLst>
          </p:cNvPr>
          <p:cNvSpPr txBox="1"/>
          <p:nvPr/>
        </p:nvSpPr>
        <p:spPr>
          <a:xfrm>
            <a:off x="1175784" y="2429614"/>
            <a:ext cx="8565208" cy="830997"/>
          </a:xfrm>
          <a:prstGeom prst="rect">
            <a:avLst/>
          </a:prstGeom>
          <a:noFill/>
        </p:spPr>
        <p:txBody>
          <a:bodyPr wrap="square">
            <a:spAutoFit/>
            <a:scene3d>
              <a:camera prst="orthographicFront"/>
              <a:lightRig rig="threePt" dir="t"/>
            </a:scene3d>
            <a:sp3d contourW="12700"/>
          </a:bodyPr>
          <a:lstStyle/>
          <a:p>
            <a:pPr>
              <a:defRPr/>
            </a:pPr>
            <a:r>
              <a:rPr lang="en-US" altLang="zh-CN"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to rõ,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diễn</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vi-VN"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phân vai</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xmlns="" id="{E8F1769D-8F65-4B50-81C7-0E3548C6511D}"/>
              </a:ext>
            </a:extLst>
          </p:cNvPr>
          <p:cNvSpPr/>
          <p:nvPr/>
        </p:nvSpPr>
        <p:spPr>
          <a:xfrm>
            <a:off x="813046" y="3944888"/>
            <a:ext cx="9090360" cy="1569660"/>
          </a:xfrm>
          <a:prstGeom prst="rect">
            <a:avLst/>
          </a:prstGeom>
        </p:spPr>
        <p:txBody>
          <a:bodyPr wrap="square">
            <a:spAutoFit/>
          </a:bodyPr>
          <a:lstStyle/>
          <a:p>
            <a:pPr algn="ctr">
              <a:defRPr/>
            </a:pP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đúng</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hỏi </a:t>
            </a:r>
          </a:p>
          <a:p>
            <a:pPr algn="ctr">
              <a:defRPr/>
            </a:pPr>
            <a:r>
              <a:rPr lang="en-US" altLang="zh-CN"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đó</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rút</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xmlns="" id="{621CD252-1C75-4AFE-9006-402E3C56854E}"/>
              </a:ext>
            </a:extLst>
          </p:cNvPr>
          <p:cNvSpPr/>
          <p:nvPr/>
        </p:nvSpPr>
        <p:spPr>
          <a:xfrm>
            <a:off x="3207460" y="6268446"/>
            <a:ext cx="4087979" cy="830997"/>
          </a:xfrm>
          <a:prstGeom prst="rect">
            <a:avLst/>
          </a:prstGeom>
        </p:spPr>
        <p:txBody>
          <a:bodyPr wrap="none">
            <a:spAutoFit/>
          </a:bodyPr>
          <a:lstStyle/>
          <a:p>
            <a:pPr>
              <a:defRPr/>
            </a:pP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altLang="zh-CN"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a:t>
            </a:r>
            <a:endParaRPr lang="zh-CN"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42" name="Group 14">
            <a:extLst>
              <a:ext uri="{FF2B5EF4-FFF2-40B4-BE49-F238E27FC236}">
                <a16:creationId xmlns:a16="http://schemas.microsoft.com/office/drawing/2014/main" xmlns="" id="{B7DD6834-F467-400A-9984-13B11D7CAA1A}"/>
              </a:ext>
            </a:extLst>
          </p:cNvPr>
          <p:cNvGrpSpPr/>
          <p:nvPr/>
        </p:nvGrpSpPr>
        <p:grpSpPr>
          <a:xfrm>
            <a:off x="259449" y="7882628"/>
            <a:ext cx="9951349" cy="1832872"/>
            <a:chOff x="0" y="0"/>
            <a:chExt cx="2968132" cy="671856"/>
          </a:xfrm>
          <a:solidFill>
            <a:srgbClr val="FFBAB3"/>
          </a:solidFill>
        </p:grpSpPr>
        <p:sp>
          <p:nvSpPr>
            <p:cNvPr id="43" name="Freeform 15">
              <a:extLst>
                <a:ext uri="{FF2B5EF4-FFF2-40B4-BE49-F238E27FC236}">
                  <a16:creationId xmlns:a16="http://schemas.microsoft.com/office/drawing/2014/main" xmlns="" id="{27D40CF3-F5E3-4626-8EBB-0FB5A6188488}"/>
                </a:ext>
              </a:extLst>
            </p:cNvPr>
            <p:cNvSpPr/>
            <p:nvPr/>
          </p:nvSpPr>
          <p:spPr>
            <a:xfrm>
              <a:off x="0" y="0"/>
              <a:ext cx="2968132" cy="671856"/>
            </a:xfrm>
            <a:custGeom>
              <a:avLst/>
              <a:gdLst/>
              <a:ahLst/>
              <a:cxnLst/>
              <a:rect l="l" t="t" r="r" b="b"/>
              <a:pathLst>
                <a:path w="2968132" h="671856">
                  <a:moveTo>
                    <a:pt x="2843672" y="671856"/>
                  </a:moveTo>
                  <a:lnTo>
                    <a:pt x="124460" y="671856"/>
                  </a:lnTo>
                  <a:cubicBezTo>
                    <a:pt x="55880" y="671856"/>
                    <a:pt x="0" y="615976"/>
                    <a:pt x="0" y="547396"/>
                  </a:cubicBezTo>
                  <a:lnTo>
                    <a:pt x="0" y="124460"/>
                  </a:lnTo>
                  <a:cubicBezTo>
                    <a:pt x="0" y="55880"/>
                    <a:pt x="55880" y="0"/>
                    <a:pt x="124460" y="0"/>
                  </a:cubicBezTo>
                  <a:lnTo>
                    <a:pt x="2843672" y="0"/>
                  </a:lnTo>
                  <a:cubicBezTo>
                    <a:pt x="2912252" y="0"/>
                    <a:pt x="2968132" y="55880"/>
                    <a:pt x="2968132" y="124460"/>
                  </a:cubicBezTo>
                  <a:lnTo>
                    <a:pt x="2968132" y="547396"/>
                  </a:lnTo>
                  <a:cubicBezTo>
                    <a:pt x="2968132" y="615976"/>
                    <a:pt x="2912252" y="671856"/>
                    <a:pt x="2843672" y="671856"/>
                  </a:cubicBezTo>
                  <a:close/>
                </a:path>
              </a:pathLst>
            </a:custGeom>
            <a:grpFill/>
          </p:spPr>
        </p:sp>
      </p:grpSp>
      <p:sp>
        <p:nvSpPr>
          <p:cNvPr id="40" name="Rectangle 39">
            <a:extLst>
              <a:ext uri="{FF2B5EF4-FFF2-40B4-BE49-F238E27FC236}">
                <a16:creationId xmlns:a16="http://schemas.microsoft.com/office/drawing/2014/main" xmlns="" id="{625C4847-9853-4063-92A6-6C4D81B55B70}"/>
              </a:ext>
            </a:extLst>
          </p:cNvPr>
          <p:cNvSpPr/>
          <p:nvPr/>
        </p:nvSpPr>
        <p:spPr>
          <a:xfrm>
            <a:off x="1152078" y="7903486"/>
            <a:ext cx="8884389" cy="1569660"/>
          </a:xfrm>
          <a:prstGeom prst="rect">
            <a:avLst/>
          </a:prstGeom>
        </p:spPr>
        <p:txBody>
          <a:bodyPr wrap="square">
            <a:spAutoFit/>
          </a:bodyPr>
          <a:lstStyle/>
          <a:p>
            <a:pPr algn="ctr">
              <a:defRPr/>
            </a:pPr>
            <a:r>
              <a:rPr lang="vi-VN" altLang="zh-CN" sz="4800" b="1" dirty="0">
                <a:solidFill>
                  <a:srgbClr val="002060"/>
                </a:solidFill>
                <a:effectLst>
                  <a:outerShdw blurRad="38100" dist="38100" dir="2700000" algn="tl">
                    <a:srgbClr val="000000">
                      <a:alpha val="43137"/>
                    </a:srgbClr>
                  </a:outerShdw>
                </a:effectLst>
                <a:latin typeface="+mj-lt"/>
                <a:cs typeface="Arial" panose="020B0604020202020204" pitchFamily="34" charset="0"/>
              </a:rPr>
              <a:t>Hiểu </a:t>
            </a:r>
            <a:r>
              <a:rPr lang="vi-VN"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rPr>
              <a:t>thêm về </a:t>
            </a:r>
            <a:endParaRPr lang="en-US"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endParaRPr>
          </a:p>
          <a:p>
            <a:pPr algn="ctr">
              <a:defRPr/>
            </a:pPr>
            <a:r>
              <a:rPr lang="vi-VN" altLang="zh-CN" sz="4800" b="1">
                <a:solidFill>
                  <a:srgbClr val="002060"/>
                </a:solidFill>
                <a:effectLst>
                  <a:outerShdw blurRad="38100" dist="38100" dir="2700000" algn="tl">
                    <a:srgbClr val="000000">
                      <a:alpha val="43137"/>
                    </a:srgbClr>
                  </a:outerShdw>
                </a:effectLst>
                <a:latin typeface="+mj-lt"/>
                <a:cs typeface="Arial" panose="020B0604020202020204" pitchFamily="34" charset="0"/>
              </a:rPr>
              <a:t>lòng </a:t>
            </a:r>
            <a:r>
              <a:rPr lang="vi-VN" altLang="zh-CN" sz="4800" b="1" dirty="0">
                <a:solidFill>
                  <a:srgbClr val="002060"/>
                </a:solidFill>
                <a:effectLst>
                  <a:outerShdw blurRad="38100" dist="38100" dir="2700000" algn="tl">
                    <a:srgbClr val="000000">
                      <a:alpha val="43137"/>
                    </a:srgbClr>
                  </a:outerShdw>
                </a:effectLst>
                <a:latin typeface="+mj-lt"/>
                <a:cs typeface="Arial" panose="020B0604020202020204" pitchFamily="34" charset="0"/>
              </a:rPr>
              <a:t>yêu nước của nhân dân ta</a:t>
            </a:r>
            <a:endParaRPr lang="zh-CN" altLang="en-US" sz="4800" b="1" dirty="0">
              <a:solidFill>
                <a:srgbClr val="002060"/>
              </a:solidFill>
              <a:effectLst>
                <a:outerShdw blurRad="38100" dist="38100" dir="2700000" algn="tl">
                  <a:srgbClr val="000000">
                    <a:alpha val="43137"/>
                  </a:srgbClr>
                </a:outerShdw>
              </a:effectLst>
              <a:latin typeface="+mj-lt"/>
              <a:cs typeface="Arial" panose="020B0604020202020204" pitchFamily="34" charset="0"/>
            </a:endParaRPr>
          </a:p>
        </p:txBody>
      </p:sp>
      <p:sp>
        <p:nvSpPr>
          <p:cNvPr id="21" name="TextBox 2">
            <a:extLst>
              <a:ext uri="{FF2B5EF4-FFF2-40B4-BE49-F238E27FC236}">
                <a16:creationId xmlns:a16="http://schemas.microsoft.com/office/drawing/2014/main" xmlns="" id="{6A926625-7962-49E6-9040-B22F83A26D1D}"/>
              </a:ext>
            </a:extLst>
          </p:cNvPr>
          <p:cNvSpPr txBox="1"/>
          <p:nvPr/>
        </p:nvSpPr>
        <p:spPr>
          <a:xfrm>
            <a:off x="3913950" y="200547"/>
            <a:ext cx="9698099" cy="1243930"/>
          </a:xfrm>
          <a:prstGeom prst="rect">
            <a:avLst/>
          </a:prstGeom>
        </p:spPr>
        <p:txBody>
          <a:bodyPr wrap="square" lIns="0" tIns="0" rIns="0" bIns="0" rtlCol="0" anchor="t">
            <a:spAutoFit/>
          </a:bodyPr>
          <a:lstStyle/>
          <a:p>
            <a:pPr algn="r">
              <a:lnSpc>
                <a:spcPts val="9720"/>
              </a:lnSpc>
            </a:pPr>
            <a:r>
              <a:rPr lang="en-US" sz="8100" dirty="0" err="1">
                <a:ln>
                  <a:solidFill>
                    <a:srgbClr val="013B32"/>
                  </a:solidFill>
                </a:ln>
                <a:solidFill>
                  <a:srgbClr val="3087CE"/>
                </a:solidFill>
                <a:latin typeface="Times New Roman" pitchFamily="18" charset="0"/>
                <a:cs typeface="Times New Roman" pitchFamily="18" charset="0"/>
              </a:rPr>
              <a:t>Mục</a:t>
            </a:r>
            <a:r>
              <a:rPr lang="en-US" sz="8100" dirty="0">
                <a:ln>
                  <a:solidFill>
                    <a:srgbClr val="013B32"/>
                  </a:solidFill>
                </a:ln>
                <a:solidFill>
                  <a:srgbClr val="3087CE"/>
                </a:solidFill>
                <a:latin typeface="Times New Roman" pitchFamily="18" charset="0"/>
                <a:cs typeface="Times New Roman" pitchFamily="18" charset="0"/>
              </a:rPr>
              <a:t> </a:t>
            </a:r>
            <a:r>
              <a:rPr lang="en-US" sz="8100" dirty="0" err="1">
                <a:ln>
                  <a:solidFill>
                    <a:srgbClr val="013B32"/>
                  </a:solidFill>
                </a:ln>
                <a:solidFill>
                  <a:srgbClr val="3087CE"/>
                </a:solidFill>
                <a:latin typeface="Times New Roman" pitchFamily="18" charset="0"/>
                <a:cs typeface="Times New Roman" pitchFamily="18" charset="0"/>
              </a:rPr>
              <a:t>tiêu</a:t>
            </a:r>
            <a:r>
              <a:rPr lang="en-US" sz="8100" dirty="0">
                <a:ln>
                  <a:solidFill>
                    <a:srgbClr val="013B32"/>
                  </a:solidFill>
                </a:ln>
                <a:solidFill>
                  <a:srgbClr val="3087CE"/>
                </a:solidFill>
                <a:latin typeface="Times New Roman" pitchFamily="18" charset="0"/>
                <a:cs typeface="Times New Roman" pitchFamily="18" charset="0"/>
              </a:rPr>
              <a:t> </a:t>
            </a:r>
            <a:r>
              <a:rPr lang="en-US" sz="8100" dirty="0" err="1">
                <a:ln>
                  <a:solidFill>
                    <a:srgbClr val="013B32"/>
                  </a:solidFill>
                </a:ln>
                <a:solidFill>
                  <a:srgbClr val="3087CE"/>
                </a:solidFill>
                <a:latin typeface="Times New Roman" pitchFamily="18" charset="0"/>
                <a:cs typeface="Times New Roman" pitchFamily="18" charset="0"/>
              </a:rPr>
              <a:t>bài</a:t>
            </a:r>
            <a:r>
              <a:rPr lang="en-US" sz="8100" dirty="0">
                <a:ln>
                  <a:solidFill>
                    <a:srgbClr val="013B32"/>
                  </a:solidFill>
                </a:ln>
                <a:solidFill>
                  <a:srgbClr val="3087CE"/>
                </a:solidFill>
                <a:latin typeface="Times New Roman" pitchFamily="18" charset="0"/>
                <a:cs typeface="Times New Roman" pitchFamily="18" charset="0"/>
              </a:rPr>
              <a:t> </a:t>
            </a:r>
            <a:r>
              <a:rPr lang="en-US" sz="8100" dirty="0" err="1">
                <a:ln>
                  <a:solidFill>
                    <a:srgbClr val="013B32"/>
                  </a:solidFill>
                </a:ln>
                <a:solidFill>
                  <a:srgbClr val="3087CE"/>
                </a:solidFill>
                <a:latin typeface="Times New Roman" pitchFamily="18" charset="0"/>
                <a:cs typeface="Times New Roman" pitchFamily="18" charset="0"/>
              </a:rPr>
              <a:t>học</a:t>
            </a:r>
            <a:endParaRPr lang="en-US" sz="8100" dirty="0">
              <a:ln>
                <a:solidFill>
                  <a:srgbClr val="013B32"/>
                </a:solidFill>
              </a:ln>
              <a:solidFill>
                <a:srgbClr val="3087CE"/>
              </a:solidFill>
              <a:latin typeface="Times New Roman" pitchFamily="18" charset="0"/>
              <a:cs typeface="Times New Roman" pitchFamily="18" charset="0"/>
            </a:endParaRPr>
          </a:p>
        </p:txBody>
      </p:sp>
      <p:pic>
        <p:nvPicPr>
          <p:cNvPr id="22" name="Picture 2" descr="Mô hình SMART là gì? Xác định mục tiêu Marketing theo SMART">
            <a:extLst>
              <a:ext uri="{FF2B5EF4-FFF2-40B4-BE49-F238E27FC236}">
                <a16:creationId xmlns:a16="http://schemas.microsoft.com/office/drawing/2014/main" xmlns="" id="{13F0C450-1222-4E64-BCE6-9CC0F30550C8}"/>
              </a:ext>
            </a:extLst>
          </p:cNvPr>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3750" b="93750" l="4813" r="94688">
                        <a14:foregroundMark x1="26500" y1="37188" x2="26750" y2="42708"/>
                        <a14:foregroundMark x1="72563" y1="55417" x2="78188" y2="60000"/>
                        <a14:foregroundMark x1="83188" y1="58021" x2="79938" y2="6572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8763000" y="4762500"/>
            <a:ext cx="10061110" cy="6036666"/>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13" name="AutoShape 13"/>
          <p:cNvSpPr/>
          <p:nvPr/>
        </p:nvSpPr>
        <p:spPr>
          <a:xfrm>
            <a:off x="0" y="8808068"/>
            <a:ext cx="18288000" cy="1478932"/>
          </a:xfrm>
          <a:prstGeom prst="rect">
            <a:avLst/>
          </a:prstGeom>
          <a:solidFill>
            <a:srgbClr val="84653C"/>
          </a:solidFill>
        </p:spPr>
      </p:sp>
      <p:grpSp>
        <p:nvGrpSpPr>
          <p:cNvPr id="6" name="Group 5">
            <a:extLst>
              <a:ext uri="{FF2B5EF4-FFF2-40B4-BE49-F238E27FC236}">
                <a16:creationId xmlns:a16="http://schemas.microsoft.com/office/drawing/2014/main" xmlns="" id="{83BEF3FE-BEA5-4920-AD11-DD1540B97CF3}"/>
              </a:ext>
            </a:extLst>
          </p:cNvPr>
          <p:cNvGrpSpPr/>
          <p:nvPr/>
        </p:nvGrpSpPr>
        <p:grpSpPr>
          <a:xfrm>
            <a:off x="3827461" y="2019834"/>
            <a:ext cx="12936540" cy="2056866"/>
            <a:chOff x="3827461" y="2019834"/>
            <a:chExt cx="12936540" cy="2056866"/>
          </a:xfrm>
        </p:grpSpPr>
        <p:grpSp>
          <p:nvGrpSpPr>
            <p:cNvPr id="2" name="Group 2"/>
            <p:cNvGrpSpPr/>
            <p:nvPr/>
          </p:nvGrpSpPr>
          <p:grpSpPr>
            <a:xfrm>
              <a:off x="3827461" y="2019834"/>
              <a:ext cx="2649539" cy="2056866"/>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5" name="TextBox 5"/>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24" name="Group 2">
              <a:extLst>
                <a:ext uri="{FF2B5EF4-FFF2-40B4-BE49-F238E27FC236}">
                  <a16:creationId xmlns:a16="http://schemas.microsoft.com/office/drawing/2014/main" xmlns="" id="{2DEFEFEE-55A5-438D-851C-9C65DBD09492}"/>
                </a:ext>
              </a:extLst>
            </p:cNvPr>
            <p:cNvGrpSpPr/>
            <p:nvPr/>
          </p:nvGrpSpPr>
          <p:grpSpPr>
            <a:xfrm>
              <a:off x="6721668" y="2019834"/>
              <a:ext cx="10042333" cy="2056866"/>
              <a:chOff x="0" y="0"/>
              <a:chExt cx="8543362" cy="5110089"/>
            </a:xfrm>
          </p:grpSpPr>
          <p:grpSp>
            <p:nvGrpSpPr>
              <p:cNvPr id="25" name="Group 3">
                <a:extLst>
                  <a:ext uri="{FF2B5EF4-FFF2-40B4-BE49-F238E27FC236}">
                    <a16:creationId xmlns:a16="http://schemas.microsoft.com/office/drawing/2014/main" xmlns="" id="{C2BCD251-5B68-4AFD-86D9-4172A8186075}"/>
                  </a:ext>
                </a:extLst>
              </p:cNvPr>
              <p:cNvGrpSpPr/>
              <p:nvPr/>
            </p:nvGrpSpPr>
            <p:grpSpPr>
              <a:xfrm>
                <a:off x="0" y="0"/>
                <a:ext cx="8543362" cy="5110089"/>
                <a:chOff x="0" y="0"/>
                <a:chExt cx="2167483" cy="1296448"/>
              </a:xfrm>
            </p:grpSpPr>
            <p:sp>
              <p:nvSpPr>
                <p:cNvPr id="27" name="Freeform 4">
                  <a:extLst>
                    <a:ext uri="{FF2B5EF4-FFF2-40B4-BE49-F238E27FC236}">
                      <a16:creationId xmlns:a16="http://schemas.microsoft.com/office/drawing/2014/main" xmlns="" id="{3C56C31A-F6C0-4991-8D47-7F640D50D242}"/>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26" name="TextBox 5">
                <a:extLst>
                  <a:ext uri="{FF2B5EF4-FFF2-40B4-BE49-F238E27FC236}">
                    <a16:creationId xmlns:a16="http://schemas.microsoft.com/office/drawing/2014/main" xmlns="" id="{AFD8B4AA-6CED-4CA6-93C3-9D9628B8A212}"/>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6" name="TextBox 35">
              <a:extLst>
                <a:ext uri="{FF2B5EF4-FFF2-40B4-BE49-F238E27FC236}">
                  <a16:creationId xmlns:a16="http://schemas.microsoft.com/office/drawing/2014/main" xmlns="" id="{51501AEF-A38A-4A98-A37C-73678B30A8D5}"/>
                </a:ext>
              </a:extLst>
            </p:cNvPr>
            <p:cNvSpPr txBox="1"/>
            <p:nvPr/>
          </p:nvSpPr>
          <p:spPr>
            <a:xfrm>
              <a:off x="3958073" y="2687369"/>
              <a:ext cx="2388310" cy="1077218"/>
            </a:xfrm>
            <a:prstGeom prst="rect">
              <a:avLst/>
            </a:prstGeom>
            <a:noFill/>
          </p:spPr>
          <p:txBody>
            <a:bodyPr wrap="square" rtlCol="0">
              <a:spAutoFit/>
            </a:bodyPr>
            <a:lstStyle/>
            <a:p>
              <a:pPr algn="ct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Cai</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lính</a:t>
              </a:r>
              <a:endParaRPr lang="vi-VN"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 name="文本框 47">
              <a:extLst>
                <a:ext uri="{FF2B5EF4-FFF2-40B4-BE49-F238E27FC236}">
                  <a16:creationId xmlns:a16="http://schemas.microsoft.com/office/drawing/2014/main" xmlns="" id="{0968C47F-2BEC-43B0-B01D-8121974E04FB}"/>
                </a:ext>
              </a:extLst>
            </p:cNvPr>
            <p:cNvSpPr txBox="1">
              <a:spLocks noChangeArrowheads="1"/>
            </p:cNvSpPr>
            <p:nvPr/>
          </p:nvSpPr>
          <p:spPr bwMode="auto">
            <a:xfrm>
              <a:off x="6817600" y="2729886"/>
              <a:ext cx="626655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vi-VN"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ống </a:t>
              </a:r>
              <a:r>
                <a:rPr lang="vi-VN"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hách, xấc xược</a:t>
              </a:r>
              <a:endParaRPr lang="zh-CN" altLang="en-US" sz="3200" b="1" dirty="0">
                <a:solidFill>
                  <a:srgbClr val="00206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grpSp>
        <p:nvGrpSpPr>
          <p:cNvPr id="7" name="Group 6">
            <a:extLst>
              <a:ext uri="{FF2B5EF4-FFF2-40B4-BE49-F238E27FC236}">
                <a16:creationId xmlns:a16="http://schemas.microsoft.com/office/drawing/2014/main" xmlns="" id="{D5E08781-E618-46DA-86A7-3F322F7DCD2A}"/>
              </a:ext>
            </a:extLst>
          </p:cNvPr>
          <p:cNvGrpSpPr/>
          <p:nvPr/>
        </p:nvGrpSpPr>
        <p:grpSpPr>
          <a:xfrm>
            <a:off x="2913710" y="4245311"/>
            <a:ext cx="13850290" cy="2056866"/>
            <a:chOff x="2913710" y="4245311"/>
            <a:chExt cx="13850290" cy="2056866"/>
          </a:xfrm>
        </p:grpSpPr>
        <p:grpSp>
          <p:nvGrpSpPr>
            <p:cNvPr id="16" name="Group 2">
              <a:extLst>
                <a:ext uri="{FF2B5EF4-FFF2-40B4-BE49-F238E27FC236}">
                  <a16:creationId xmlns:a16="http://schemas.microsoft.com/office/drawing/2014/main" xmlns="" id="{FC870272-9288-412F-9F85-667F2C86B471}"/>
                </a:ext>
              </a:extLst>
            </p:cNvPr>
            <p:cNvGrpSpPr/>
            <p:nvPr/>
          </p:nvGrpSpPr>
          <p:grpSpPr>
            <a:xfrm>
              <a:off x="3827460" y="4245311"/>
              <a:ext cx="2649539" cy="2056866"/>
              <a:chOff x="0" y="0"/>
              <a:chExt cx="8543362" cy="5110089"/>
            </a:xfrm>
          </p:grpSpPr>
          <p:grpSp>
            <p:nvGrpSpPr>
              <p:cNvPr id="17" name="Group 3">
                <a:extLst>
                  <a:ext uri="{FF2B5EF4-FFF2-40B4-BE49-F238E27FC236}">
                    <a16:creationId xmlns:a16="http://schemas.microsoft.com/office/drawing/2014/main" xmlns="" id="{B31C8351-E97A-4C78-BE56-F7F3C01495BB}"/>
                  </a:ext>
                </a:extLst>
              </p:cNvPr>
              <p:cNvGrpSpPr/>
              <p:nvPr/>
            </p:nvGrpSpPr>
            <p:grpSpPr>
              <a:xfrm>
                <a:off x="0" y="0"/>
                <a:ext cx="8543362" cy="5110089"/>
                <a:chOff x="0" y="0"/>
                <a:chExt cx="2167483" cy="1296448"/>
              </a:xfrm>
            </p:grpSpPr>
            <p:sp>
              <p:nvSpPr>
                <p:cNvPr id="19" name="Freeform 4">
                  <a:extLst>
                    <a:ext uri="{FF2B5EF4-FFF2-40B4-BE49-F238E27FC236}">
                      <a16:creationId xmlns:a16="http://schemas.microsoft.com/office/drawing/2014/main" xmlns="" id="{7B81F097-2272-4F57-A09F-487A0C3F36A1}"/>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18" name="TextBox 5">
                <a:extLst>
                  <a:ext uri="{FF2B5EF4-FFF2-40B4-BE49-F238E27FC236}">
                    <a16:creationId xmlns:a16="http://schemas.microsoft.com/office/drawing/2014/main" xmlns="" id="{3A024AFF-C3E9-4CEE-B43D-2CB4E632D060}"/>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28" name="Group 2">
              <a:extLst>
                <a:ext uri="{FF2B5EF4-FFF2-40B4-BE49-F238E27FC236}">
                  <a16:creationId xmlns:a16="http://schemas.microsoft.com/office/drawing/2014/main" xmlns="" id="{59388FE8-6E48-48C6-9E39-DA5984B88640}"/>
                </a:ext>
              </a:extLst>
            </p:cNvPr>
            <p:cNvGrpSpPr/>
            <p:nvPr/>
          </p:nvGrpSpPr>
          <p:grpSpPr>
            <a:xfrm>
              <a:off x="6721667" y="4245311"/>
              <a:ext cx="10042333" cy="2056866"/>
              <a:chOff x="0" y="0"/>
              <a:chExt cx="8543362" cy="5110089"/>
            </a:xfrm>
          </p:grpSpPr>
          <p:grpSp>
            <p:nvGrpSpPr>
              <p:cNvPr id="29" name="Group 3">
                <a:extLst>
                  <a:ext uri="{FF2B5EF4-FFF2-40B4-BE49-F238E27FC236}">
                    <a16:creationId xmlns:a16="http://schemas.microsoft.com/office/drawing/2014/main" xmlns="" id="{25D504D6-F05C-4A38-B333-DE15777E7782}"/>
                  </a:ext>
                </a:extLst>
              </p:cNvPr>
              <p:cNvGrpSpPr/>
              <p:nvPr/>
            </p:nvGrpSpPr>
            <p:grpSpPr>
              <a:xfrm>
                <a:off x="0" y="0"/>
                <a:ext cx="8543362" cy="5110089"/>
                <a:chOff x="0" y="0"/>
                <a:chExt cx="2167483" cy="1296448"/>
              </a:xfrm>
            </p:grpSpPr>
            <p:sp>
              <p:nvSpPr>
                <p:cNvPr id="31" name="Freeform 4">
                  <a:extLst>
                    <a:ext uri="{FF2B5EF4-FFF2-40B4-BE49-F238E27FC236}">
                      <a16:creationId xmlns:a16="http://schemas.microsoft.com/office/drawing/2014/main" xmlns="" id="{92CC4D70-97AE-4103-BBC3-7301C37CB759}"/>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30" name="TextBox 5">
                <a:extLst>
                  <a:ext uri="{FF2B5EF4-FFF2-40B4-BE49-F238E27FC236}">
                    <a16:creationId xmlns:a16="http://schemas.microsoft.com/office/drawing/2014/main" xmlns="" id="{A6AF470D-FA69-4B6B-9F33-D4892984C296}"/>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8" name="TextBox 37">
              <a:extLst>
                <a:ext uri="{FF2B5EF4-FFF2-40B4-BE49-F238E27FC236}">
                  <a16:creationId xmlns:a16="http://schemas.microsoft.com/office/drawing/2014/main" xmlns="" id="{E189FAB3-94C6-464F-BE19-51D93171142D}"/>
                </a:ext>
              </a:extLst>
            </p:cNvPr>
            <p:cNvSpPr txBox="1"/>
            <p:nvPr/>
          </p:nvSpPr>
          <p:spPr>
            <a:xfrm>
              <a:off x="2913710" y="4969899"/>
              <a:ext cx="4477037" cy="584775"/>
            </a:xfrm>
            <a:prstGeom prst="rect">
              <a:avLst/>
            </a:prstGeom>
            <a:noFill/>
          </p:spPr>
          <p:txBody>
            <a:bodyPr wrap="square" rtlCol="0">
              <a:spAutoFit/>
            </a:bodyPr>
            <a:lstStyle/>
            <a:p>
              <a:pPr algn="ctr"/>
              <a:r>
                <a:rPr lang="en-US" sz="3200" b="1" dirty="0"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Dì</a:t>
              </a: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err="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3200" b="1">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40" name="文本框 45">
              <a:extLst>
                <a:ext uri="{FF2B5EF4-FFF2-40B4-BE49-F238E27FC236}">
                  <a16:creationId xmlns:a16="http://schemas.microsoft.com/office/drawing/2014/main" xmlns="" id="{41721CC6-D647-47EE-B180-9D2C3666DE1F}"/>
                </a:ext>
              </a:extLst>
            </p:cNvPr>
            <p:cNvSpPr txBox="1">
              <a:spLocks noChangeArrowheads="1"/>
            </p:cNvSpPr>
            <p:nvPr/>
          </p:nvSpPr>
          <p:spPr bwMode="auto">
            <a:xfrm>
              <a:off x="6817600" y="4469664"/>
              <a:ext cx="985046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None/>
              </a:pPr>
              <a:r>
                <a:rPr lang="vi-VN"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oạn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00000"/>
                </a:lnSpc>
                <a:spcBef>
                  <a:spcPct val="0"/>
                </a:spcBef>
                <a:buNone/>
              </a:pP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khéo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léo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đò</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than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vãn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trói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nghẹn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trăn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trối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khi</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bị</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dọa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bắn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chết</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grpSp>
        <p:nvGrpSpPr>
          <p:cNvPr id="8" name="Group 7">
            <a:extLst>
              <a:ext uri="{FF2B5EF4-FFF2-40B4-BE49-F238E27FC236}">
                <a16:creationId xmlns:a16="http://schemas.microsoft.com/office/drawing/2014/main" xmlns="" id="{751B36B5-463A-406D-9FCD-88D9D23460F1}"/>
              </a:ext>
            </a:extLst>
          </p:cNvPr>
          <p:cNvGrpSpPr/>
          <p:nvPr/>
        </p:nvGrpSpPr>
        <p:grpSpPr>
          <a:xfrm>
            <a:off x="3827460" y="6542957"/>
            <a:ext cx="12936540" cy="2056866"/>
            <a:chOff x="3827460" y="6542957"/>
            <a:chExt cx="12936540" cy="2056866"/>
          </a:xfrm>
        </p:grpSpPr>
        <p:grpSp>
          <p:nvGrpSpPr>
            <p:cNvPr id="20" name="Group 2">
              <a:extLst>
                <a:ext uri="{FF2B5EF4-FFF2-40B4-BE49-F238E27FC236}">
                  <a16:creationId xmlns:a16="http://schemas.microsoft.com/office/drawing/2014/main" xmlns="" id="{D6B59C42-DCF6-4DF3-8750-232565185511}"/>
                </a:ext>
              </a:extLst>
            </p:cNvPr>
            <p:cNvGrpSpPr/>
            <p:nvPr/>
          </p:nvGrpSpPr>
          <p:grpSpPr>
            <a:xfrm>
              <a:off x="3827460" y="6542957"/>
              <a:ext cx="2649539" cy="2056866"/>
              <a:chOff x="0" y="0"/>
              <a:chExt cx="8543362" cy="5110089"/>
            </a:xfrm>
          </p:grpSpPr>
          <p:grpSp>
            <p:nvGrpSpPr>
              <p:cNvPr id="21" name="Group 3">
                <a:extLst>
                  <a:ext uri="{FF2B5EF4-FFF2-40B4-BE49-F238E27FC236}">
                    <a16:creationId xmlns:a16="http://schemas.microsoft.com/office/drawing/2014/main" xmlns="" id="{8B9291B9-3672-4F63-A550-564D1860CDCB}"/>
                  </a:ext>
                </a:extLst>
              </p:cNvPr>
              <p:cNvGrpSpPr/>
              <p:nvPr/>
            </p:nvGrpSpPr>
            <p:grpSpPr>
              <a:xfrm>
                <a:off x="0" y="0"/>
                <a:ext cx="8543362" cy="5110089"/>
                <a:chOff x="0" y="0"/>
                <a:chExt cx="2167483" cy="1296448"/>
              </a:xfrm>
            </p:grpSpPr>
            <p:sp>
              <p:nvSpPr>
                <p:cNvPr id="23" name="Freeform 4">
                  <a:extLst>
                    <a:ext uri="{FF2B5EF4-FFF2-40B4-BE49-F238E27FC236}">
                      <a16:creationId xmlns:a16="http://schemas.microsoft.com/office/drawing/2014/main" xmlns="" id="{7B149387-88E4-4954-A2B8-5276EFB5D848}"/>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22" name="TextBox 5">
                <a:extLst>
                  <a:ext uri="{FF2B5EF4-FFF2-40B4-BE49-F238E27FC236}">
                    <a16:creationId xmlns:a16="http://schemas.microsoft.com/office/drawing/2014/main" xmlns="" id="{A18CF63A-CA83-45C7-B1AB-D30B8647245D}"/>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grpSp>
          <p:nvGrpSpPr>
            <p:cNvPr id="32" name="Group 2">
              <a:extLst>
                <a:ext uri="{FF2B5EF4-FFF2-40B4-BE49-F238E27FC236}">
                  <a16:creationId xmlns:a16="http://schemas.microsoft.com/office/drawing/2014/main" xmlns="" id="{87246923-4566-404D-B1F4-AA5B4963A9AD}"/>
                </a:ext>
              </a:extLst>
            </p:cNvPr>
            <p:cNvGrpSpPr/>
            <p:nvPr/>
          </p:nvGrpSpPr>
          <p:grpSpPr>
            <a:xfrm>
              <a:off x="6721667" y="6542957"/>
              <a:ext cx="10042333" cy="2056866"/>
              <a:chOff x="0" y="0"/>
              <a:chExt cx="8543362" cy="5110089"/>
            </a:xfrm>
          </p:grpSpPr>
          <p:grpSp>
            <p:nvGrpSpPr>
              <p:cNvPr id="33" name="Group 3">
                <a:extLst>
                  <a:ext uri="{FF2B5EF4-FFF2-40B4-BE49-F238E27FC236}">
                    <a16:creationId xmlns:a16="http://schemas.microsoft.com/office/drawing/2014/main" xmlns="" id="{DB4E0B83-0292-4C87-8E1F-E903F227D5E0}"/>
                  </a:ext>
                </a:extLst>
              </p:cNvPr>
              <p:cNvGrpSpPr/>
              <p:nvPr/>
            </p:nvGrpSpPr>
            <p:grpSpPr>
              <a:xfrm>
                <a:off x="0" y="0"/>
                <a:ext cx="8543362" cy="5110089"/>
                <a:chOff x="0" y="0"/>
                <a:chExt cx="2167483" cy="1296448"/>
              </a:xfrm>
            </p:grpSpPr>
            <p:sp>
              <p:nvSpPr>
                <p:cNvPr id="35" name="Freeform 4">
                  <a:extLst>
                    <a:ext uri="{FF2B5EF4-FFF2-40B4-BE49-F238E27FC236}">
                      <a16:creationId xmlns:a16="http://schemas.microsoft.com/office/drawing/2014/main" xmlns="" id="{F2A89301-21D4-4753-9090-65A7562FF4BE}"/>
                    </a:ext>
                  </a:extLst>
                </p:cNvPr>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sp>
          </p:grpSp>
          <p:sp>
            <p:nvSpPr>
              <p:cNvPr id="34" name="TextBox 5">
                <a:extLst>
                  <a:ext uri="{FF2B5EF4-FFF2-40B4-BE49-F238E27FC236}">
                    <a16:creationId xmlns:a16="http://schemas.microsoft.com/office/drawing/2014/main" xmlns="" id="{16FADCEA-A4EE-46DE-93D8-5AA7DAA01213}"/>
                  </a:ext>
                </a:extLst>
              </p:cNvPr>
              <p:cNvSpPr txBox="1"/>
              <p:nvPr/>
            </p:nvSpPr>
            <p:spPr>
              <a:xfrm>
                <a:off x="511443" y="657529"/>
                <a:ext cx="7238002" cy="778161"/>
              </a:xfrm>
              <a:prstGeom prst="rect">
                <a:avLst/>
              </a:prstGeom>
            </p:spPr>
            <p:txBody>
              <a:bodyPr lIns="0" tIns="0" rIns="0" bIns="0" rtlCol="0" anchor="t">
                <a:spAutoFit/>
              </a:bodyPr>
              <a:lstStyle/>
              <a:p>
                <a:pPr>
                  <a:lnSpc>
                    <a:spcPts val="4680"/>
                  </a:lnSpc>
                </a:pPr>
                <a:endParaRPr lang="en-US" sz="3600">
                  <a:solidFill>
                    <a:srgbClr val="000000"/>
                  </a:solidFill>
                  <a:latin typeface="Varela Round"/>
                </a:endParaRPr>
              </a:p>
            </p:txBody>
          </p:sp>
        </p:grpSp>
        <p:sp>
          <p:nvSpPr>
            <p:cNvPr id="39" name="TextBox 38">
              <a:extLst>
                <a:ext uri="{FF2B5EF4-FFF2-40B4-BE49-F238E27FC236}">
                  <a16:creationId xmlns:a16="http://schemas.microsoft.com/office/drawing/2014/main" xmlns="" id="{1AF789B8-B1F0-46E0-89AB-16B6200BEE38}"/>
                </a:ext>
              </a:extLst>
            </p:cNvPr>
            <p:cNvSpPr txBox="1"/>
            <p:nvPr/>
          </p:nvSpPr>
          <p:spPr>
            <a:xfrm>
              <a:off x="4385895" y="7120838"/>
              <a:ext cx="1400198" cy="584775"/>
            </a:xfrm>
            <a:prstGeom prst="rect">
              <a:avLst/>
            </a:prstGeom>
            <a:noFill/>
          </p:spPr>
          <p:txBody>
            <a:bodyPr wrap="square" rtlCol="0">
              <a:spAutoFit/>
            </a:bodyPr>
            <a:lstStyle/>
            <a:p>
              <a:pPr algn="ctr"/>
              <a:r>
                <a:rPr lang="en-US" sz="3200" b="1" dirty="0">
                  <a:solidFill>
                    <a:srgbClr val="3C4D6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a:t>
              </a:r>
            </a:p>
          </p:txBody>
        </p:sp>
        <p:sp>
          <p:nvSpPr>
            <p:cNvPr id="41" name="文本框 46">
              <a:extLst>
                <a:ext uri="{FF2B5EF4-FFF2-40B4-BE49-F238E27FC236}">
                  <a16:creationId xmlns:a16="http://schemas.microsoft.com/office/drawing/2014/main" xmlns="" id="{077C1972-F2FF-48FA-875C-B0338BA64C45}"/>
                </a:ext>
              </a:extLst>
            </p:cNvPr>
            <p:cNvSpPr txBox="1">
              <a:spLocks noChangeArrowheads="1"/>
            </p:cNvSpPr>
            <p:nvPr/>
          </p:nvSpPr>
          <p:spPr bwMode="auto">
            <a:xfrm>
              <a:off x="6920248" y="6905498"/>
              <a:ext cx="9843752"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r>
                <a:rPr lang="en-US" sz="32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iọng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trẻ</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đang</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khóc</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vờ</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lừa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bọn</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giặc</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vừa</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má</a:t>
              </a:r>
              <a:r>
                <a:rPr 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CN" altLang="en-US" sz="3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grpSp>
      <p:grpSp>
        <p:nvGrpSpPr>
          <p:cNvPr id="43" name="Group 42">
            <a:extLst>
              <a:ext uri="{FF2B5EF4-FFF2-40B4-BE49-F238E27FC236}">
                <a16:creationId xmlns:a16="http://schemas.microsoft.com/office/drawing/2014/main" xmlns="" id="{5ED0D31B-62A2-4CFA-8C40-FC4045849B07}"/>
              </a:ext>
            </a:extLst>
          </p:cNvPr>
          <p:cNvGrpSpPr/>
          <p:nvPr/>
        </p:nvGrpSpPr>
        <p:grpSpPr>
          <a:xfrm>
            <a:off x="-593800" y="2514600"/>
            <a:ext cx="5248275" cy="7772400"/>
            <a:chOff x="-593800" y="2514600"/>
            <a:chExt cx="5248275" cy="7772400"/>
          </a:xfrm>
        </p:grpSpPr>
        <p:pic>
          <p:nvPicPr>
            <p:cNvPr id="44" name="Picture 4" descr="Thanh Ma&amp;#39;s Art: Vietnamese Traditional Female Costumes">
              <a:extLst>
                <a:ext uri="{FF2B5EF4-FFF2-40B4-BE49-F238E27FC236}">
                  <a16:creationId xmlns:a16="http://schemas.microsoft.com/office/drawing/2014/main" xmlns="" id="{4E8A5040-0E1D-43DA-883B-0946FEAECED9}"/>
                </a:ext>
              </a:extLst>
            </p:cNvPr>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2" descr="Que chỉ bảng (teaching stick) đầu inox (dài 1m) - KKstore">
              <a:extLst>
                <a:ext uri="{FF2B5EF4-FFF2-40B4-BE49-F238E27FC236}">
                  <a16:creationId xmlns:a16="http://schemas.microsoft.com/office/drawing/2014/main" xmlns="" id="{109D2D1F-3E82-4B37-8905-EFF609B28893}"/>
                </a:ext>
              </a:extLst>
            </p:cNvPr>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36989" b="51555" l="875" r="96750">
                          <a14:foregroundMark x1="5125" y1="45336" x2="76375" y2="45008"/>
                        </a14:backgroundRemoval>
                      </a14:imgEffect>
                    </a14:imgLayer>
                  </a14:imgProps>
                </a:ext>
                <a:ext uri="{28A0092B-C50C-407E-A947-70E740481C1C}">
                  <a14:useLocalDpi xmlns=""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6" name="TextBox 12">
            <a:extLst>
              <a:ext uri="{FF2B5EF4-FFF2-40B4-BE49-F238E27FC236}">
                <a16:creationId xmlns:a16="http://schemas.microsoft.com/office/drawing/2014/main" xmlns="" id="{D3E3BCFE-9912-4D8D-BA08-5F647E21FE1F}"/>
              </a:ext>
            </a:extLst>
          </p:cNvPr>
          <p:cNvSpPr txBox="1"/>
          <p:nvPr/>
        </p:nvSpPr>
        <p:spPr>
          <a:xfrm>
            <a:off x="2887770" y="334356"/>
            <a:ext cx="14545726" cy="1384995"/>
          </a:xfrm>
          <a:prstGeom prst="rect">
            <a:avLst/>
          </a:prstGeom>
        </p:spPr>
        <p:txBody>
          <a:bodyPr wrap="square" lIns="0" tIns="0" rIns="0" bIns="0" rtlCol="0" anchor="t">
            <a:spAutoFit/>
          </a:bodyPr>
          <a:lstStyle/>
          <a:p>
            <a:pPr>
              <a:lnSpc>
                <a:spcPts val="10800"/>
              </a:lnSpc>
            </a:pPr>
            <a:r>
              <a:rPr lang="en-US" sz="9000" dirty="0" err="1">
                <a:solidFill>
                  <a:srgbClr val="000000"/>
                </a:solidFill>
                <a:latin typeface="Times New Roman" pitchFamily="18" charset="0"/>
                <a:cs typeface="Times New Roman" pitchFamily="18" charset="0"/>
              </a:rPr>
              <a:t>Giọng</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đọc</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các</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nhân</a:t>
            </a:r>
            <a:r>
              <a:rPr lang="en-US" sz="9000" dirty="0">
                <a:solidFill>
                  <a:srgbClr val="000000"/>
                </a:solidFill>
                <a:latin typeface="Times New Roman" pitchFamily="18" charset="0"/>
                <a:cs typeface="Times New Roman" pitchFamily="18" charset="0"/>
              </a:rPr>
              <a:t> </a:t>
            </a:r>
            <a:r>
              <a:rPr lang="en-US" sz="9000" dirty="0" err="1">
                <a:solidFill>
                  <a:srgbClr val="000000"/>
                </a:solidFill>
                <a:latin typeface="Times New Roman" pitchFamily="18" charset="0"/>
                <a:cs typeface="Times New Roman" pitchFamily="18" charset="0"/>
              </a:rPr>
              <a:t>vật</a:t>
            </a:r>
            <a:endParaRPr lang="en-US" sz="9000" dirty="0">
              <a:solidFill>
                <a:srgbClr val="0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80">
                                          <p:stCondLst>
                                            <p:cond delay="0"/>
                                          </p:stCondLst>
                                        </p:cTn>
                                        <p:tgtEl>
                                          <p:spTgt spid="46"/>
                                        </p:tgtEl>
                                      </p:cBhvr>
                                    </p:animEffect>
                                    <p:anim calcmode="lin" valueType="num">
                                      <p:cBhvr>
                                        <p:cTn id="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3" dur="26">
                                          <p:stCondLst>
                                            <p:cond delay="650"/>
                                          </p:stCondLst>
                                        </p:cTn>
                                        <p:tgtEl>
                                          <p:spTgt spid="46"/>
                                        </p:tgtEl>
                                      </p:cBhvr>
                                      <p:to x="100000" y="60000"/>
                                    </p:animScale>
                                    <p:animScale>
                                      <p:cBhvr>
                                        <p:cTn id="14" dur="166" decel="50000">
                                          <p:stCondLst>
                                            <p:cond delay="676"/>
                                          </p:stCondLst>
                                        </p:cTn>
                                        <p:tgtEl>
                                          <p:spTgt spid="46"/>
                                        </p:tgtEl>
                                      </p:cBhvr>
                                      <p:to x="100000" y="100000"/>
                                    </p:animScale>
                                    <p:animScale>
                                      <p:cBhvr>
                                        <p:cTn id="15" dur="26">
                                          <p:stCondLst>
                                            <p:cond delay="1312"/>
                                          </p:stCondLst>
                                        </p:cTn>
                                        <p:tgtEl>
                                          <p:spTgt spid="46"/>
                                        </p:tgtEl>
                                      </p:cBhvr>
                                      <p:to x="100000" y="80000"/>
                                    </p:animScale>
                                    <p:animScale>
                                      <p:cBhvr>
                                        <p:cTn id="16" dur="166" decel="50000">
                                          <p:stCondLst>
                                            <p:cond delay="1338"/>
                                          </p:stCondLst>
                                        </p:cTn>
                                        <p:tgtEl>
                                          <p:spTgt spid="46"/>
                                        </p:tgtEl>
                                      </p:cBhvr>
                                      <p:to x="100000" y="100000"/>
                                    </p:animScale>
                                    <p:animScale>
                                      <p:cBhvr>
                                        <p:cTn id="17" dur="26">
                                          <p:stCondLst>
                                            <p:cond delay="1642"/>
                                          </p:stCondLst>
                                        </p:cTn>
                                        <p:tgtEl>
                                          <p:spTgt spid="46"/>
                                        </p:tgtEl>
                                      </p:cBhvr>
                                      <p:to x="100000" y="90000"/>
                                    </p:animScale>
                                    <p:animScale>
                                      <p:cBhvr>
                                        <p:cTn id="18" dur="166" decel="50000">
                                          <p:stCondLst>
                                            <p:cond delay="1668"/>
                                          </p:stCondLst>
                                        </p:cTn>
                                        <p:tgtEl>
                                          <p:spTgt spid="46"/>
                                        </p:tgtEl>
                                      </p:cBhvr>
                                      <p:to x="100000" y="100000"/>
                                    </p:animScale>
                                    <p:animScale>
                                      <p:cBhvr>
                                        <p:cTn id="19" dur="26">
                                          <p:stCondLst>
                                            <p:cond delay="1808"/>
                                          </p:stCondLst>
                                        </p:cTn>
                                        <p:tgtEl>
                                          <p:spTgt spid="46"/>
                                        </p:tgtEl>
                                      </p:cBhvr>
                                      <p:to x="100000" y="95000"/>
                                    </p:animScale>
                                    <p:animScale>
                                      <p:cBhvr>
                                        <p:cTn id="20" dur="166" decel="50000">
                                          <p:stCondLst>
                                            <p:cond delay="1834"/>
                                          </p:stCondLst>
                                        </p:cTn>
                                        <p:tgtEl>
                                          <p:spTgt spid="4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E9920B3-0A9B-463D-A9DE-C187C06861E0}"/>
              </a:ext>
            </a:extLst>
          </p:cNvPr>
          <p:cNvSpPr txBox="1"/>
          <p:nvPr/>
        </p:nvSpPr>
        <p:spPr>
          <a:xfrm>
            <a:off x="127747" y="0"/>
            <a:ext cx="18032506" cy="10802957"/>
          </a:xfrm>
          <a:prstGeom prst="rect">
            <a:avLst/>
          </a:prstGeom>
          <a:noFill/>
        </p:spPr>
        <p:txBody>
          <a:bodyPr wrap="square" rtlCol="0">
            <a:spAutoFit/>
          </a:bodyPr>
          <a:lstStyle/>
          <a:p>
            <a:pPr algn="ctr"/>
            <a:r>
              <a:rPr lang="en-US" sz="48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Lòng</a:t>
            </a:r>
            <a:r>
              <a:rPr lang="en-US" sz="4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endParaRPr lang="en-US" sz="4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Nhân vật</a:t>
            </a:r>
            <a:r>
              <a:rPr lang="vi-VN" sz="3600" dirty="0">
                <a:latin typeface="Times New Roman" panose="02020603050405020304" pitchFamily="18" charset="0"/>
                <a:cs typeface="Times New Roman" panose="02020603050405020304" pitchFamily="18" charset="0"/>
              </a:rPr>
              <a:t>: Dì Năm - 29 tuổi</a:t>
            </a:r>
          </a:p>
          <a:p>
            <a:r>
              <a:rPr lang="vi-VN" sz="3600" dirty="0">
                <a:latin typeface="Times New Roman" panose="02020603050405020304" pitchFamily="18" charset="0"/>
                <a:cs typeface="Times New Roman" panose="02020603050405020304" pitchFamily="18" charset="0"/>
              </a:rPr>
              <a:t>                 An -12 tuổi, con trai dì Năm</a:t>
            </a:r>
          </a:p>
          <a:p>
            <a:r>
              <a:rPr lang="vi-VN" sz="3600" dirty="0">
                <a:latin typeface="Times New Roman" panose="02020603050405020304" pitchFamily="18" charset="0"/>
                <a:cs typeface="Times New Roman" panose="02020603050405020304" pitchFamily="18" charset="0"/>
              </a:rPr>
              <a:t>                 Lính</a:t>
            </a:r>
          </a:p>
          <a:p>
            <a:r>
              <a:rPr lang="vi-VN" sz="3600" dirty="0">
                <a:latin typeface="Times New Roman" panose="02020603050405020304" pitchFamily="18" charset="0"/>
                <a:cs typeface="Times New Roman" panose="02020603050405020304" pitchFamily="18" charset="0"/>
              </a:rPr>
              <a:t>                 Cai</a:t>
            </a:r>
          </a:p>
          <a:p>
            <a:r>
              <a:rPr lang="vi-VN" sz="3600" b="1" dirty="0">
                <a:latin typeface="Times New Roman" panose="02020603050405020304" pitchFamily="18" charset="0"/>
                <a:cs typeface="Times New Roman" panose="02020603050405020304" pitchFamily="18" charset="0"/>
              </a:rPr>
              <a:t>Cảnh trí</a:t>
            </a:r>
            <a:r>
              <a:rPr lang="vi-VN" sz="3600" dirty="0">
                <a:latin typeface="Times New Roman" panose="02020603050405020304" pitchFamily="18" charset="0"/>
                <a:cs typeface="Times New Roman" panose="02020603050405020304" pitchFamily="18" charset="0"/>
              </a:rPr>
              <a:t>: Một ngôi nhà nông thôn Nam Bộ. Cửa nhà quay vào phía trong sân khấu. Bên trái kê một cái bàn, hai cái ghế. Bên phải là một chõng tre, trên có mâm cơm.</a:t>
            </a:r>
          </a:p>
          <a:p>
            <a:r>
              <a:rPr lang="vi-VN" sz="3600" b="1" dirty="0">
                <a:latin typeface="Times New Roman" panose="02020603050405020304" pitchFamily="18" charset="0"/>
                <a:cs typeface="Times New Roman" panose="02020603050405020304" pitchFamily="18" charset="0"/>
              </a:rPr>
              <a:t>Thời gian</a:t>
            </a:r>
            <a:r>
              <a:rPr lang="vi-VN" sz="3600" dirty="0">
                <a:latin typeface="Times New Roman" panose="02020603050405020304" pitchFamily="18" charset="0"/>
                <a:cs typeface="Times New Roman" panose="02020603050405020304" pitchFamily="18" charset="0"/>
              </a:rPr>
              <a:t>: Buổi trưa. Má con dì Năm đang ăn cơm thì một chú cán bộ bị địch rượt bắt chạy vô. Dì Năm chỉ kịp đưa chú một chiếc áo để thay, rồi bảo chú ngồi xuống chõng vờ ăn cơm. Vừa lúc ấy, một tên cai và một tên lính chạy tới.</a:t>
            </a:r>
          </a:p>
          <a:p>
            <a:r>
              <a:rPr lang="vi-VN" sz="3600" dirty="0">
                <a:latin typeface="Times New Roman" panose="02020603050405020304" pitchFamily="18" charset="0"/>
                <a:cs typeface="Times New Roman" panose="02020603050405020304" pitchFamily="18" charset="0"/>
              </a:rPr>
              <a:t>Cai:        - Anh chị kia!</a:t>
            </a:r>
          </a:p>
          <a:p>
            <a:r>
              <a:rPr lang="vi-VN" sz="3600" dirty="0">
                <a:latin typeface="Times New Roman" panose="02020603050405020304" pitchFamily="18" charset="0"/>
                <a:cs typeface="Times New Roman" panose="02020603050405020304" pitchFamily="18" charset="0"/>
              </a:rPr>
              <a:t>Dì Năm: - Dạ, cậu kêu chi?</a:t>
            </a:r>
          </a:p>
          <a:p>
            <a:r>
              <a:rPr lang="vi-VN" sz="3600" dirty="0">
                <a:latin typeface="Times New Roman" panose="02020603050405020304" pitchFamily="18" charset="0"/>
                <a:cs typeface="Times New Roman" panose="02020603050405020304" pitchFamily="18" charset="0"/>
              </a:rPr>
              <a:t>Cai:        - Có thấy một người mới chạy vô đây không?</a:t>
            </a:r>
          </a:p>
          <a:p>
            <a:r>
              <a:rPr lang="vi-VN" sz="3600" dirty="0">
                <a:latin typeface="Times New Roman" panose="02020603050405020304" pitchFamily="18" charset="0"/>
                <a:cs typeface="Times New Roman" panose="02020603050405020304" pitchFamily="18" charset="0"/>
              </a:rPr>
              <a:t>Dì Năm: - Dạ, hổng thấy.</a:t>
            </a:r>
          </a:p>
          <a:p>
            <a:r>
              <a:rPr lang="vi-VN" sz="3600" dirty="0">
                <a:latin typeface="Times New Roman" panose="02020603050405020304" pitchFamily="18" charset="0"/>
                <a:cs typeface="Times New Roman" panose="02020603050405020304" pitchFamily="18" charset="0"/>
              </a:rPr>
              <a:t>Cán bộ:  - Lâu mau rồi cậu?</a:t>
            </a:r>
          </a:p>
          <a:p>
            <a:r>
              <a:rPr lang="vi-VN" sz="3600" dirty="0">
                <a:latin typeface="Times New Roman" panose="02020603050405020304" pitchFamily="18" charset="0"/>
                <a:cs typeface="Times New Roman" panose="02020603050405020304" pitchFamily="18" charset="0"/>
              </a:rPr>
              <a:t>Cai:        - Mới tức thời đây.</a:t>
            </a:r>
          </a:p>
          <a:p>
            <a:r>
              <a:rPr lang="vi-VN" sz="3600" dirty="0">
                <a:latin typeface="Times New Roman" panose="02020603050405020304" pitchFamily="18" charset="0"/>
                <a:cs typeface="Times New Roman" panose="02020603050405020304" pitchFamily="18" charset="0"/>
              </a:rPr>
              <a:t>Cai:        - Thiệt không thấy chớ? Rõ ràng nó quẹo vô đây (</a:t>
            </a:r>
            <a:r>
              <a:rPr lang="vi-VN" sz="3600" i="1" dirty="0">
                <a:latin typeface="Times New Roman" panose="02020603050405020304" pitchFamily="18" charset="0"/>
                <a:cs typeface="Times New Roman" panose="02020603050405020304" pitchFamily="18" charset="0"/>
              </a:rPr>
              <a:t>vẻ bực dọc</a:t>
            </a:r>
            <a:r>
              <a:rPr lang="vi-VN" sz="3600" dirty="0">
                <a:latin typeface="Times New Roman" panose="02020603050405020304" pitchFamily="18" charset="0"/>
                <a:cs typeface="Times New Roman" panose="02020603050405020304" pitchFamily="18" charset="0"/>
              </a:rPr>
              <a:t>). Anh nầy là...</a:t>
            </a:r>
          </a:p>
          <a:p>
            <a:r>
              <a:rPr lang="vi-VN" sz="3600" dirty="0">
                <a:latin typeface="Times New Roman" panose="02020603050405020304" pitchFamily="18" charset="0"/>
                <a:cs typeface="Times New Roman" panose="02020603050405020304" pitchFamily="18" charset="0"/>
              </a:rPr>
              <a:t>Dì Năm: - Chồng tui. Thằng nầy là con.</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551121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4696D91-628E-45B3-B442-354C5B9672E8}"/>
              </a:ext>
            </a:extLst>
          </p:cNvPr>
          <p:cNvSpPr txBox="1"/>
          <p:nvPr/>
        </p:nvSpPr>
        <p:spPr>
          <a:xfrm>
            <a:off x="457200" y="266700"/>
            <a:ext cx="17631746" cy="9510296"/>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Cai:        - (</a:t>
            </a:r>
            <a:r>
              <a:rPr lang="vi-VN" sz="3600" i="1" dirty="0">
                <a:latin typeface="Times New Roman" panose="02020603050405020304" pitchFamily="18" charset="0"/>
                <a:cs typeface="Times New Roman" panose="02020603050405020304" pitchFamily="18" charset="0"/>
              </a:rPr>
              <a:t>Xẵng giọng</a:t>
            </a:r>
            <a:r>
              <a:rPr lang="vi-VN" sz="3600" dirty="0">
                <a:latin typeface="Times New Roman" panose="02020603050405020304" pitchFamily="18" charset="0"/>
                <a:cs typeface="Times New Roman" panose="02020603050405020304" pitchFamily="18" charset="0"/>
              </a:rPr>
              <a:t>) Chồng chị à?</a:t>
            </a:r>
          </a:p>
          <a:p>
            <a:r>
              <a:rPr lang="vi-VN" sz="3600" dirty="0">
                <a:latin typeface="Times New Roman" panose="02020603050405020304" pitchFamily="18" charset="0"/>
                <a:cs typeface="Times New Roman" panose="02020603050405020304" pitchFamily="18" charset="0"/>
              </a:rPr>
              <a:t>Dì Năm: - Dạ, chồng tui.</a:t>
            </a:r>
          </a:p>
          <a:p>
            <a:r>
              <a:rPr lang="vi-VN" sz="3600" dirty="0">
                <a:latin typeface="Times New Roman" panose="02020603050405020304" pitchFamily="18" charset="0"/>
                <a:cs typeface="Times New Roman" panose="02020603050405020304" pitchFamily="18" charset="0"/>
              </a:rPr>
              <a:t>Cai:        - Để coi. (</a:t>
            </a:r>
            <a:r>
              <a:rPr lang="vi-VN" sz="3600" i="1" dirty="0">
                <a:latin typeface="Times New Roman" panose="02020603050405020304" pitchFamily="18" charset="0"/>
                <a:cs typeface="Times New Roman" panose="02020603050405020304" pitchFamily="18" charset="0"/>
              </a:rPr>
              <a:t>Quay sang lính</a:t>
            </a:r>
            <a:r>
              <a:rPr lang="vi-VN" sz="3600" dirty="0">
                <a:latin typeface="Times New Roman" panose="02020603050405020304" pitchFamily="18" charset="0"/>
                <a:cs typeface="Times New Roman" panose="02020603050405020304" pitchFamily="18" charset="0"/>
              </a:rPr>
              <a:t>) Trói nó lại cho tao (</a:t>
            </a:r>
            <a:r>
              <a:rPr lang="vi-VN" sz="3600" i="1" dirty="0">
                <a:latin typeface="Times New Roman" panose="02020603050405020304" pitchFamily="18" charset="0"/>
                <a:cs typeface="Times New Roman" panose="02020603050405020304" pitchFamily="18" charset="0"/>
              </a:rPr>
              <a:t>chỉ dì Năm</a:t>
            </a:r>
            <a:r>
              <a:rPr lang="vi-VN" sz="3600" dirty="0">
                <a:latin typeface="Times New Roman" panose="02020603050405020304" pitchFamily="18" charset="0"/>
                <a:cs typeface="Times New Roman" panose="02020603050405020304" pitchFamily="18" charset="0"/>
              </a:rPr>
              <a:t>). Cứ trói đi. Tao ra lịnh mà (</a:t>
            </a:r>
            <a:r>
              <a:rPr lang="vi-VN" sz="3600" i="1" dirty="0">
                <a:latin typeface="Times New Roman" panose="02020603050405020304" pitchFamily="18" charset="0"/>
                <a:cs typeface="Times New Roman" panose="02020603050405020304" pitchFamily="18" charset="0"/>
              </a:rPr>
              <a:t>lính trói dì Năm lại</a:t>
            </a:r>
            <a:r>
              <a:rPr lang="vi-VN" sz="3600" dirty="0">
                <a:latin typeface="Times New Roman" panose="02020603050405020304" pitchFamily="18" charset="0"/>
                <a:cs typeface="Times New Roman" panose="02020603050405020304" pitchFamily="18" charset="0"/>
              </a:rPr>
              <a:t>).</a:t>
            </a:r>
          </a:p>
          <a:p>
            <a:r>
              <a:rPr lang="vi-VN" sz="3600" dirty="0">
                <a:latin typeface="Times New Roman" panose="02020603050405020304" pitchFamily="18" charset="0"/>
                <a:cs typeface="Times New Roman" panose="02020603050405020304" pitchFamily="18" charset="0"/>
              </a:rPr>
              <a:t>An:         - (</a:t>
            </a:r>
            <a:r>
              <a:rPr lang="vi-VN" sz="3600" i="1" dirty="0">
                <a:latin typeface="Times New Roman" panose="02020603050405020304" pitchFamily="18" charset="0"/>
                <a:cs typeface="Times New Roman" panose="02020603050405020304" pitchFamily="18" charset="0"/>
              </a:rPr>
              <a:t>Ôm dì Năm, khóc òa</a:t>
            </a:r>
            <a:r>
              <a:rPr lang="vi-VN" sz="3600" dirty="0">
                <a:latin typeface="Times New Roman" panose="02020603050405020304" pitchFamily="18" charset="0"/>
                <a:cs typeface="Times New Roman" panose="02020603050405020304" pitchFamily="18" charset="0"/>
              </a:rPr>
              <a:t>) Má ơi má!</a:t>
            </a:r>
          </a:p>
          <a:p>
            <a:r>
              <a:rPr lang="vi-VN" sz="3600" dirty="0">
                <a:latin typeface="Times New Roman" panose="02020603050405020304" pitchFamily="18" charset="0"/>
                <a:cs typeface="Times New Roman" panose="02020603050405020304" pitchFamily="18" charset="0"/>
              </a:rPr>
              <a:t>Cán bộ:  - (</a:t>
            </a:r>
            <a:r>
              <a:rPr lang="vi-VN" sz="3600" i="1" dirty="0">
                <a:latin typeface="Times New Roman" panose="02020603050405020304" pitchFamily="18" charset="0"/>
                <a:cs typeface="Times New Roman" panose="02020603050405020304" pitchFamily="18" charset="0"/>
              </a:rPr>
              <a:t>Buông đũa đứng dậy</a:t>
            </a:r>
            <a:r>
              <a:rPr lang="vi-VN" sz="3600" dirty="0">
                <a:latin typeface="Times New Roman" panose="02020603050405020304" pitchFamily="18" charset="0"/>
                <a:cs typeface="Times New Roman" panose="02020603050405020304" pitchFamily="18" charset="0"/>
              </a:rPr>
              <a:t>) Vợ tôi...</a:t>
            </a:r>
          </a:p>
          <a:p>
            <a:r>
              <a:rPr lang="vi-VN" sz="3600" dirty="0">
                <a:latin typeface="Times New Roman" panose="02020603050405020304" pitchFamily="18" charset="0"/>
                <a:cs typeface="Times New Roman" panose="02020603050405020304" pitchFamily="18" charset="0"/>
              </a:rPr>
              <a:t>Lính:      - Ngồi xuống! (</a:t>
            </a:r>
            <a:r>
              <a:rPr lang="vi-VN" sz="3600" i="1" dirty="0">
                <a:latin typeface="Times New Roman" panose="02020603050405020304" pitchFamily="18" charset="0"/>
                <a:cs typeface="Times New Roman" panose="02020603050405020304" pitchFamily="18" charset="0"/>
              </a:rPr>
              <a:t>Chĩa súng vào chú cán bộ</a:t>
            </a:r>
            <a:r>
              <a:rPr lang="vi-VN" sz="3600" dirty="0">
                <a:latin typeface="Times New Roman" panose="02020603050405020304" pitchFamily="18" charset="0"/>
                <a:cs typeface="Times New Roman" panose="02020603050405020304" pitchFamily="18" charset="0"/>
              </a:rPr>
              <a:t>) Rục rịch tao bắn.</a:t>
            </a:r>
          </a:p>
          <a:p>
            <a:r>
              <a:rPr lang="vi-VN" sz="3600" dirty="0">
                <a:latin typeface="Times New Roman" panose="02020603050405020304" pitchFamily="18" charset="0"/>
                <a:cs typeface="Times New Roman" panose="02020603050405020304" pitchFamily="18" charset="0"/>
              </a:rPr>
              <a:t>Dì Năm: - Trời ơi! Tui có tội tình chi?</a:t>
            </a:r>
          </a:p>
          <a:p>
            <a:r>
              <a:rPr lang="vi-VN" sz="3600" dirty="0">
                <a:latin typeface="Times New Roman" panose="02020603050405020304" pitchFamily="18" charset="0"/>
                <a:cs typeface="Times New Roman" panose="02020603050405020304" pitchFamily="18" charset="0"/>
              </a:rPr>
              <a:t>Cai:        - (</a:t>
            </a:r>
            <a:r>
              <a:rPr lang="vi-VN" sz="3600" i="1" dirty="0">
                <a:latin typeface="Times New Roman" panose="02020603050405020304" pitchFamily="18" charset="0"/>
                <a:cs typeface="Times New Roman" panose="02020603050405020304" pitchFamily="18" charset="0"/>
              </a:rPr>
              <a:t>Dỗ dành</a:t>
            </a:r>
            <a:r>
              <a:rPr lang="vi-VN" sz="3600" dirty="0">
                <a:latin typeface="Times New Roman" panose="02020603050405020304" pitchFamily="18" charset="0"/>
                <a:cs typeface="Times New Roman" panose="02020603050405020304" pitchFamily="18" charset="0"/>
              </a:rPr>
              <a:t>) Nếu chị nói thiệt, tôi thưởng. Bằng chị nhận anh này là chồng, tôi bắn chị tức thời, đốt luôn cái nhà này nữa.</a:t>
            </a:r>
          </a:p>
          <a:p>
            <a:r>
              <a:rPr lang="vi-VN" sz="3600" dirty="0">
                <a:latin typeface="Times New Roman" panose="02020603050405020304" pitchFamily="18" charset="0"/>
                <a:cs typeface="Times New Roman" panose="02020603050405020304" pitchFamily="18" charset="0"/>
              </a:rPr>
              <a:t>Dì Năm: -  Mấy cậu... để tui...</a:t>
            </a:r>
          </a:p>
          <a:p>
            <a:r>
              <a:rPr lang="vi-VN" sz="3600" dirty="0">
                <a:latin typeface="Times New Roman" panose="02020603050405020304" pitchFamily="18" charset="0"/>
                <a:cs typeface="Times New Roman" panose="02020603050405020304" pitchFamily="18" charset="0"/>
              </a:rPr>
              <a:t>Cai:        - Có thế chớ! Nào, nói lẹ đi!</a:t>
            </a:r>
          </a:p>
          <a:p>
            <a:r>
              <a:rPr lang="vi-VN" sz="3600" dirty="0">
                <a:latin typeface="Times New Roman" panose="02020603050405020304" pitchFamily="18" charset="0"/>
                <a:cs typeface="Times New Roman" panose="02020603050405020304" pitchFamily="18" charset="0"/>
              </a:rPr>
              <a:t>Dì Năm: - (</a:t>
            </a:r>
            <a:r>
              <a:rPr lang="vi-VN" sz="3600" i="1" dirty="0">
                <a:latin typeface="Times New Roman" panose="02020603050405020304" pitchFamily="18" charset="0"/>
                <a:cs typeface="Times New Roman" panose="02020603050405020304" pitchFamily="18" charset="0"/>
              </a:rPr>
              <a:t>nghẹn ngào</a:t>
            </a:r>
            <a:r>
              <a:rPr lang="vi-VN" sz="3600" dirty="0">
                <a:latin typeface="Times New Roman" panose="02020603050405020304" pitchFamily="18" charset="0"/>
                <a:cs typeface="Times New Roman" panose="02020603050405020304" pitchFamily="18" charset="0"/>
              </a:rPr>
              <a:t>) An... (</a:t>
            </a:r>
            <a:r>
              <a:rPr lang="vi-VN" sz="3600" i="1" dirty="0">
                <a:latin typeface="Times New Roman" panose="02020603050405020304" pitchFamily="18" charset="0"/>
                <a:cs typeface="Times New Roman" panose="02020603050405020304" pitchFamily="18" charset="0"/>
              </a:rPr>
              <a:t>An "dạ"</a:t>
            </a:r>
            <a:r>
              <a:rPr lang="vi-VN" sz="3600" dirty="0">
                <a:latin typeface="Times New Roman" panose="02020603050405020304" pitchFamily="18" charset="0"/>
                <a:cs typeface="Times New Roman" panose="02020603050405020304" pitchFamily="18" charset="0"/>
              </a:rPr>
              <a:t>). Mầy qua bà Mười... dắt con heo về..., đội luôn năm giạ lúa. Rồi ... cha con ráng đùm bọc lấy nhau.</a:t>
            </a:r>
          </a:p>
          <a:p>
            <a:r>
              <a:rPr lang="en-US" sz="360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C</a:t>
            </a:r>
            <a:r>
              <a:rPr lang="vi-VN" sz="3600" i="1" dirty="0">
                <a:latin typeface="Times New Roman" panose="02020603050405020304" pitchFamily="18" charset="0"/>
                <a:cs typeface="Times New Roman" panose="02020603050405020304" pitchFamily="18" charset="0"/>
              </a:rPr>
              <a:t>òn nữa</a:t>
            </a:r>
            <a:r>
              <a:rPr lang="vi-VN" sz="3600" dirty="0">
                <a:latin typeface="Times New Roman" panose="02020603050405020304" pitchFamily="18" charset="0"/>
                <a:cs typeface="Times New Roman" panose="02020603050405020304" pitchFamily="18" charset="0"/>
              </a:rPr>
              <a:t>)</a:t>
            </a:r>
          </a:p>
          <a:p>
            <a:pPr lvl="8"/>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Theo </a:t>
            </a:r>
            <a:r>
              <a:rPr lang="vi-VN" sz="3600" b="1" dirty="0">
                <a:latin typeface="Times New Roman" panose="02020603050405020304" pitchFamily="18" charset="0"/>
                <a:cs typeface="Times New Roman" panose="02020603050405020304" pitchFamily="18" charset="0"/>
              </a:rPr>
              <a:t>Nguyễn Văn Xe</a:t>
            </a:r>
            <a:endParaRPr lang="vi-VN"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515929605"/>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grpSp>
        <p:nvGrpSpPr>
          <p:cNvPr id="3" name="Group 3"/>
          <p:cNvGrpSpPr/>
          <p:nvPr/>
        </p:nvGrpSpPr>
        <p:grpSpPr>
          <a:xfrm>
            <a:off x="5751741" y="3565643"/>
            <a:ext cx="11507559" cy="2206912"/>
            <a:chOff x="0" y="0"/>
            <a:chExt cx="2745176" cy="746536"/>
          </a:xfrm>
        </p:grpSpPr>
        <p:sp>
          <p:nvSpPr>
            <p:cNvPr id="4" name="Freeform 4"/>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7" name="AutoShape 7"/>
          <p:cNvSpPr/>
          <p:nvPr/>
        </p:nvSpPr>
        <p:spPr>
          <a:xfrm>
            <a:off x="0" y="8808068"/>
            <a:ext cx="18288000" cy="1478932"/>
          </a:xfrm>
          <a:prstGeom prst="rect">
            <a:avLst/>
          </a:prstGeom>
          <a:solidFill>
            <a:srgbClr val="84653C"/>
          </a:solidFill>
        </p:spPr>
      </p:sp>
      <p:grpSp>
        <p:nvGrpSpPr>
          <p:cNvPr id="9" name="Group 9"/>
          <p:cNvGrpSpPr/>
          <p:nvPr/>
        </p:nvGrpSpPr>
        <p:grpSpPr>
          <a:xfrm>
            <a:off x="5751741" y="6261618"/>
            <a:ext cx="11507559" cy="2206912"/>
            <a:chOff x="0" y="0"/>
            <a:chExt cx="2745176" cy="746536"/>
          </a:xfrm>
        </p:grpSpPr>
        <p:sp>
          <p:nvSpPr>
            <p:cNvPr id="10" name="Freeform 10"/>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grpSp>
        <p:nvGrpSpPr>
          <p:cNvPr id="14" name="Group 14"/>
          <p:cNvGrpSpPr/>
          <p:nvPr/>
        </p:nvGrpSpPr>
        <p:grpSpPr>
          <a:xfrm>
            <a:off x="5751741" y="844094"/>
            <a:ext cx="11507559" cy="2206912"/>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sp>
      </p:grpSp>
      <p:sp>
        <p:nvSpPr>
          <p:cNvPr id="20" name="TextBox 20"/>
          <p:cNvSpPr txBox="1"/>
          <p:nvPr/>
        </p:nvSpPr>
        <p:spPr>
          <a:xfrm>
            <a:off x="762000" y="844094"/>
            <a:ext cx="6901883" cy="834909"/>
          </a:xfrm>
          <a:prstGeom prst="rect">
            <a:avLst/>
          </a:prstGeom>
        </p:spPr>
        <p:txBody>
          <a:bodyPr lIns="0" tIns="0" rIns="0" bIns="0" rtlCol="0" anchor="t">
            <a:spAutoFit/>
          </a:bodyPr>
          <a:lstStyle/>
          <a:p>
            <a:pPr>
              <a:lnSpc>
                <a:spcPts val="6390"/>
              </a:lnSpc>
            </a:pPr>
            <a:r>
              <a:rPr lang="en-US" sz="6000" dirty="0" err="1">
                <a:solidFill>
                  <a:srgbClr val="000000"/>
                </a:solidFill>
                <a:latin typeface="Times New Roman" pitchFamily="18" charset="0"/>
                <a:cs typeface="Times New Roman" pitchFamily="18" charset="0"/>
              </a:rPr>
              <a:t>Chia</a:t>
            </a:r>
            <a:r>
              <a:rPr lang="en-US" sz="6000" dirty="0">
                <a:solidFill>
                  <a:srgbClr val="000000"/>
                </a:solidFill>
                <a:latin typeface="Times New Roman" pitchFamily="18" charset="0"/>
                <a:cs typeface="Times New Roman" pitchFamily="18" charset="0"/>
              </a:rPr>
              <a:t> </a:t>
            </a:r>
            <a:r>
              <a:rPr lang="en-US" sz="6000" dirty="0" err="1">
                <a:solidFill>
                  <a:srgbClr val="000000"/>
                </a:solidFill>
                <a:latin typeface="Times New Roman" pitchFamily="18" charset="0"/>
                <a:cs typeface="Times New Roman" pitchFamily="18" charset="0"/>
              </a:rPr>
              <a:t>đoạn</a:t>
            </a:r>
            <a:endParaRPr lang="en-US" sz="6000" dirty="0">
              <a:solidFill>
                <a:srgbClr val="000000"/>
              </a:solidFill>
              <a:latin typeface="Times New Roman" pitchFamily="18" charset="0"/>
              <a:cs typeface="Times New Roman" pitchFamily="18" charset="0"/>
            </a:endParaRPr>
          </a:p>
        </p:txBody>
      </p:sp>
      <p:sp>
        <p:nvSpPr>
          <p:cNvPr id="23" name="矩形 47">
            <a:extLst>
              <a:ext uri="{FF2B5EF4-FFF2-40B4-BE49-F238E27FC236}">
                <a16:creationId xmlns:a16="http://schemas.microsoft.com/office/drawing/2014/main" xmlns="" id="{DA97F165-A84A-47DD-A20E-FC4BAB5F222B}"/>
              </a:ext>
            </a:extLst>
          </p:cNvPr>
          <p:cNvSpPr/>
          <p:nvPr/>
        </p:nvSpPr>
        <p:spPr>
          <a:xfrm>
            <a:off x="6172200" y="1238178"/>
            <a:ext cx="9603217" cy="1446550"/>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1</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tui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con.)</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4" name="矩形 48">
            <a:extLst>
              <a:ext uri="{FF2B5EF4-FFF2-40B4-BE49-F238E27FC236}">
                <a16:creationId xmlns:a16="http://schemas.microsoft.com/office/drawing/2014/main" xmlns="" id="{96269B5B-BDAE-4503-840C-21BEA9C6F49D}"/>
              </a:ext>
            </a:extLst>
          </p:cNvPr>
          <p:cNvSpPr/>
          <p:nvPr/>
        </p:nvSpPr>
        <p:spPr>
          <a:xfrm>
            <a:off x="6152745" y="3770250"/>
            <a:ext cx="10690896" cy="1446550"/>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2</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cai</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chị</a:t>
            </a:r>
            <a:r>
              <a:rPr lang="en-US" sz="4400" i="1" dirty="0">
                <a:latin typeface="Times New Roman" panose="02020603050405020304" pitchFamily="18" charset="0"/>
                <a:cs typeface="Times New Roman" panose="02020603050405020304" pitchFamily="18" charset="0"/>
              </a:rPr>
              <a:t> à)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xuống</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Rục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rịch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tao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sp>
        <p:nvSpPr>
          <p:cNvPr id="25" name="矩形 49">
            <a:extLst>
              <a:ext uri="{FF2B5EF4-FFF2-40B4-BE49-F238E27FC236}">
                <a16:creationId xmlns:a16="http://schemas.microsoft.com/office/drawing/2014/main" xmlns="" id="{874DB93B-E5CE-42A3-8DA6-88FA02B5904D}"/>
              </a:ext>
            </a:extLst>
          </p:cNvPr>
          <p:cNvSpPr/>
          <p:nvPr/>
        </p:nvSpPr>
        <p:spPr>
          <a:xfrm>
            <a:off x="6172200" y="6985095"/>
            <a:ext cx="4158349" cy="769441"/>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zh-CN" altLang="en-US" sz="4400" dirty="0">
              <a:solidFill>
                <a:schemeClr val="bg1">
                  <a:lumMod val="50000"/>
                </a:schemeClr>
              </a:solidFill>
              <a:latin typeface="Times New Roman" panose="02020603050405020304" pitchFamily="18" charset="0"/>
              <a:ea typeface="inpin heiti" charset="-122"/>
              <a:cs typeface="Times New Roman" panose="02020603050405020304" pitchFamily="18" charset="0"/>
            </a:endParaRPr>
          </a:p>
        </p:txBody>
      </p:sp>
      <p:grpSp>
        <p:nvGrpSpPr>
          <p:cNvPr id="17" name="Group 16">
            <a:extLst>
              <a:ext uri="{FF2B5EF4-FFF2-40B4-BE49-F238E27FC236}">
                <a16:creationId xmlns:a16="http://schemas.microsoft.com/office/drawing/2014/main" xmlns="" id="{A019CD4F-E858-462B-BA30-76F737BDF3CD}"/>
              </a:ext>
            </a:extLst>
          </p:cNvPr>
          <p:cNvGrpSpPr/>
          <p:nvPr/>
        </p:nvGrpSpPr>
        <p:grpSpPr>
          <a:xfrm>
            <a:off x="-593800" y="2514600"/>
            <a:ext cx="5248275" cy="7772400"/>
            <a:chOff x="-593800" y="2514600"/>
            <a:chExt cx="5248275" cy="7772400"/>
          </a:xfrm>
        </p:grpSpPr>
        <p:pic>
          <p:nvPicPr>
            <p:cNvPr id="18" name="Picture 4" descr="Thanh Ma&amp;#39;s Art: Vietnamese Traditional Female Costumes">
              <a:extLst>
                <a:ext uri="{FF2B5EF4-FFF2-40B4-BE49-F238E27FC236}">
                  <a16:creationId xmlns:a16="http://schemas.microsoft.com/office/drawing/2014/main" xmlns="" id="{08BEB7BB-A40A-4550-B3B8-3F83E4CA01CD}"/>
                </a:ext>
              </a:extLst>
            </p:cNvPr>
            <p:cNvPicPr>
              <a:picLocks noChangeAspect="1" noChangeArrowheads="1"/>
            </p:cNvPicPr>
            <p:nvPr/>
          </p:nvPicPr>
          <p:blipFill>
            <a:blip r:embed="rId2">
              <a:extLst>
                <a:ext uri="{BEBA8EAE-BF5A-486C-A8C5-ECC9F3942E4B}">
                  <a14:imgProps xmlns="" xmlns:a14="http://schemas.microsoft.com/office/drawing/2010/main">
                    <a14:imgLayer r:embed="rId3">
                      <a14:imgEffect>
                        <a14:backgroundRemoval t="1716" b="96814" l="9982" r="89837">
                          <a14:foregroundMark x1="56443" y1="54902" x2="54083" y2="87010"/>
                          <a14:foregroundMark x1="38838" y1="91176" x2="60980" y2="90931"/>
                          <a14:foregroundMark x1="56443" y1="69485" x2="58802" y2="89093"/>
                          <a14:backgroundMark x1="21053" y1="25980" x2="15789" y2="45588"/>
                          <a14:backgroundMark x1="27949" y1="57108" x2="24682" y2="89216"/>
                          <a14:backgroundMark x1="77677" y1="25735" x2="90381" y2="38725"/>
                          <a14:backgroundMark x1="56987" y1="37500" x2="69510" y2="49265"/>
                          <a14:backgroundMark x1="46824" y1="94975" x2="75862" y2="95833"/>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593800" y="2514600"/>
              <a:ext cx="5248275" cy="77724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Que chỉ bảng (teaching stick) đầu inox (dài 1m) - KKstore">
              <a:extLst>
                <a:ext uri="{FF2B5EF4-FFF2-40B4-BE49-F238E27FC236}">
                  <a16:creationId xmlns:a16="http://schemas.microsoft.com/office/drawing/2014/main" xmlns="" id="{BCB22CE0-52A0-4BD9-8A40-1FA2C0E1F827}"/>
                </a:ext>
              </a:extLst>
            </p:cNvPr>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36989" b="51555" l="875" r="96750">
                          <a14:foregroundMark x1="5125" y1="45336" x2="76375" y2="45008"/>
                        </a14:backgroundRemoval>
                      </a14:imgEffect>
                    </a14:imgLayer>
                  </a14:imgProps>
                </a:ext>
                <a:ext uri="{28A0092B-C50C-407E-A947-70E740481C1C}">
                  <a14:useLocalDpi xmlns="" xmlns:a14="http://schemas.microsoft.com/office/drawing/2010/main" val="0"/>
                </a:ext>
              </a:extLst>
            </a:blip>
            <a:srcRect l="1999" t="36022" r="3001" b="48493"/>
            <a:stretch/>
          </p:blipFill>
          <p:spPr bwMode="auto">
            <a:xfrm rot="6963065">
              <a:off x="2259112" y="4939710"/>
              <a:ext cx="3273912" cy="407579"/>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1000"/>
                                        <p:tgtEl>
                                          <p:spTgt spid="9"/>
                                        </p:tgtEl>
                                      </p:cBhvr>
                                    </p:animEffect>
                                    <p:anim calcmode="lin" valueType="num">
                                      <p:cBhvr>
                                        <p:cTn id="55" dur="1000" fill="hold"/>
                                        <p:tgtEl>
                                          <p:spTgt spid="9"/>
                                        </p:tgtEl>
                                        <p:attrNameLst>
                                          <p:attrName>ppt_x</p:attrName>
                                        </p:attrNameLst>
                                      </p:cBhvr>
                                      <p:tavLst>
                                        <p:tav tm="0">
                                          <p:val>
                                            <p:strVal val="#ppt_x"/>
                                          </p:val>
                                        </p:tav>
                                        <p:tav tm="100000">
                                          <p:val>
                                            <p:strVal val="#ppt_x"/>
                                          </p:val>
                                        </p:tav>
                                      </p:tavLst>
                                    </p:anim>
                                    <p:anim calcmode="lin" valueType="num">
                                      <p:cBhvr>
                                        <p:cTn id="5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3" name="AutoShape 3"/>
          <p:cNvSpPr/>
          <p:nvPr/>
        </p:nvSpPr>
        <p:spPr>
          <a:xfrm>
            <a:off x="0" y="8808068"/>
            <a:ext cx="18288000" cy="1478932"/>
          </a:xfrm>
          <a:prstGeom prst="rect">
            <a:avLst/>
          </a:prstGeom>
          <a:solidFill>
            <a:srgbClr val="84653C"/>
          </a:solidFill>
        </p:spPr>
      </p:sp>
      <p:sp>
        <p:nvSpPr>
          <p:cNvPr id="19" name="TextBox 19"/>
          <p:cNvSpPr txBox="1"/>
          <p:nvPr/>
        </p:nvSpPr>
        <p:spPr>
          <a:xfrm>
            <a:off x="999074" y="829399"/>
            <a:ext cx="8345259" cy="1260794"/>
          </a:xfrm>
          <a:prstGeom prst="rect">
            <a:avLst/>
          </a:prstGeom>
        </p:spPr>
        <p:txBody>
          <a:bodyPr lIns="0" tIns="0" rIns="0" bIns="0" rtlCol="0" anchor="t">
            <a:spAutoFit/>
          </a:bodyPr>
          <a:lstStyle/>
          <a:p>
            <a:pPr>
              <a:lnSpc>
                <a:spcPts val="10350"/>
              </a:lnSpc>
            </a:pPr>
            <a:r>
              <a:rPr lang="en-US" sz="8625"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Giải</a:t>
            </a:r>
            <a:r>
              <a:rPr lang="en-US" sz="8625"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625"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nghĩa</a:t>
            </a:r>
            <a:r>
              <a:rPr lang="en-US" sz="8625"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8625"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từ</a:t>
            </a:r>
            <a:endParaRPr lang="en-US" sz="8625"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45" name="Group 44">
            <a:extLst>
              <a:ext uri="{FF2B5EF4-FFF2-40B4-BE49-F238E27FC236}">
                <a16:creationId xmlns:a16="http://schemas.microsoft.com/office/drawing/2014/main" xmlns="" id="{6B611989-F798-42E0-9E80-720CC162D0E4}"/>
              </a:ext>
            </a:extLst>
          </p:cNvPr>
          <p:cNvGrpSpPr/>
          <p:nvPr/>
        </p:nvGrpSpPr>
        <p:grpSpPr>
          <a:xfrm>
            <a:off x="5236045" y="2743887"/>
            <a:ext cx="4929953" cy="2609808"/>
            <a:chOff x="5236045" y="2743887"/>
            <a:chExt cx="4929953" cy="2609808"/>
          </a:xfrm>
        </p:grpSpPr>
        <p:grpSp>
          <p:nvGrpSpPr>
            <p:cNvPr id="25" name="Group 10">
              <a:extLst>
                <a:ext uri="{FF2B5EF4-FFF2-40B4-BE49-F238E27FC236}">
                  <a16:creationId xmlns:a16="http://schemas.microsoft.com/office/drawing/2014/main" xmlns="" id="{B0C0B6EA-2DCB-4F5E-9256-92EFB5C2956A}"/>
                </a:ext>
              </a:extLst>
            </p:cNvPr>
            <p:cNvGrpSpPr/>
            <p:nvPr/>
          </p:nvGrpSpPr>
          <p:grpSpPr>
            <a:xfrm>
              <a:off x="5236045" y="2743887"/>
              <a:ext cx="3907955" cy="2609808"/>
              <a:chOff x="0" y="0"/>
              <a:chExt cx="1321950" cy="1496931"/>
            </a:xfrm>
          </p:grpSpPr>
          <p:sp>
            <p:nvSpPr>
              <p:cNvPr id="26" name="Freeform 11">
                <a:extLst>
                  <a:ext uri="{FF2B5EF4-FFF2-40B4-BE49-F238E27FC236}">
                    <a16:creationId xmlns:a16="http://schemas.microsoft.com/office/drawing/2014/main" xmlns="" id="{2D92210D-04AB-4DE4-8AB5-B5DCE9CD31E0}"/>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1" name="文本框 22">
              <a:extLst>
                <a:ext uri="{FF2B5EF4-FFF2-40B4-BE49-F238E27FC236}">
                  <a16:creationId xmlns:a16="http://schemas.microsoft.com/office/drawing/2014/main" xmlns="" id="{CE4D8034-5AE9-4975-897D-0FE3616E13D7}"/>
                </a:ext>
              </a:extLst>
            </p:cNvPr>
            <p:cNvSpPr txBox="1"/>
            <p:nvPr/>
          </p:nvSpPr>
          <p:spPr>
            <a:xfrm flipH="1">
              <a:off x="5537480" y="3452578"/>
              <a:ext cx="4628518" cy="1081322"/>
            </a:xfrm>
            <a:prstGeom prst="rect">
              <a:avLst/>
            </a:prstGeom>
            <a:noFill/>
            <a:ln w="9525">
              <a:noFill/>
              <a:miter/>
            </a:ln>
            <a:effectLst>
              <a:outerShdw sx="999" sy="999" algn="ctr" rotWithShape="0">
                <a:srgbClr val="000000"/>
              </a:outerShdw>
            </a:effectLst>
          </p:spPr>
          <p:txBody>
            <a:bodyPr wrap="square" anchor="t">
              <a:spAutoFit/>
            </a:bodyPr>
            <a:lstStyle/>
            <a:p>
              <a:pPr lvl="0">
                <a:lnSpc>
                  <a:spcPct val="120000"/>
                </a:lnSpc>
              </a:pP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lvl="0">
                <a:lnSpc>
                  <a:spcPct val="120000"/>
                </a:lnSpc>
              </a:pP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endParaRPr lang="zh-CN" altLang="en-US" sz="2800"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endParaRPr>
            </a:p>
          </p:txBody>
        </p:sp>
        <p:sp>
          <p:nvSpPr>
            <p:cNvPr id="34" name="文本框 89">
              <a:extLst>
                <a:ext uri="{FF2B5EF4-FFF2-40B4-BE49-F238E27FC236}">
                  <a16:creationId xmlns:a16="http://schemas.microsoft.com/office/drawing/2014/main" xmlns="" id="{29E79D6A-16C8-4B17-957F-907CF7F58AE3}"/>
                </a:ext>
              </a:extLst>
            </p:cNvPr>
            <p:cNvSpPr txBox="1"/>
            <p:nvPr/>
          </p:nvSpPr>
          <p:spPr>
            <a:xfrm flipH="1">
              <a:off x="5638800" y="2933878"/>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Hổng thấy</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grpSp>
      <p:grpSp>
        <p:nvGrpSpPr>
          <p:cNvPr id="46" name="Group 45">
            <a:extLst>
              <a:ext uri="{FF2B5EF4-FFF2-40B4-BE49-F238E27FC236}">
                <a16:creationId xmlns:a16="http://schemas.microsoft.com/office/drawing/2014/main" xmlns="" id="{F1EAE37A-B5E5-4E1D-AED4-65B1AF806CDD}"/>
              </a:ext>
            </a:extLst>
          </p:cNvPr>
          <p:cNvGrpSpPr/>
          <p:nvPr/>
        </p:nvGrpSpPr>
        <p:grpSpPr>
          <a:xfrm>
            <a:off x="8648302" y="2743887"/>
            <a:ext cx="4782094" cy="2609808"/>
            <a:chOff x="8648302" y="2743887"/>
            <a:chExt cx="4782094" cy="2609808"/>
          </a:xfrm>
        </p:grpSpPr>
        <p:grpSp>
          <p:nvGrpSpPr>
            <p:cNvPr id="27" name="Group 15">
              <a:extLst>
                <a:ext uri="{FF2B5EF4-FFF2-40B4-BE49-F238E27FC236}">
                  <a16:creationId xmlns:a16="http://schemas.microsoft.com/office/drawing/2014/main" xmlns="" id="{3672DDBA-2814-49E4-B347-3AFA8B7E80E8}"/>
                </a:ext>
              </a:extLst>
            </p:cNvPr>
            <p:cNvGrpSpPr/>
            <p:nvPr/>
          </p:nvGrpSpPr>
          <p:grpSpPr>
            <a:xfrm>
              <a:off x="9522441" y="2743887"/>
              <a:ext cx="3907955" cy="2609808"/>
              <a:chOff x="0" y="0"/>
              <a:chExt cx="1321950" cy="1496931"/>
            </a:xfrm>
          </p:grpSpPr>
          <p:sp>
            <p:nvSpPr>
              <p:cNvPr id="28" name="Freeform 16">
                <a:extLst>
                  <a:ext uri="{FF2B5EF4-FFF2-40B4-BE49-F238E27FC236}">
                    <a16:creationId xmlns:a16="http://schemas.microsoft.com/office/drawing/2014/main" xmlns="" id="{6F1BE7F4-877F-4536-A57F-D66A97CD1620}"/>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2" name="文本框 22">
              <a:extLst>
                <a:ext uri="{FF2B5EF4-FFF2-40B4-BE49-F238E27FC236}">
                  <a16:creationId xmlns:a16="http://schemas.microsoft.com/office/drawing/2014/main" xmlns="" id="{E26E3E63-C9A1-43A3-A2EB-CD76C99FFE30}"/>
                </a:ext>
              </a:extLst>
            </p:cNvPr>
            <p:cNvSpPr txBox="1"/>
            <p:nvPr/>
          </p:nvSpPr>
          <p:spPr>
            <a:xfrm flipH="1">
              <a:off x="9888973" y="3429709"/>
              <a:ext cx="3369827" cy="1384995"/>
            </a:xfrm>
            <a:prstGeom prst="rect">
              <a:avLst/>
            </a:prstGeom>
            <a:noFill/>
            <a:ln w="9525">
              <a:noFill/>
              <a:miter/>
            </a:ln>
            <a:effectLst>
              <a:outerShdw sx="999" sy="999" algn="ctr" rotWithShape="0">
                <a:srgbClr val="000000"/>
              </a:outerShdw>
            </a:effectLst>
          </p:spPr>
          <p:txBody>
            <a:bodyPr wrap="square" anchor="t">
              <a:spAutoFit/>
            </a:bodyPr>
            <a:lstStyle/>
            <a:p>
              <a:pPr algn="just"/>
              <a:r>
                <a:rPr lang="en-GB" sz="2800" dirty="0">
                  <a:latin typeface="Times New Roman" panose="02020603050405020304" pitchFamily="18" charset="0"/>
                  <a:cs typeface="Times New Roman" panose="02020603050405020304" pitchFamily="18" charset="0"/>
                </a:rPr>
                <a:t>(</a:t>
              </a:r>
              <a:r>
                <a:rPr lang="en-GB" sz="2800" dirty="0" err="1">
                  <a:latin typeface="Times New Roman" panose="02020603050405020304" pitchFamily="18" charset="0"/>
                  <a:cs typeface="Times New Roman" panose="02020603050405020304" pitchFamily="18" charset="0"/>
                </a:rPr>
                <a:t>lúa</a:t>
              </a:r>
              <a:r>
                <a:rPr lang="en-GB" sz="2800" dirty="0">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itchFamily="18" charset="0"/>
                </a:rPr>
                <a:t>là đơn vị </a:t>
              </a:r>
              <a:r>
                <a:rPr lang="vi-VN" sz="2800">
                  <a:solidFill>
                    <a:srgbClr val="000000"/>
                  </a:solidFill>
                  <a:latin typeface="Times New Roman" panose="02020603050405020304" pitchFamily="18" charset="0"/>
                  <a:cs typeface="Times New Roman" pitchFamily="18" charset="0"/>
                </a:rPr>
                <a:t>đo </a:t>
              </a:r>
              <a:endParaRPr lang="en-US" sz="2800">
                <a:solidFill>
                  <a:srgbClr val="000000"/>
                </a:solidFill>
                <a:latin typeface="Times New Roman" panose="02020603050405020304" pitchFamily="18" charset="0"/>
                <a:cs typeface="Times New Roman" pitchFamily="18" charset="0"/>
              </a:endParaRPr>
            </a:p>
            <a:p>
              <a:pPr algn="just"/>
              <a:r>
                <a:rPr lang="vi-VN" sz="2800">
                  <a:solidFill>
                    <a:srgbClr val="000000"/>
                  </a:solidFill>
                  <a:latin typeface="Times New Roman" panose="02020603050405020304" pitchFamily="18" charset="0"/>
                  <a:cs typeface="Times New Roman" pitchFamily="18" charset="0"/>
                </a:rPr>
                <a:t>(</a:t>
              </a:r>
              <a:r>
                <a:rPr lang="vi-VN" sz="2800" dirty="0">
                  <a:solidFill>
                    <a:srgbClr val="000000"/>
                  </a:solidFill>
                  <a:latin typeface="Times New Roman" panose="02020603050405020304" pitchFamily="18" charset="0"/>
                  <a:cs typeface="Times New Roman" pitchFamily="18" charset="0"/>
                </a:rPr>
                <a:t>1 giạ lúa ước tính bằng 20kg đến 22 kg)</a:t>
              </a:r>
            </a:p>
          </p:txBody>
        </p:sp>
        <p:sp>
          <p:nvSpPr>
            <p:cNvPr id="35" name="文本框 90">
              <a:extLst>
                <a:ext uri="{FF2B5EF4-FFF2-40B4-BE49-F238E27FC236}">
                  <a16:creationId xmlns:a16="http://schemas.microsoft.com/office/drawing/2014/main" xmlns="" id="{4F65A8B1-453C-4B04-AEC8-BD53EFFC7004}"/>
                </a:ext>
              </a:extLst>
            </p:cNvPr>
            <p:cNvSpPr txBox="1"/>
            <p:nvPr/>
          </p:nvSpPr>
          <p:spPr>
            <a:xfrm flipH="1">
              <a:off x="8648302" y="2888595"/>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Giạ </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grpSp>
      <p:grpSp>
        <p:nvGrpSpPr>
          <p:cNvPr id="49" name="Group 48">
            <a:extLst>
              <a:ext uri="{FF2B5EF4-FFF2-40B4-BE49-F238E27FC236}">
                <a16:creationId xmlns:a16="http://schemas.microsoft.com/office/drawing/2014/main" xmlns="" id="{A1DC4731-BA00-4EC8-857B-2D2015229AAF}"/>
              </a:ext>
            </a:extLst>
          </p:cNvPr>
          <p:cNvGrpSpPr/>
          <p:nvPr/>
        </p:nvGrpSpPr>
        <p:grpSpPr>
          <a:xfrm>
            <a:off x="6607450" y="5753100"/>
            <a:ext cx="6822946" cy="2609808"/>
            <a:chOff x="6607450" y="5753100"/>
            <a:chExt cx="6822946" cy="2609808"/>
          </a:xfrm>
        </p:grpSpPr>
        <p:grpSp>
          <p:nvGrpSpPr>
            <p:cNvPr id="15" name="Group 15"/>
            <p:cNvGrpSpPr/>
            <p:nvPr/>
          </p:nvGrpSpPr>
          <p:grpSpPr>
            <a:xfrm>
              <a:off x="9522441" y="5753100"/>
              <a:ext cx="3907955" cy="2609808"/>
              <a:chOff x="0" y="0"/>
              <a:chExt cx="1321950" cy="1496931"/>
            </a:xfrm>
          </p:grpSpPr>
          <p:sp>
            <p:nvSpPr>
              <p:cNvPr id="16" name="Freeform 16"/>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3" name="文本框 22">
              <a:extLst>
                <a:ext uri="{FF2B5EF4-FFF2-40B4-BE49-F238E27FC236}">
                  <a16:creationId xmlns:a16="http://schemas.microsoft.com/office/drawing/2014/main" xmlns="" id="{4380BA71-014A-404D-A5A4-729E24932B66}"/>
                </a:ext>
              </a:extLst>
            </p:cNvPr>
            <p:cNvSpPr txBox="1"/>
            <p:nvPr/>
          </p:nvSpPr>
          <p:spPr>
            <a:xfrm flipH="1">
              <a:off x="9800739" y="6521316"/>
              <a:ext cx="2831238" cy="954107"/>
            </a:xfrm>
            <a:prstGeom prst="rect">
              <a:avLst/>
            </a:prstGeom>
            <a:noFill/>
            <a:ln w="9525">
              <a:noFill/>
              <a:miter/>
            </a:ln>
            <a:effectLst>
              <a:outerShdw sx="999" sy="999" algn="ctr" rotWithShape="0">
                <a:srgbClr val="000000"/>
              </a:outerShdw>
            </a:effectLst>
          </p:spPr>
          <p:txBody>
            <a:bodyPr wrap="square" anchor="t">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endParaRPr lang="zh-CN" altLang="en-US" sz="2800" dirty="0"/>
            </a:p>
          </p:txBody>
        </p:sp>
        <p:sp>
          <p:nvSpPr>
            <p:cNvPr id="36" name="文本框 91">
              <a:extLst>
                <a:ext uri="{FF2B5EF4-FFF2-40B4-BE49-F238E27FC236}">
                  <a16:creationId xmlns:a16="http://schemas.microsoft.com/office/drawing/2014/main" xmlns="" id="{FFF37440-1B7B-4A12-9E38-E57BB8F4152D}"/>
                </a:ext>
              </a:extLst>
            </p:cNvPr>
            <p:cNvSpPr txBox="1"/>
            <p:nvPr/>
          </p:nvSpPr>
          <p:spPr>
            <a:xfrm flipH="1">
              <a:off x="6607450" y="5976367"/>
              <a:ext cx="4316220" cy="1077218"/>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rPr>
                <a:t>Ráng</a:t>
              </a:r>
            </a:p>
            <a:p>
              <a:pPr lvl="0" algn="r"/>
              <a:endParaRPr lang="zh-CN" altLang="en-US" sz="3200" b="1"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Arial" panose="020B0604020202020204" pitchFamily="34" charset="0"/>
              </a:endParaRPr>
            </a:p>
          </p:txBody>
        </p:sp>
      </p:grpSp>
      <p:grpSp>
        <p:nvGrpSpPr>
          <p:cNvPr id="47" name="Group 46">
            <a:extLst>
              <a:ext uri="{FF2B5EF4-FFF2-40B4-BE49-F238E27FC236}">
                <a16:creationId xmlns:a16="http://schemas.microsoft.com/office/drawing/2014/main" xmlns="" id="{85661EFF-2D7A-4A3E-80E4-ABB9D0DCE7BA}"/>
              </a:ext>
            </a:extLst>
          </p:cNvPr>
          <p:cNvGrpSpPr/>
          <p:nvPr/>
        </p:nvGrpSpPr>
        <p:grpSpPr>
          <a:xfrm>
            <a:off x="348231" y="5753100"/>
            <a:ext cx="6580424" cy="2609808"/>
            <a:chOff x="348231" y="5753100"/>
            <a:chExt cx="6580424" cy="2609808"/>
          </a:xfrm>
        </p:grpSpPr>
        <p:grpSp>
          <p:nvGrpSpPr>
            <p:cNvPr id="5" name="Group 5"/>
            <p:cNvGrpSpPr/>
            <p:nvPr/>
          </p:nvGrpSpPr>
          <p:grpSpPr>
            <a:xfrm>
              <a:off x="999074" y="5753100"/>
              <a:ext cx="3907955" cy="2609808"/>
              <a:chOff x="0" y="0"/>
              <a:chExt cx="1321950" cy="1496931"/>
            </a:xfrm>
          </p:grpSpPr>
          <p:sp>
            <p:nvSpPr>
              <p:cNvPr id="6" name="Freeform 6"/>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7" name="文本框 92">
              <a:extLst>
                <a:ext uri="{FF2B5EF4-FFF2-40B4-BE49-F238E27FC236}">
                  <a16:creationId xmlns:a16="http://schemas.microsoft.com/office/drawing/2014/main" xmlns="" id="{81FEE0F6-0DA3-48E1-9826-DFB9F1DD9E66}"/>
                </a:ext>
              </a:extLst>
            </p:cNvPr>
            <p:cNvSpPr txBox="1"/>
            <p:nvPr/>
          </p:nvSpPr>
          <p:spPr>
            <a:xfrm flipH="1">
              <a:off x="348231" y="5964382"/>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Thiệt</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sp>
          <p:nvSpPr>
            <p:cNvPr id="38" name="Rectangle 37">
              <a:extLst>
                <a:ext uri="{FF2B5EF4-FFF2-40B4-BE49-F238E27FC236}">
                  <a16:creationId xmlns:a16="http://schemas.microsoft.com/office/drawing/2014/main" xmlns="" id="{44E0C848-5C77-45BC-AFAA-1966B4FD0752}"/>
                </a:ext>
              </a:extLst>
            </p:cNvPr>
            <p:cNvSpPr/>
            <p:nvPr/>
          </p:nvSpPr>
          <p:spPr>
            <a:xfrm>
              <a:off x="1291433" y="6511858"/>
              <a:ext cx="5637222"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endParaRPr lang="en-US" sz="2800" dirty="0">
                <a:latin typeface="Times New Roman" panose="02020603050405020304" pitchFamily="18" charset="0"/>
                <a:cs typeface="Times New Roman" panose="02020603050405020304" pitchFamily="18" charset="0"/>
              </a:endParaRPr>
            </a:p>
          </p:txBody>
        </p:sp>
      </p:grpSp>
      <p:grpSp>
        <p:nvGrpSpPr>
          <p:cNvPr id="48" name="Group 47">
            <a:extLst>
              <a:ext uri="{FF2B5EF4-FFF2-40B4-BE49-F238E27FC236}">
                <a16:creationId xmlns:a16="http://schemas.microsoft.com/office/drawing/2014/main" xmlns="" id="{71BB4B2B-D17F-4309-9C1B-073796BB896B}"/>
              </a:ext>
            </a:extLst>
          </p:cNvPr>
          <p:cNvGrpSpPr/>
          <p:nvPr/>
        </p:nvGrpSpPr>
        <p:grpSpPr>
          <a:xfrm>
            <a:off x="5171703" y="5753100"/>
            <a:ext cx="6606612" cy="2609808"/>
            <a:chOff x="5171703" y="5753100"/>
            <a:chExt cx="6606612" cy="2609808"/>
          </a:xfrm>
        </p:grpSpPr>
        <p:grpSp>
          <p:nvGrpSpPr>
            <p:cNvPr id="10" name="Group 10"/>
            <p:cNvGrpSpPr/>
            <p:nvPr/>
          </p:nvGrpSpPr>
          <p:grpSpPr>
            <a:xfrm>
              <a:off x="5236045" y="5753100"/>
              <a:ext cx="3907955" cy="2609808"/>
              <a:chOff x="0" y="0"/>
              <a:chExt cx="1321950" cy="1496931"/>
            </a:xfrm>
          </p:grpSpPr>
          <p:sp>
            <p:nvSpPr>
              <p:cNvPr id="11" name="Freeform 11"/>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9" name="文本框 92">
              <a:extLst>
                <a:ext uri="{FF2B5EF4-FFF2-40B4-BE49-F238E27FC236}">
                  <a16:creationId xmlns:a16="http://schemas.microsoft.com/office/drawing/2014/main" xmlns="" id="{478D99F7-88E0-4DFA-9240-A31C022375FC}"/>
                </a:ext>
              </a:extLst>
            </p:cNvPr>
            <p:cNvSpPr txBox="1"/>
            <p:nvPr/>
          </p:nvSpPr>
          <p:spPr>
            <a:xfrm flipH="1">
              <a:off x="5171703" y="5957940"/>
              <a:ext cx="2103120" cy="584775"/>
            </a:xfrm>
            <a:prstGeom prst="rect">
              <a:avLst/>
            </a:prstGeom>
            <a:noFill/>
            <a:ln w="9525">
              <a:noFill/>
              <a:miter/>
            </a:ln>
            <a:effectLst>
              <a:outerShdw sx="999" sy="999" algn="ctr" rotWithShape="0">
                <a:srgbClr val="000000"/>
              </a:outerShdw>
            </a:effectLst>
          </p:spPr>
          <p:txBody>
            <a:bodyPr wrap="square" anchor="t">
              <a:spAutoFit/>
            </a:bodyPr>
            <a:lstStyle/>
            <a:p>
              <a:pPr lvl="0" algn="r"/>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Quẹo vô</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sp>
          <p:nvSpPr>
            <p:cNvPr id="40" name="Rectangle 39">
              <a:extLst>
                <a:ext uri="{FF2B5EF4-FFF2-40B4-BE49-F238E27FC236}">
                  <a16:creationId xmlns:a16="http://schemas.microsoft.com/office/drawing/2014/main" xmlns="" id="{597DE01B-00B1-4D4A-BB0D-BC76A5DD506F}"/>
                </a:ext>
              </a:extLst>
            </p:cNvPr>
            <p:cNvSpPr/>
            <p:nvPr/>
          </p:nvSpPr>
          <p:spPr>
            <a:xfrm>
              <a:off x="5518289" y="6534784"/>
              <a:ext cx="6260026"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rẽ vào</a:t>
              </a:r>
              <a:endParaRPr lang="en-US" sz="2800" dirty="0">
                <a:latin typeface="Times New Roman" panose="020206030504050203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xmlns="" id="{25538451-5BE4-4CCA-A296-B2EFCB29DE42}"/>
              </a:ext>
            </a:extLst>
          </p:cNvPr>
          <p:cNvGrpSpPr/>
          <p:nvPr/>
        </p:nvGrpSpPr>
        <p:grpSpPr>
          <a:xfrm>
            <a:off x="999074" y="2743887"/>
            <a:ext cx="3952982" cy="2609808"/>
            <a:chOff x="999074" y="2743887"/>
            <a:chExt cx="3952982" cy="2609808"/>
          </a:xfrm>
        </p:grpSpPr>
        <p:grpSp>
          <p:nvGrpSpPr>
            <p:cNvPr id="23" name="Group 5">
              <a:extLst>
                <a:ext uri="{FF2B5EF4-FFF2-40B4-BE49-F238E27FC236}">
                  <a16:creationId xmlns:a16="http://schemas.microsoft.com/office/drawing/2014/main" xmlns="" id="{BF2DCEF2-8FD0-42DC-9283-C71A26299771}"/>
                </a:ext>
              </a:extLst>
            </p:cNvPr>
            <p:cNvGrpSpPr/>
            <p:nvPr/>
          </p:nvGrpSpPr>
          <p:grpSpPr>
            <a:xfrm>
              <a:off x="999074" y="2743887"/>
              <a:ext cx="3907955" cy="2609808"/>
              <a:chOff x="0" y="0"/>
              <a:chExt cx="1321950" cy="1496931"/>
            </a:xfrm>
          </p:grpSpPr>
          <p:sp>
            <p:nvSpPr>
              <p:cNvPr id="24" name="Freeform 6">
                <a:extLst>
                  <a:ext uri="{FF2B5EF4-FFF2-40B4-BE49-F238E27FC236}">
                    <a16:creationId xmlns:a16="http://schemas.microsoft.com/office/drawing/2014/main" xmlns="" id="{F6AA74FA-3B32-476D-B565-B88590CDADC7}"/>
                  </a:ext>
                </a:extLst>
              </p:cNvPr>
              <p:cNvSpPr/>
              <p:nvPr/>
            </p:nvSpPr>
            <p:spPr>
              <a:xfrm>
                <a:off x="0" y="0"/>
                <a:ext cx="1321950" cy="1496931"/>
              </a:xfrm>
              <a:custGeom>
                <a:avLst/>
                <a:gdLst/>
                <a:ahLst/>
                <a:cxnLst/>
                <a:rect l="l" t="t" r="r" b="b"/>
                <a:pathLst>
                  <a:path w="1321950" h="1496931">
                    <a:moveTo>
                      <a:pt x="1197490" y="1496931"/>
                    </a:moveTo>
                    <a:lnTo>
                      <a:pt x="124460" y="1496931"/>
                    </a:lnTo>
                    <a:cubicBezTo>
                      <a:pt x="55880" y="1496931"/>
                      <a:pt x="0" y="1441051"/>
                      <a:pt x="0" y="1372471"/>
                    </a:cubicBezTo>
                    <a:lnTo>
                      <a:pt x="0" y="124460"/>
                    </a:lnTo>
                    <a:cubicBezTo>
                      <a:pt x="0" y="55880"/>
                      <a:pt x="55880" y="0"/>
                      <a:pt x="124460" y="0"/>
                    </a:cubicBezTo>
                    <a:lnTo>
                      <a:pt x="1197490" y="0"/>
                    </a:lnTo>
                    <a:cubicBezTo>
                      <a:pt x="1266070" y="0"/>
                      <a:pt x="1321950" y="55880"/>
                      <a:pt x="1321950" y="124460"/>
                    </a:cubicBezTo>
                    <a:lnTo>
                      <a:pt x="1321950" y="1372471"/>
                    </a:lnTo>
                    <a:cubicBezTo>
                      <a:pt x="1321950" y="1441051"/>
                      <a:pt x="1266070" y="1496931"/>
                      <a:pt x="1197490" y="1496931"/>
                    </a:cubicBezTo>
                    <a:close/>
                  </a:path>
                </a:pathLst>
              </a:custGeom>
              <a:solidFill>
                <a:srgbClr val="AAC95B"/>
              </a:solidFill>
            </p:spPr>
          </p:sp>
        </p:grpSp>
        <p:sp>
          <p:nvSpPr>
            <p:cNvPr id="30" name="文本框 81">
              <a:extLst>
                <a:ext uri="{FF2B5EF4-FFF2-40B4-BE49-F238E27FC236}">
                  <a16:creationId xmlns:a16="http://schemas.microsoft.com/office/drawing/2014/main" xmlns="" id="{557B2BA7-38D2-421D-A537-A50FE3474011}"/>
                </a:ext>
              </a:extLst>
            </p:cNvPr>
            <p:cNvSpPr txBox="1"/>
            <p:nvPr/>
          </p:nvSpPr>
          <p:spPr>
            <a:xfrm flipH="1">
              <a:off x="1291433" y="2898561"/>
              <a:ext cx="3321719" cy="584775"/>
            </a:xfrm>
            <a:prstGeom prst="rect">
              <a:avLst/>
            </a:prstGeom>
            <a:noFill/>
            <a:ln w="9525">
              <a:noFill/>
              <a:miter/>
            </a:ln>
            <a:effectLst>
              <a:outerShdw sx="999" sy="999" algn="ctr" rotWithShape="0">
                <a:srgbClr val="000000"/>
              </a:outerShdw>
            </a:effectLst>
          </p:spPr>
          <p:txBody>
            <a:bodyPr wrap="square" anchor="t">
              <a:spAutoFit/>
            </a:bodyPr>
            <a:lstStyle/>
            <a:p>
              <a:pPr lvl="0" algn="l"/>
              <a:r>
                <a:rPr lang="vi-VN" altLang="zh-CN"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rPr>
                <a:t>Cai</a:t>
              </a:r>
              <a:endParaRPr lang="zh-CN" altLang="en-US" sz="3200" b="1" dirty="0">
                <a:solidFill>
                  <a:schemeClr val="tx1">
                    <a:lumMod val="85000"/>
                    <a:lumOff val="15000"/>
                  </a:schemeClr>
                </a:solidFill>
                <a:latin typeface="+mj-lt"/>
                <a:ea typeface="仓耳羽辰体-谷力 W05" panose="02020400000000000000" pitchFamily="18" charset="-122"/>
                <a:sym typeface="Arial" panose="020B0604020202020204" pitchFamily="34" charset="0"/>
              </a:endParaRPr>
            </a:p>
          </p:txBody>
        </p:sp>
        <p:sp>
          <p:nvSpPr>
            <p:cNvPr id="41" name="文本框 22">
              <a:extLst>
                <a:ext uri="{FF2B5EF4-FFF2-40B4-BE49-F238E27FC236}">
                  <a16:creationId xmlns:a16="http://schemas.microsoft.com/office/drawing/2014/main" xmlns="" id="{FA6D16F2-C586-4700-8487-66D628B97427}"/>
                </a:ext>
              </a:extLst>
            </p:cNvPr>
            <p:cNvSpPr txBox="1"/>
            <p:nvPr/>
          </p:nvSpPr>
          <p:spPr>
            <a:xfrm flipH="1">
              <a:off x="1252334" y="3452578"/>
              <a:ext cx="3699722" cy="1598386"/>
            </a:xfrm>
            <a:prstGeom prst="rect">
              <a:avLst/>
            </a:prstGeom>
            <a:noFill/>
            <a:ln w="9525">
              <a:noFill/>
              <a:miter/>
            </a:ln>
            <a:effectLst>
              <a:outerShdw sx="999" sy="999" algn="ctr" rotWithShape="0">
                <a:srgbClr val="000000"/>
              </a:outerShdw>
            </a:effectLst>
          </p:spPr>
          <p:txBody>
            <a:bodyPr wrap="square" anchor="t">
              <a:spAutoFit/>
            </a:bodyPr>
            <a:lstStyle/>
            <a:p>
              <a:pPr lvl="0">
                <a:lnSpc>
                  <a:spcPct val="120000"/>
                </a:lnSpc>
              </a:pPr>
              <a:r>
                <a:rPr lang="en-US" sz="2800">
                  <a:latin typeface="Times New Roman" panose="02020603050405020304" pitchFamily="18" charset="0"/>
                  <a:cs typeface="Times New Roman" panose="02020603050405020304" pitchFamily="18" charset="0"/>
                </a:rPr>
                <a:t>Chức vụ thấp nhất trong</a:t>
              </a:r>
            </a:p>
            <a:p>
              <a:pPr lvl="0">
                <a:lnSpc>
                  <a:spcPct val="120000"/>
                </a:lnSpc>
              </a:pPr>
              <a:r>
                <a:rPr lang="en-US" altLang="zh-CN" sz="280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rPr>
                <a:t>quân đội thời trước, chỉ xếp trên lính thường</a:t>
              </a:r>
              <a:endParaRPr lang="zh-CN" altLang="en-US" sz="2800" dirty="0">
                <a:solidFill>
                  <a:schemeClr val="tx1">
                    <a:lumMod val="85000"/>
                    <a:lumOff val="15000"/>
                  </a:schemeClr>
                </a:solidFill>
                <a:latin typeface="Times New Roman" panose="02020603050405020304" pitchFamily="18" charset="0"/>
                <a:ea typeface="仓耳羽辰体-谷力 W05" panose="02020400000000000000" pitchFamily="18" charset="-122"/>
                <a:cs typeface="Times New Roman" panose="02020603050405020304" pitchFamily="18" charset="0"/>
                <a:sym typeface="宋体" panose="02010600030101010101" pitchFamily="2" charset="-122"/>
              </a:endParaRPr>
            </a:p>
          </p:txBody>
        </p:sp>
      </p:grpSp>
      <p:pic>
        <p:nvPicPr>
          <p:cNvPr id="43" name="Picture 42">
            <a:extLst>
              <a:ext uri="{FF2B5EF4-FFF2-40B4-BE49-F238E27FC236}">
                <a16:creationId xmlns:a16="http://schemas.microsoft.com/office/drawing/2014/main" xmlns="" id="{507045B5-514C-45F5-9162-F1C5B5B2ABF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836241" cy="1836241"/>
          </a:xfrm>
          <a:prstGeom prst="ellipse">
            <a:avLst/>
          </a:prstGeom>
          <a:ln>
            <a:noFill/>
          </a:ln>
          <a:effectLst>
            <a:softEdge rad="112500"/>
          </a:effectLst>
        </p:spPr>
      </p:pic>
      <p:grpSp>
        <p:nvGrpSpPr>
          <p:cNvPr id="50" name="Group 49">
            <a:extLst>
              <a:ext uri="{FF2B5EF4-FFF2-40B4-BE49-F238E27FC236}">
                <a16:creationId xmlns:a16="http://schemas.microsoft.com/office/drawing/2014/main" xmlns="" id="{C12973B8-837F-4135-AA2D-CB8DCD57FC11}"/>
              </a:ext>
            </a:extLst>
          </p:cNvPr>
          <p:cNvGrpSpPr/>
          <p:nvPr/>
        </p:nvGrpSpPr>
        <p:grpSpPr>
          <a:xfrm>
            <a:off x="10147476" y="3427117"/>
            <a:ext cx="9686925" cy="7737161"/>
            <a:chOff x="10147476" y="3427117"/>
            <a:chExt cx="9686925" cy="7737161"/>
          </a:xfrm>
        </p:grpSpPr>
        <p:pic>
          <p:nvPicPr>
            <p:cNvPr id="51" name="Picture 6" descr="Premium Vector | Schoolmates going to school flat.. couple pupils in  uniform holding hands isolated cartoon characters. happy elementary school  students with rucksack back to school after holidays">
              <a:extLst>
                <a:ext uri="{FF2B5EF4-FFF2-40B4-BE49-F238E27FC236}">
                  <a16:creationId xmlns:a16="http://schemas.microsoft.com/office/drawing/2014/main" xmlns="" id="{1AB5AF72-447C-434B-A69A-3905F14275AA}"/>
                </a:ext>
              </a:extLst>
            </p:cNvPr>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10000" b="90000" l="10000" r="90000">
                          <a14:foregroundMark x1="73482" y1="38200" x2="70447" y2="45400"/>
                          <a14:foregroundMark x1="67732" y1="46600" x2="63099" y2="44600"/>
                          <a14:foregroundMark x1="66134" y1="72000" x2="69489" y2="77800"/>
                          <a14:foregroundMark x1="56709" y1="74200" x2="56709" y2="78800"/>
                          <a14:foregroundMark x1="43291" y1="73400" x2="46486" y2="79200"/>
                          <a14:foregroundMark x1="31150" y1="72800" x2="28115" y2="77200"/>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10147476" y="3427117"/>
              <a:ext cx="9686925" cy="773716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0DB9E9C8-B7EA-441D-8138-088E14FB67CC}"/>
                </a:ext>
              </a:extLst>
            </p:cNvPr>
            <p:cNvGrpSpPr/>
            <p:nvPr/>
          </p:nvGrpSpPr>
          <p:grpSpPr>
            <a:xfrm rot="265707">
              <a:off x="13820588" y="6726899"/>
              <a:ext cx="298551" cy="720605"/>
              <a:chOff x="13845970" y="6803789"/>
              <a:chExt cx="298551" cy="720605"/>
            </a:xfrm>
          </p:grpSpPr>
          <p:sp>
            <p:nvSpPr>
              <p:cNvPr id="58" name="Rectangle: Rounded Corners 57">
                <a:extLst>
                  <a:ext uri="{FF2B5EF4-FFF2-40B4-BE49-F238E27FC236}">
                    <a16:creationId xmlns:a16="http://schemas.microsoft.com/office/drawing/2014/main" xmlns="" id="{C4F5C090-1838-4E70-A325-BE5A92538AFE}"/>
                  </a:ext>
                </a:extLst>
              </p:cNvPr>
              <p:cNvSpPr/>
              <p:nvPr/>
            </p:nvSpPr>
            <p:spPr>
              <a:xfrm>
                <a:off x="13902180" y="6819899"/>
                <a:ext cx="152400" cy="152400"/>
              </a:xfrm>
              <a:prstGeom prst="roundRect">
                <a:avLst>
                  <a:gd name="adj" fmla="val 322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cision 58">
                <a:extLst>
                  <a:ext uri="{FF2B5EF4-FFF2-40B4-BE49-F238E27FC236}">
                    <a16:creationId xmlns:a16="http://schemas.microsoft.com/office/drawing/2014/main" xmlns="" id="{138E1069-3152-4C05-A2B7-5E62438BE036}"/>
                  </a:ext>
                </a:extLst>
              </p:cNvPr>
              <p:cNvSpPr/>
              <p:nvPr/>
            </p:nvSpPr>
            <p:spPr>
              <a:xfrm rot="695908">
                <a:off x="13845970" y="6859291"/>
                <a:ext cx="163220" cy="609600"/>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cision 59">
                <a:extLst>
                  <a:ext uri="{FF2B5EF4-FFF2-40B4-BE49-F238E27FC236}">
                    <a16:creationId xmlns:a16="http://schemas.microsoft.com/office/drawing/2014/main" xmlns="" id="{6072E52A-D7EC-4E10-9673-879431B2A4B9}"/>
                  </a:ext>
                </a:extLst>
              </p:cNvPr>
              <p:cNvSpPr/>
              <p:nvPr/>
            </p:nvSpPr>
            <p:spPr>
              <a:xfrm rot="20141494">
                <a:off x="13981301" y="6803789"/>
                <a:ext cx="163220" cy="720605"/>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xmlns="" id="{F9BCA9EC-4297-4307-9A1A-97E63C6EA22C}"/>
                </a:ext>
              </a:extLst>
            </p:cNvPr>
            <p:cNvGrpSpPr/>
            <p:nvPr/>
          </p:nvGrpSpPr>
          <p:grpSpPr>
            <a:xfrm rot="265707">
              <a:off x="16029375" y="6883034"/>
              <a:ext cx="298551" cy="720605"/>
              <a:chOff x="13845970" y="6803789"/>
              <a:chExt cx="298551" cy="720605"/>
            </a:xfrm>
          </p:grpSpPr>
          <p:sp>
            <p:nvSpPr>
              <p:cNvPr id="55" name="Rectangle: Rounded Corners 54">
                <a:extLst>
                  <a:ext uri="{FF2B5EF4-FFF2-40B4-BE49-F238E27FC236}">
                    <a16:creationId xmlns:a16="http://schemas.microsoft.com/office/drawing/2014/main" xmlns="" id="{848DBA14-8614-428C-9CD3-CB0814C34CDC}"/>
                  </a:ext>
                </a:extLst>
              </p:cNvPr>
              <p:cNvSpPr/>
              <p:nvPr/>
            </p:nvSpPr>
            <p:spPr>
              <a:xfrm>
                <a:off x="13902180" y="6819899"/>
                <a:ext cx="152400" cy="152400"/>
              </a:xfrm>
              <a:prstGeom prst="roundRect">
                <a:avLst>
                  <a:gd name="adj" fmla="val 322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cision 55">
                <a:extLst>
                  <a:ext uri="{FF2B5EF4-FFF2-40B4-BE49-F238E27FC236}">
                    <a16:creationId xmlns:a16="http://schemas.microsoft.com/office/drawing/2014/main" xmlns="" id="{53296CEE-CD1E-4C54-A7AC-1F6866EF5CD4}"/>
                  </a:ext>
                </a:extLst>
              </p:cNvPr>
              <p:cNvSpPr/>
              <p:nvPr/>
            </p:nvSpPr>
            <p:spPr>
              <a:xfrm rot="695908">
                <a:off x="13845970" y="6859291"/>
                <a:ext cx="163220" cy="609600"/>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Decision 56">
                <a:extLst>
                  <a:ext uri="{FF2B5EF4-FFF2-40B4-BE49-F238E27FC236}">
                    <a16:creationId xmlns:a16="http://schemas.microsoft.com/office/drawing/2014/main" xmlns="" id="{4DCDE48F-3ED6-47A4-B422-D0AF22A40A7E}"/>
                  </a:ext>
                </a:extLst>
              </p:cNvPr>
              <p:cNvSpPr/>
              <p:nvPr/>
            </p:nvSpPr>
            <p:spPr>
              <a:xfrm rot="20141494">
                <a:off x="13981301" y="6803789"/>
                <a:ext cx="163220" cy="720605"/>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xmlns="" id="{8097C115-2815-413C-9B71-09559B8D092A}"/>
                </a:ext>
              </a:extLst>
            </p:cNvPr>
            <p:cNvSpPr/>
            <p:nvPr/>
          </p:nvSpPr>
          <p:spPr>
            <a:xfrm rot="987718">
              <a:off x="16616206" y="3820495"/>
              <a:ext cx="868247" cy="917484"/>
            </a:xfrm>
            <a:prstGeom prst="rect">
              <a:avLst/>
            </a:prstGeom>
            <a:noFill/>
          </p:spPr>
          <p:txBody>
            <a:bodyPr wrap="square" lIns="91440" tIns="45720" rIns="91440" bIns="45720">
              <a:prstTxWarp prst="textPlain">
                <a:avLst/>
              </a:prstTxWarp>
              <a:spAutoFit/>
            </a:bodyPr>
            <a:lstStyle/>
            <a:p>
              <a:pPr algn="ctr"/>
              <a:r>
                <a:rPr lang="en-US" sz="5400" b="1" cap="none" spc="0">
                  <a:ln w="12700">
                    <a:solidFill>
                      <a:schemeClr val="tx1"/>
                    </a:solidFill>
                    <a:prstDash val="solid"/>
                  </a:ln>
                  <a:solidFill>
                    <a:srgbClr val="FFC000"/>
                  </a:solidFill>
                  <a:effectLst>
                    <a:outerShdw dist="38100" dir="2640000" algn="bl" rotWithShape="0">
                      <a:schemeClr val="accent1"/>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ppt_x</p:attrName>
                                        </p:attrNameLst>
                                      </p:cBhvr>
                                      <p:tavLst>
                                        <p:tav tm="0">
                                          <p:val>
                                            <p:strVal val="#ppt_x"/>
                                          </p:val>
                                        </p:tav>
                                        <p:tav tm="100000">
                                          <p:val>
                                            <p:strVal val="#ppt_x"/>
                                          </p:val>
                                        </p:tav>
                                      </p:tavLst>
                                    </p:anim>
                                    <p:anim calcmode="lin" valueType="num">
                                      <p:cBhvr>
                                        <p:cTn id="4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anim calcmode="lin" valueType="num">
                                      <p:cBhvr>
                                        <p:cTn id="54" dur="1000" fill="hold"/>
                                        <p:tgtEl>
                                          <p:spTgt spid="48"/>
                                        </p:tgtEl>
                                        <p:attrNameLst>
                                          <p:attrName>ppt_x</p:attrName>
                                        </p:attrNameLst>
                                      </p:cBhvr>
                                      <p:tavLst>
                                        <p:tav tm="0">
                                          <p:val>
                                            <p:strVal val="#ppt_x"/>
                                          </p:val>
                                        </p:tav>
                                        <p:tav tm="100000">
                                          <p:val>
                                            <p:strVal val="#ppt_x"/>
                                          </p:val>
                                        </p:tav>
                                      </p:tavLst>
                                    </p:anim>
                                    <p:anim calcmode="lin" valueType="num">
                                      <p:cBhvr>
                                        <p:cTn id="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asvg="http://schemas.microsoft.com/office/drawing/2016/SVG/main" xmlns="" r:embed="rId3"/>
              </a:ext>
            </a:extLst>
          </a:blip>
          <a:srcRect/>
          <a:stretch>
            <a:fillRect/>
          </a:stretch>
        </p:blipFill>
        <p:spPr>
          <a:xfrm>
            <a:off x="391530" y="1396984"/>
            <a:ext cx="17504939" cy="7493032"/>
          </a:xfrm>
          <a:prstGeom prst="rect">
            <a:avLst/>
          </a:prstGeom>
        </p:spPr>
      </p:pic>
      <p:sp>
        <p:nvSpPr>
          <p:cNvPr id="4" name="TextBox 4"/>
          <p:cNvSpPr txBox="1"/>
          <p:nvPr/>
        </p:nvSpPr>
        <p:spPr>
          <a:xfrm>
            <a:off x="3889491" y="4347096"/>
            <a:ext cx="10509016" cy="1592808"/>
          </a:xfrm>
          <a:prstGeom prst="rect">
            <a:avLst/>
          </a:prstGeom>
        </p:spPr>
        <p:txBody>
          <a:bodyPr wrap="square" lIns="0" tIns="0" rIns="0" bIns="0" rtlCol="0" anchor="t">
            <a:spAutoFit/>
          </a:bodyPr>
          <a:lstStyle/>
          <a:p>
            <a:pPr algn="ctr">
              <a:lnSpc>
                <a:spcPts val="12000"/>
              </a:lnSpc>
            </a:pPr>
            <a:r>
              <a:rPr lang="en-US" sz="12000" dirty="0" err="1">
                <a:solidFill>
                  <a:srgbClr val="000000"/>
                </a:solidFill>
                <a:latin typeface="Times New Roman" pitchFamily="18" charset="0"/>
                <a:cs typeface="Times New Roman" pitchFamily="18" charset="0"/>
              </a:rPr>
              <a:t>Tìm</a:t>
            </a:r>
            <a:r>
              <a:rPr lang="en-US" sz="12000" dirty="0">
                <a:solidFill>
                  <a:srgbClr val="000000"/>
                </a:solidFill>
                <a:latin typeface="Times New Roman" pitchFamily="18" charset="0"/>
                <a:cs typeface="Times New Roman" pitchFamily="18" charset="0"/>
              </a:rPr>
              <a:t> </a:t>
            </a:r>
            <a:r>
              <a:rPr lang="en-US" sz="12000" dirty="0" err="1">
                <a:solidFill>
                  <a:srgbClr val="000000"/>
                </a:solidFill>
                <a:latin typeface="Times New Roman" pitchFamily="18" charset="0"/>
                <a:cs typeface="Times New Roman" pitchFamily="18" charset="0"/>
              </a:rPr>
              <a:t>hiểu</a:t>
            </a:r>
            <a:r>
              <a:rPr lang="en-US" sz="12000" dirty="0">
                <a:solidFill>
                  <a:srgbClr val="000000"/>
                </a:solidFill>
                <a:latin typeface="Times New Roman" pitchFamily="18" charset="0"/>
                <a:cs typeface="Times New Roman" pitchFamily="18" charset="0"/>
              </a:rPr>
              <a:t> </a:t>
            </a:r>
            <a:r>
              <a:rPr lang="en-US" sz="12000" dirty="0" err="1">
                <a:solidFill>
                  <a:srgbClr val="000000"/>
                </a:solidFill>
                <a:latin typeface="Times New Roman" pitchFamily="18" charset="0"/>
                <a:cs typeface="Times New Roman" pitchFamily="18" charset="0"/>
              </a:rPr>
              <a:t>bài</a:t>
            </a:r>
            <a:endParaRPr lang="en-US" sz="12000" dirty="0">
              <a:solidFill>
                <a:srgbClr val="0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651</Words>
  <Application>Microsoft Office PowerPoint</Application>
  <PresentationFormat>Custom</PresentationFormat>
  <Paragraphs>137</Paragraphs>
  <Slides>26</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Times New Roman</vt:lpstr>
      <vt:lpstr>inpin heiti</vt:lpstr>
      <vt:lpstr>Calibri</vt:lpstr>
      <vt:lpstr>Varela Round</vt:lpstr>
      <vt:lpstr>宋体</vt:lpstr>
      <vt:lpstr>仓耳羽辰体-谷力 W05</vt:lpstr>
      <vt:lpstr>UVN Thay Giao Nang</vt:lpstr>
      <vt:lpstr>Wingdings</vt:lpstr>
      <vt:lpstr>UVN Thoi Nay Nang</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cp:lastModifiedBy>
  <cp:revision>34</cp:revision>
  <dcterms:created xsi:type="dcterms:W3CDTF">2006-08-16T00:00:00Z</dcterms:created>
  <dcterms:modified xsi:type="dcterms:W3CDTF">2022-09-24T08:39:20Z</dcterms:modified>
  <dc:identifier>DAEqQ-f8N50</dc:identifier>
</cp:coreProperties>
</file>