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73" r:id="rId2"/>
    <p:sldId id="408" r:id="rId3"/>
    <p:sldId id="388" r:id="rId4"/>
    <p:sldId id="286" r:id="rId5"/>
    <p:sldId id="321" r:id="rId6"/>
    <p:sldId id="394" r:id="rId7"/>
    <p:sldId id="323" r:id="rId8"/>
    <p:sldId id="335" r:id="rId9"/>
    <p:sldId id="346" r:id="rId10"/>
    <p:sldId id="347" r:id="rId11"/>
    <p:sldId id="348" r:id="rId12"/>
    <p:sldId id="409" r:id="rId13"/>
    <p:sldId id="351" r:id="rId14"/>
    <p:sldId id="376" r:id="rId15"/>
    <p:sldId id="379" r:id="rId16"/>
    <p:sldId id="4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AD6"/>
    <a:srgbClr val="E01EC3"/>
    <a:srgbClr val="EAC222"/>
    <a:srgbClr val="DEE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7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256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4B192F74-BE73-4A2B-80D6-B91B6BF926F5}" type="slidenum">
              <a:rPr lang="vi-VN" altLang="en-US"/>
              <a:t>3</a:t>
            </a:fld>
            <a:endParaRPr lang="vi-V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CCF98E1-6E2C-41D4-9FE9-05D48F4360E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0CBE-4F68-44A3-99A2-35606378CA1E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flower7">
            <a:extLst>
              <a:ext uri="{FF2B5EF4-FFF2-40B4-BE49-F238E27FC236}">
                <a16:creationId xmlns:a16="http://schemas.microsoft.com/office/drawing/2014/main" id="{20A26852-4C07-03D7-21C1-C6ACA9FB19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381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8" descr="flower7">
            <a:extLst>
              <a:ext uri="{FF2B5EF4-FFF2-40B4-BE49-F238E27FC236}">
                <a16:creationId xmlns:a16="http://schemas.microsoft.com/office/drawing/2014/main" id="{BDD6F266-C7B9-78A3-1D9B-EE9DF9B28CD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9" name="Group 3">
            <a:extLst>
              <a:ext uri="{FF2B5EF4-FFF2-40B4-BE49-F238E27FC236}">
                <a16:creationId xmlns:a16="http://schemas.microsoft.com/office/drawing/2014/main" id="{C29B1F40-CBCF-5B2F-3A3C-355E0F4CBAD4}"/>
              </a:ext>
            </a:extLst>
          </p:cNvPr>
          <p:cNvGrpSpPr>
            <a:grpSpLocks/>
          </p:cNvGrpSpPr>
          <p:nvPr/>
        </p:nvGrpSpPr>
        <p:grpSpPr bwMode="auto">
          <a:xfrm>
            <a:off x="326743" y="228600"/>
            <a:ext cx="2325687" cy="2317750"/>
            <a:chOff x="3633788" y="2438399"/>
            <a:chExt cx="2081212" cy="2199961"/>
          </a:xfrm>
        </p:grpSpPr>
        <p:pic>
          <p:nvPicPr>
            <p:cNvPr id="3084" name="Picture 13" descr="Logo dep 5 (nen trong)">
              <a:extLst>
                <a:ext uri="{FF2B5EF4-FFF2-40B4-BE49-F238E27FC236}">
                  <a16:creationId xmlns:a16="http://schemas.microsoft.com/office/drawing/2014/main" id="{7C211D07-ACD1-FEF3-5C48-57CF7ECAD3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3788" y="2438399"/>
              <a:ext cx="2081212" cy="2199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5" name="TextBox 2">
              <a:extLst>
                <a:ext uri="{FF2B5EF4-FFF2-40B4-BE49-F238E27FC236}">
                  <a16:creationId xmlns:a16="http://schemas.microsoft.com/office/drawing/2014/main" id="{EE26176B-6DC5-10E3-43E9-75C407666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3765" y="4371224"/>
              <a:ext cx="1447800" cy="197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 TỐT-HỌC TỐT</a:t>
              </a:r>
              <a:endParaRPr lang="vi-VN" altLang="en-US" sz="1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080" name="Picture 16">
            <a:extLst>
              <a:ext uri="{FF2B5EF4-FFF2-40B4-BE49-F238E27FC236}">
                <a16:creationId xmlns:a16="http://schemas.microsoft.com/office/drawing/2014/main" id="{27E79824-2B8F-10A0-0345-7FF3700B3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7" y="5181600"/>
            <a:ext cx="1452563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15">
            <a:extLst>
              <a:ext uri="{FF2B5EF4-FFF2-40B4-BE49-F238E27FC236}">
                <a16:creationId xmlns:a16="http://schemas.microsoft.com/office/drawing/2014/main" id="{49A6B51A-24E7-423B-DFC0-7CE00DBB4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775" y="5554455"/>
            <a:ext cx="12922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2" name="Rectangle 15">
            <a:extLst>
              <a:ext uri="{FF2B5EF4-FFF2-40B4-BE49-F238E27FC236}">
                <a16:creationId xmlns:a16="http://schemas.microsoft.com/office/drawing/2014/main" id="{D4A6BC03-858F-3E77-5FFB-3928B89C5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7" y="1132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36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92A100-3054-10D9-0C89-19214C1D9C5D}"/>
              </a:ext>
            </a:extLst>
          </p:cNvPr>
          <p:cNvSpPr txBox="1"/>
          <p:nvPr/>
        </p:nvSpPr>
        <p:spPr>
          <a:xfrm>
            <a:off x="1321107" y="3340349"/>
            <a:ext cx="7102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HÀNG CỦA SỐ THẬP PHÂN.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ĐỌC ,VIẾT SỐ THẬP PHÂN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TRANG 37)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34ACD2-E19D-6CE0-8564-3F677C1433CD}"/>
              </a:ext>
            </a:extLst>
          </p:cNvPr>
          <p:cNvSpPr txBox="1"/>
          <p:nvPr/>
        </p:nvSpPr>
        <p:spPr>
          <a:xfrm>
            <a:off x="3048000" y="1447800"/>
            <a:ext cx="541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TOÁN 5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9005F-E05A-395E-8834-504D3A98B491}"/>
              </a:ext>
            </a:extLst>
          </p:cNvPr>
          <p:cNvSpPr txBox="1"/>
          <p:nvPr/>
        </p:nvSpPr>
        <p:spPr>
          <a:xfrm>
            <a:off x="2458622" y="457200"/>
            <a:ext cx="63586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 TIỂU HỌC NGỌC LÂM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38430"/>
            <a:ext cx="9144000" cy="95313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1/38 :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;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nguyên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  <a:endParaRPr lang="en-US" altLang="en-US" sz="4000" dirty="0">
              <a:latin typeface="Times New Roman" panose="02020603050405020304" pitchFamily="18" charset="0"/>
            </a:endParaRPr>
          </a:p>
        </p:txBody>
      </p:sp>
      <p:sp>
        <p:nvSpPr>
          <p:cNvPr id="6151" name="Rectangle 7"/>
          <p:cNvSpPr/>
          <p:nvPr>
            <p:custDataLst>
              <p:tags r:id="rId1"/>
            </p:custDataLst>
          </p:nvPr>
        </p:nvSpPr>
        <p:spPr>
          <a:xfrm>
            <a:off x="280035" y="1431290"/>
            <a:ext cx="221996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800000"/>
                </a:solidFill>
                <a:latin typeface="Arial" panose="020B0604020202020204" pitchFamily="34" charset="0"/>
              </a:rPr>
              <a:t>b) 301,80</a:t>
            </a:r>
            <a:r>
              <a:rPr lang="en-US" altLang="en-US" sz="3200" dirty="0">
                <a:solidFill>
                  <a:srgbClr val="8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8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08915" y="2014855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Đọc là: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8915" y="2627630"/>
            <a:ext cx="293497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nguyên là: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32915" y="2014855"/>
            <a:ext cx="70072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 trăm linh một phẩy tám mươi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08915" y="3240405"/>
            <a:ext cx="33578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thập phân là: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143885" y="2627630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301 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8915" y="3832860"/>
            <a:ext cx="30372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Từ trái qua phải: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366770" y="3240405"/>
            <a:ext cx="39801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35300" y="3933825"/>
            <a:ext cx="6108700" cy="138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3 chỉ 3 trăm, 0 chỉ 0 chục, 1 chỉ 1 đơn vị; 8 chỉ 8 phần mười, 0 chỉ 0 phần trăm.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6063615"/>
            <a:ext cx="9023350" cy="8115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1" grpId="1"/>
      <p:bldP spid="9221" grpId="0" bldLvl="0" animBg="1"/>
      <p:bldP spid="9221" grpId="1" animBg="1"/>
      <p:bldP spid="6" grpId="0" bldLvl="0" animBg="1"/>
      <p:bldP spid="6" grpId="1" animBg="1"/>
      <p:bldP spid="7" grpId="0" bldLvl="0" animBg="1"/>
      <p:bldP spid="7" grpId="1" animBg="1"/>
      <p:bldP spid="11" grpId="0" bldLvl="0" animBg="1"/>
      <p:bldP spid="11" grpId="1" animBg="1"/>
      <p:bldP spid="12" grpId="0" bldLvl="0" animBg="1"/>
      <p:bldP spid="12" grpId="1" animBg="1"/>
      <p:bldP spid="13" grpId="0" animBg="1"/>
      <p:bldP spid="13" grpId="1" animBg="1"/>
      <p:bldP spid="5" grpId="0" animBg="1"/>
      <p:bldP spid="5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38430"/>
            <a:ext cx="9144000" cy="95313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1/38 :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;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nguyên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  <a:endParaRPr lang="en-US" altLang="en-US" sz="4000" dirty="0">
              <a:latin typeface="Times New Roman" panose="02020603050405020304" pitchFamily="18" charset="0"/>
            </a:endParaRPr>
          </a:p>
        </p:txBody>
      </p:sp>
      <p:sp>
        <p:nvSpPr>
          <p:cNvPr id="6151" name="Rectangle 7"/>
          <p:cNvSpPr/>
          <p:nvPr>
            <p:custDataLst>
              <p:tags r:id="rId1"/>
            </p:custDataLst>
          </p:nvPr>
        </p:nvSpPr>
        <p:spPr>
          <a:xfrm>
            <a:off x="282575" y="1431290"/>
            <a:ext cx="26212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800000"/>
                </a:solidFill>
                <a:latin typeface="Arial" panose="020B0604020202020204" pitchFamily="34" charset="0"/>
              </a:rPr>
              <a:t>c) 1942, 54</a:t>
            </a:r>
            <a:r>
              <a:rPr lang="en-US" altLang="en-US" sz="3200" dirty="0">
                <a:solidFill>
                  <a:srgbClr val="8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8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08915" y="2014855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Đọc là: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8915" y="2967990"/>
            <a:ext cx="293497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nguyên là: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32915" y="2014855"/>
            <a:ext cx="7007225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 nghìn chín trăm bốn mươi hai phẩy năm mươi tư.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06680" y="3908425"/>
            <a:ext cx="33578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thập phân là: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143885" y="2967990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1942 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6680" y="4848225"/>
            <a:ext cx="30372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Từ trái qua phải: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43885" y="3908425"/>
            <a:ext cx="50558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54</a:t>
            </a:r>
          </a:p>
        </p:txBody>
      </p:sp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6063615"/>
            <a:ext cx="9023350" cy="8115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35300" y="4908550"/>
            <a:ext cx="6108700" cy="138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nghìn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9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9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2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; 5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mười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1" grpId="1"/>
      <p:bldP spid="9221" grpId="0" bldLvl="0" animBg="1"/>
      <p:bldP spid="9221" grpId="1" animBg="1"/>
      <p:bldP spid="6" grpId="0" bldLvl="0" animBg="1"/>
      <p:bldP spid="6" grpId="1" animBg="1"/>
      <p:bldP spid="7" grpId="0" bldLvl="0" animBg="1"/>
      <p:bldP spid="7" grpId="1" animBg="1"/>
      <p:bldP spid="11" grpId="0" bldLvl="0" animBg="1"/>
      <p:bldP spid="11" grpId="1" animBg="1"/>
      <p:bldP spid="12" grpId="0" bldLvl="0" animBg="1"/>
      <p:bldP spid="12" grpId="1" animBg="1"/>
      <p:bldP spid="13" grpId="0" bldLvl="0" animBg="1"/>
      <p:bldP spid="13" grpId="1" animBg="1"/>
      <p:bldP spid="5" grpId="0" bldLvl="0" animBg="1"/>
      <p:bldP spid="5" grpId="1" animBg="1"/>
      <p:bldP spid="2" grpId="0" bldLvl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5908" y="274638"/>
            <a:ext cx="5611091" cy="761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d) 0,032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405353"/>
            <a:ext cx="6972300" cy="636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2309019"/>
            <a:ext cx="322811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Phần</a:t>
            </a:r>
            <a:r>
              <a:rPr lang="en-US" sz="3200" dirty="0"/>
              <a:t> </a:t>
            </a:r>
            <a:r>
              <a:rPr lang="en-US" sz="3200" dirty="0" err="1"/>
              <a:t>nguyên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4218710" y="2216945"/>
            <a:ext cx="838199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865910" y="3429000"/>
            <a:ext cx="3782290" cy="1143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Phần</a:t>
            </a:r>
            <a:r>
              <a:rPr lang="en-US" sz="3600" dirty="0"/>
              <a:t> </a:t>
            </a:r>
            <a:r>
              <a:rPr lang="en-US" sz="3600" dirty="0" err="1"/>
              <a:t>thập</a:t>
            </a:r>
            <a:r>
              <a:rPr lang="en-US" sz="3600" dirty="0"/>
              <a:t> </a:t>
            </a:r>
            <a:r>
              <a:rPr lang="en-US" sz="3600" dirty="0" err="1"/>
              <a:t>phân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:  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4932219" y="3513355"/>
            <a:ext cx="1600200" cy="990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032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90155" y="4795908"/>
            <a:ext cx="31242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trái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4142509" y="4809765"/>
            <a:ext cx="4544291" cy="8080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0 </a:t>
            </a:r>
            <a:r>
              <a:rPr lang="en-US" sz="2800" dirty="0" err="1">
                <a:solidFill>
                  <a:srgbClr val="FF0000"/>
                </a:solidFill>
              </a:rPr>
              <a:t>đơn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vị</a:t>
            </a:r>
            <a:r>
              <a:rPr lang="en-US" sz="2800" dirty="0">
                <a:solidFill>
                  <a:srgbClr val="FF0000"/>
                </a:solidFill>
              </a:rPr>
              <a:t>,  0 </a:t>
            </a:r>
            <a:r>
              <a:rPr lang="en-US" sz="2800" dirty="0" err="1">
                <a:solidFill>
                  <a:srgbClr val="FF0000"/>
                </a:solidFill>
              </a:rPr>
              <a:t>phần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mười</a:t>
            </a:r>
            <a:r>
              <a:rPr lang="en-US" sz="2800" dirty="0">
                <a:solidFill>
                  <a:srgbClr val="FF0000"/>
                </a:solidFill>
              </a:rPr>
              <a:t>,  3 </a:t>
            </a:r>
            <a:r>
              <a:rPr lang="en-US" sz="2800" dirty="0" err="1">
                <a:solidFill>
                  <a:srgbClr val="FF0000"/>
                </a:solidFill>
              </a:rPr>
              <a:t>phần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trăm</a:t>
            </a:r>
            <a:r>
              <a:rPr lang="en-US" sz="2800" dirty="0">
                <a:solidFill>
                  <a:srgbClr val="FF0000"/>
                </a:solidFill>
              </a:rPr>
              <a:t>,  2 </a:t>
            </a:r>
            <a:r>
              <a:rPr lang="en-US" sz="2800" dirty="0" err="1">
                <a:solidFill>
                  <a:srgbClr val="FF0000"/>
                </a:solidFill>
              </a:rPr>
              <a:t>phần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nghìn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-33655" y="8255"/>
            <a:ext cx="9144000" cy="5219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2/38: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 số thập phân có:</a:t>
            </a:r>
            <a:endParaRPr lang="en-US" altLang="en-US" sz="4000" b="1" dirty="0">
              <a:latin typeface="Times New Roman" panose="02020603050405020304" pitchFamily="18" charset="0"/>
            </a:endParaRPr>
          </a:p>
        </p:txBody>
      </p:sp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6063615"/>
            <a:ext cx="9023350" cy="81153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Table 1"/>
          <p:cNvGraphicFramePr/>
          <p:nvPr/>
        </p:nvGraphicFramePr>
        <p:xfrm>
          <a:off x="38100" y="590550"/>
          <a:ext cx="9072245" cy="624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3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67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thập phân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thành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a) Năm đơn vị, chín phần mười.</a:t>
                      </a: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b) Hai mươi bốn đơn vị, một phần mười, tám phần trăm (tức là hai mươi bốn đơn vị và mười tám phần trăm</a:t>
                      </a: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)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.</a:t>
                      </a: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c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) Năm mươi lăm đơn vị, n</a:t>
                      </a: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ăm phần mười, năm phần trăm, năm phần nghìn (tức là n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ăm mươi lăm đơn vị </a:t>
                      </a: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và năm trăm năm mươi lăm phần nghìn).</a:t>
                      </a:r>
                      <a:endParaRPr lang="vi-V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d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) </a:t>
                      </a:r>
                      <a:r>
                        <a:rPr lang="vi-V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Hai nghìn không trăm linh hai đơn vị, tám phần trăm.</a:t>
                      </a:r>
                      <a:endParaRPr lang="vi-V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vi-VN" alt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e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) </a:t>
                      </a:r>
                      <a:r>
                        <a:rPr lang="vi-V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Không đơn vị, một p</a:t>
                      </a:r>
                      <a:r>
                        <a:rPr lang="en-US" altLang="vi-V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h</a:t>
                      </a:r>
                      <a:r>
                        <a:rPr lang="vi-V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ần nghìn.</a:t>
                      </a: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51" name="Text Box 15"/>
          <p:cNvSpPr txBox="1"/>
          <p:nvPr/>
        </p:nvSpPr>
        <p:spPr>
          <a:xfrm flipH="1">
            <a:off x="7284720" y="1685290"/>
            <a:ext cx="1998345" cy="52197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5,9</a:t>
            </a:r>
          </a:p>
        </p:txBody>
      </p:sp>
      <p:sp>
        <p:nvSpPr>
          <p:cNvPr id="3" name="Text Box 15"/>
          <p:cNvSpPr txBox="1"/>
          <p:nvPr/>
        </p:nvSpPr>
        <p:spPr>
          <a:xfrm flipH="1">
            <a:off x="7112000" y="2796540"/>
            <a:ext cx="1998345" cy="52197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24,18</a:t>
            </a:r>
          </a:p>
        </p:txBody>
      </p:sp>
      <p:sp>
        <p:nvSpPr>
          <p:cNvPr id="4" name="Text Box 15"/>
          <p:cNvSpPr txBox="1"/>
          <p:nvPr/>
        </p:nvSpPr>
        <p:spPr>
          <a:xfrm flipH="1">
            <a:off x="7112000" y="4137025"/>
            <a:ext cx="1998345" cy="52197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55,555</a:t>
            </a:r>
          </a:p>
        </p:txBody>
      </p:sp>
      <p:sp>
        <p:nvSpPr>
          <p:cNvPr id="5" name="Text Box 15"/>
          <p:cNvSpPr txBox="1"/>
          <p:nvPr/>
        </p:nvSpPr>
        <p:spPr>
          <a:xfrm flipH="1">
            <a:off x="7024370" y="5286375"/>
            <a:ext cx="1998345" cy="52197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2002,08</a:t>
            </a:r>
          </a:p>
        </p:txBody>
      </p:sp>
      <p:sp>
        <p:nvSpPr>
          <p:cNvPr id="6" name="Text Box 15"/>
          <p:cNvSpPr txBox="1"/>
          <p:nvPr/>
        </p:nvSpPr>
        <p:spPr>
          <a:xfrm flipH="1">
            <a:off x="7215505" y="6208395"/>
            <a:ext cx="1998345" cy="52197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0,001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bldLvl="0" animBg="1"/>
      <p:bldP spid="3" grpId="0" bldLvl="0" animBg="1"/>
      <p:bldP spid="4" grpId="0" bldLvl="0" animBg="1"/>
      <p:bldP spid="5" grpId="0" bldLvl="0" animBg="1"/>
      <p:bldP spid="6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7"/>
          <p:cNvSpPr/>
          <p:nvPr/>
        </p:nvSpPr>
        <p:spPr>
          <a:xfrm>
            <a:off x="476250" y="1636713"/>
            <a:ext cx="26670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800000"/>
                </a:solidFill>
                <a:latin typeface="Arial" panose="020B0604020202020204" pitchFamily="34" charset="0"/>
              </a:rPr>
              <a:t>3,5</a:t>
            </a:r>
            <a:r>
              <a:rPr lang="en-US" altLang="en-US" sz="4400" b="1" dirty="0">
                <a:solidFill>
                  <a:srgbClr val="8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3600" b="1" dirty="0">
                <a:solidFill>
                  <a:srgbClr val="80000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3322" name="Rectangle 10"/>
          <p:cNvSpPr/>
          <p:nvPr/>
        </p:nvSpPr>
        <p:spPr>
          <a:xfrm>
            <a:off x="5562600" y="1828800"/>
            <a:ext cx="2514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18,05 =</a:t>
            </a:r>
          </a:p>
        </p:txBody>
      </p:sp>
      <p:sp>
        <p:nvSpPr>
          <p:cNvPr id="13323" name="Rectangle 11"/>
          <p:cNvSpPr/>
          <p:nvPr/>
        </p:nvSpPr>
        <p:spPr>
          <a:xfrm>
            <a:off x="526473" y="3581400"/>
            <a:ext cx="2978727" cy="641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sz="3600" b="1" dirty="0">
                <a:solidFill>
                  <a:srgbClr val="006600"/>
                </a:solidFill>
                <a:latin typeface="Arial" panose="020B0604020202020204" pitchFamily="34" charset="0"/>
              </a:rPr>
              <a:t>217,908 =</a:t>
            </a:r>
          </a:p>
        </p:txBody>
      </p:sp>
      <p:sp>
        <p:nvSpPr>
          <p:cNvPr id="13324" name="Rectangle 12"/>
          <p:cNvSpPr/>
          <p:nvPr/>
        </p:nvSpPr>
        <p:spPr>
          <a:xfrm>
            <a:off x="1898333" y="1754188"/>
            <a:ext cx="2057400" cy="992187"/>
          </a:xfrm>
          <a:prstGeom prst="rect">
            <a:avLst/>
          </a:prstGeom>
          <a:noFill/>
          <a:ln w="317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Arial" panose="020B0604020202020204" pitchFamily="34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328" name="Object 16"/>
          <p:cNvGraphicFramePr/>
          <p:nvPr/>
        </p:nvGraphicFramePr>
        <p:xfrm>
          <a:off x="2170113" y="1485900"/>
          <a:ext cx="628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03200" imgH="393700" progId="Equation.3">
                  <p:embed/>
                </p:oleObj>
              </mc:Choice>
              <mc:Fallback>
                <p:oleObj r:id="rId2" imgW="203200" imgH="393700" progId="Equation.3">
                  <p:embed/>
                  <p:pic>
                    <p:nvPicPr>
                      <p:cNvPr id="0" name="Picture 1" descr="image1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1485900"/>
                        <a:ext cx="6286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38430"/>
            <a:ext cx="9144000" cy="95313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/38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sym typeface="+mn-ea"/>
              </a:rPr>
              <a:t>Viết các số thập phân sau thành hỗn số có chứa phân số thập phân</a:t>
            </a:r>
            <a:r>
              <a:rPr lang="en-US" altLang="en-US" sz="2800" dirty="0">
                <a:solidFill>
                  <a:srgbClr val="003300"/>
                </a:solidFill>
                <a:latin typeface="Arial" panose="020B0604020202020204" pitchFamily="34" charset="0"/>
                <a:sym typeface="+mn-ea"/>
              </a:rPr>
              <a:t>.</a:t>
            </a:r>
            <a:endParaRPr lang="en-US" altLang="en-US" sz="4000" b="1" dirty="0">
              <a:latin typeface="Times New Roman" panose="02020603050405020304" pitchFamily="18" charset="0"/>
            </a:endParaRPr>
          </a:p>
        </p:txBody>
      </p:sp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0" y="6063615"/>
            <a:ext cx="9023350" cy="8115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5181600" y="3473132"/>
            <a:ext cx="2514601" cy="7937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6,33 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19" grpId="1"/>
      <p:bldP spid="13322" grpId="0"/>
      <p:bldP spid="13322" grpId="1"/>
      <p:bldP spid="13323" grpId="0"/>
      <p:bldP spid="13323" grpId="1"/>
      <p:bldP spid="13324" grpId="0"/>
      <p:bldP spid="13324" grpId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7"/>
          <p:cNvSpPr/>
          <p:nvPr/>
        </p:nvSpPr>
        <p:spPr>
          <a:xfrm>
            <a:off x="476250" y="1636713"/>
            <a:ext cx="26670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800000"/>
                </a:solidFill>
                <a:latin typeface="Arial" panose="020B0604020202020204" pitchFamily="34" charset="0"/>
              </a:rPr>
              <a:t>3,5</a:t>
            </a:r>
            <a:r>
              <a:rPr lang="en-US" altLang="en-US" sz="4400" b="1" dirty="0">
                <a:solidFill>
                  <a:srgbClr val="8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3600" b="1" dirty="0">
                <a:solidFill>
                  <a:srgbClr val="80000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3322" name="Rectangle 10"/>
          <p:cNvSpPr/>
          <p:nvPr/>
        </p:nvSpPr>
        <p:spPr>
          <a:xfrm>
            <a:off x="5562600" y="1828800"/>
            <a:ext cx="2514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18,05 =</a:t>
            </a:r>
          </a:p>
        </p:txBody>
      </p:sp>
      <p:sp>
        <p:nvSpPr>
          <p:cNvPr id="13323" name="Rectangle 11"/>
          <p:cNvSpPr/>
          <p:nvPr/>
        </p:nvSpPr>
        <p:spPr>
          <a:xfrm>
            <a:off x="379268" y="3609975"/>
            <a:ext cx="2743200" cy="641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sz="3600" b="1" dirty="0">
                <a:solidFill>
                  <a:srgbClr val="006600"/>
                </a:solidFill>
                <a:latin typeface="Arial" panose="020B0604020202020204" pitchFamily="34" charset="0"/>
              </a:rPr>
              <a:t>217,908 =</a:t>
            </a:r>
          </a:p>
        </p:txBody>
      </p:sp>
      <p:sp>
        <p:nvSpPr>
          <p:cNvPr id="13324" name="Rectangle 12"/>
          <p:cNvSpPr/>
          <p:nvPr/>
        </p:nvSpPr>
        <p:spPr>
          <a:xfrm>
            <a:off x="1898333" y="1754188"/>
            <a:ext cx="2057400" cy="992187"/>
          </a:xfrm>
          <a:prstGeom prst="rect">
            <a:avLst/>
          </a:prstGeom>
          <a:noFill/>
          <a:ln w="317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Arial" panose="020B0604020202020204" pitchFamily="34" charset="0"/>
              </a:rPr>
              <a:t>3</a:t>
            </a: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13326" name="Rectangle 14"/>
          <p:cNvSpPr/>
          <p:nvPr/>
        </p:nvSpPr>
        <p:spPr>
          <a:xfrm>
            <a:off x="7315200" y="1828800"/>
            <a:ext cx="2057400" cy="641350"/>
          </a:xfrm>
          <a:prstGeom prst="rect">
            <a:avLst/>
          </a:prstGeom>
          <a:noFill/>
          <a:ln w="317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13327" name="Rectangle 15"/>
          <p:cNvSpPr/>
          <p:nvPr/>
        </p:nvSpPr>
        <p:spPr>
          <a:xfrm>
            <a:off x="2590800" y="3581400"/>
            <a:ext cx="2057400" cy="641350"/>
          </a:xfrm>
          <a:prstGeom prst="rect">
            <a:avLst/>
          </a:prstGeom>
          <a:noFill/>
          <a:ln w="317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latin typeface="Arial" panose="020B0604020202020204" pitchFamily="34" charset="0"/>
              </a:rPr>
              <a:t>217</a:t>
            </a:r>
          </a:p>
        </p:txBody>
      </p:sp>
      <p:graphicFrame>
        <p:nvGraphicFramePr>
          <p:cNvPr id="13328" name="Object 16"/>
          <p:cNvGraphicFramePr/>
          <p:nvPr/>
        </p:nvGraphicFramePr>
        <p:xfrm>
          <a:off x="2170113" y="1485900"/>
          <a:ext cx="628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03200" imgH="393700" progId="Equation.3">
                  <p:embed/>
                </p:oleObj>
              </mc:Choice>
              <mc:Fallback>
                <p:oleObj r:id="rId2" imgW="203200" imgH="393700" progId="Equation.3">
                  <p:embed/>
                  <p:pic>
                    <p:nvPicPr>
                      <p:cNvPr id="0" name="Picture 4" descr="image1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1485900"/>
                        <a:ext cx="6286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/>
          <p:nvPr/>
        </p:nvGraphicFramePr>
        <p:xfrm>
          <a:off x="7924800" y="1600200"/>
          <a:ext cx="8112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79400" imgH="393700" progId="Equation.3">
                  <p:embed/>
                </p:oleObj>
              </mc:Choice>
              <mc:Fallback>
                <p:oleObj r:id="rId4" imgW="279400" imgH="393700" progId="Equation.3">
                  <p:embed/>
                  <p:pic>
                    <p:nvPicPr>
                      <p:cNvPr id="0" name="Picture 2" descr="image1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600200"/>
                        <a:ext cx="8112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/>
          <p:cNvGraphicFramePr/>
          <p:nvPr/>
        </p:nvGraphicFramePr>
        <p:xfrm>
          <a:off x="3429000" y="3352800"/>
          <a:ext cx="10033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55600" imgH="393065" progId="Equation.3">
                  <p:embed/>
                </p:oleObj>
              </mc:Choice>
              <mc:Fallback>
                <p:oleObj r:id="rId6" imgW="355600" imgH="393065" progId="Equation.3">
                  <p:embed/>
                  <p:pic>
                    <p:nvPicPr>
                      <p:cNvPr id="0" name="Picture 1" descr="image2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352800"/>
                        <a:ext cx="10033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38430"/>
            <a:ext cx="9144000" cy="95313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/38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sym typeface="+mn-ea"/>
              </a:rPr>
              <a:t>Viết các số thập phân sau thành hỗn số có chứa phân số thập phân</a:t>
            </a:r>
            <a:r>
              <a:rPr lang="en-US" altLang="en-US" sz="2800" dirty="0">
                <a:solidFill>
                  <a:srgbClr val="003300"/>
                </a:solidFill>
                <a:latin typeface="Arial" panose="020B0604020202020204" pitchFamily="34" charset="0"/>
                <a:sym typeface="+mn-ea"/>
              </a:rPr>
              <a:t>.</a:t>
            </a:r>
            <a:endParaRPr lang="en-US" altLang="en-US" sz="4000" b="1" dirty="0">
              <a:latin typeface="Times New Roman" panose="02020603050405020304" pitchFamily="18" charset="0"/>
            </a:endParaRPr>
          </a:p>
        </p:txBody>
      </p:sp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8"/>
          <a:stretch>
            <a:fillRect/>
          </a:stretch>
        </p:blipFill>
        <p:spPr>
          <a:xfrm>
            <a:off x="0" y="6400799"/>
            <a:ext cx="9023350" cy="4743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4954732" y="3547513"/>
            <a:ext cx="1820141" cy="8403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6,33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59732" y="3492499"/>
                <a:ext cx="1750868" cy="914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solidFill>
                      <a:srgbClr val="FF0000"/>
                    </a:solidFill>
                  </a:rPr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732" y="3492499"/>
                <a:ext cx="1750868" cy="914400"/>
              </a:xfrm>
              <a:prstGeom prst="rect">
                <a:avLst/>
              </a:prstGeom>
              <a:blipFill rotWithShape="1">
                <a:blip r:embed="rId9"/>
                <a:stretch>
                  <a:fillRect l="-752" t="-1458" r="-725" b="-1320"/>
                </a:stretch>
              </a:blip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1"/>
      <p:bldP spid="13322" grpId="1"/>
      <p:bldP spid="13323" grpId="1"/>
      <p:bldP spid="13324" grpId="1"/>
      <p:bldP spid="13326" grpId="0"/>
      <p:bldP spid="13326" grpId="1"/>
      <p:bldP spid="13327" grpId="0"/>
      <p:bldP spid="13327" grpId="1"/>
      <p:bldP spid="2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6200" y="1973262"/>
            <a:ext cx="9067800" cy="1373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ta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l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ợt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cao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tr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phẩy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ó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6200" y="4403148"/>
            <a:ext cx="9067800" cy="1384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l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ợt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cao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tr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phẩy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ó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6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</p:spPr>
        <p:txBody>
          <a:bodyPr wrap="none" anchor="ctr"/>
          <a:lstStyle/>
          <a:p>
            <a:endParaRPr lang="vi-VN">
              <a:latin typeface="Times New Roman" panose="02020603050405020304" pitchFamily="18" charset="0"/>
            </a:endParaRPr>
          </a:p>
        </p:txBody>
      </p:sp>
      <p:pic>
        <p:nvPicPr>
          <p:cNvPr id="10248" name="Picture 11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1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61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1461221"/>
            <a:ext cx="4419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3576636"/>
            <a:ext cx="4419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086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00050" indent="-400050">
              <a:buAutoNum type="romanUcPeriod"/>
            </a:pPr>
            <a:endParaRPr lang="nl-N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Hàng của số thập phân. Đọc, viết số thập 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nl-NL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AutoNum type="romanUcPeriod"/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nl-NL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Biết tên các hàng của số thập phân 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40360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Đọc, viết số thập phân, chuyển số thâp phân thành hỗn số có chứa phân số thập phân .</a:t>
            </a:r>
          </a:p>
          <a:p>
            <a:pPr>
              <a:tabLst>
                <a:tab pos="340360" algn="l"/>
              </a:tabLst>
            </a:pPr>
            <a:r>
              <a:rPr lang="nl-NL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Năng lực: 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Năng tư chủ và tự học, năng lực giao tiếp và hợp tác, năng lực giải quyết vấn đề và sáng tạo.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Năng lực tư duy và lập luận toán học, năng lực  mô hình hoá toán học, năng lực giải quyết vấn đề toán học, </a:t>
            </a:r>
          </a:p>
          <a:p>
            <a:pPr indent="457200" algn="just"/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Phẩm chất: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 chỉ, trung thực, có trách nhiệm với toán học và cẩn thận khi làm bài, yêu thích môn học.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28600" y="1320799"/>
            <a:ext cx="84582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Hàng của số thập phân. Đọc, viết số thập phân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57200" y="3530600"/>
            <a:ext cx="708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 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        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375, 406</a:t>
            </a:r>
            <a:r>
              <a:rPr lang="en-US" altLang="en-US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102" name="AutoShape 6"/>
          <p:cNvSpPr/>
          <p:nvPr/>
        </p:nvSpPr>
        <p:spPr bwMode="auto">
          <a:xfrm rot="-5400000">
            <a:off x="5181600" y="37338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4103" name="AutoShape 7"/>
          <p:cNvSpPr/>
          <p:nvPr/>
        </p:nvSpPr>
        <p:spPr bwMode="auto">
          <a:xfrm rot="-5400000">
            <a:off x="6172200" y="37338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2" name="Group 2"/>
          <p:cNvGrpSpPr/>
          <p:nvPr/>
        </p:nvGrpSpPr>
        <p:grpSpPr bwMode="auto">
          <a:xfrm>
            <a:off x="2743200" y="4343400"/>
            <a:ext cx="2590800" cy="1006475"/>
            <a:chOff x="2743200" y="5257800"/>
            <a:chExt cx="2590800" cy="1005820"/>
          </a:xfrm>
        </p:grpSpPr>
        <p:sp>
          <p:nvSpPr>
            <p:cNvPr id="6157" name="Text Box 5"/>
            <p:cNvSpPr txBox="1">
              <a:spLocks noChangeArrowheads="1"/>
            </p:cNvSpPr>
            <p:nvPr/>
          </p:nvSpPr>
          <p:spPr bwMode="auto">
            <a:xfrm>
              <a:off x="2743200" y="5740400"/>
              <a:ext cx="2590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Phần nguyên</a:t>
              </a:r>
            </a:p>
          </p:txBody>
        </p:sp>
        <p:sp>
          <p:nvSpPr>
            <p:cNvPr id="6158" name="Line 8"/>
            <p:cNvSpPr>
              <a:spLocks noChangeShapeType="1"/>
            </p:cNvSpPr>
            <p:nvPr/>
          </p:nvSpPr>
          <p:spPr bwMode="auto">
            <a:xfrm flipH="1">
              <a:off x="4080165" y="5257800"/>
              <a:ext cx="1066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"/>
          <p:cNvGrpSpPr/>
          <p:nvPr/>
        </p:nvGrpSpPr>
        <p:grpSpPr bwMode="auto">
          <a:xfrm>
            <a:off x="5791200" y="4343400"/>
            <a:ext cx="3124200" cy="1082675"/>
            <a:chOff x="5791200" y="5181600"/>
            <a:chExt cx="3124200" cy="1082020"/>
          </a:xfrm>
        </p:grpSpPr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5791200" y="5740400"/>
              <a:ext cx="3124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Phần thập phân</a:t>
              </a:r>
            </a:p>
          </p:txBody>
        </p:sp>
        <p:sp>
          <p:nvSpPr>
            <p:cNvPr id="6156" name="Line 10"/>
            <p:cNvSpPr>
              <a:spLocks noChangeShapeType="1"/>
            </p:cNvSpPr>
            <p:nvPr/>
          </p:nvSpPr>
          <p:spPr bwMode="auto">
            <a:xfrm>
              <a:off x="6324600" y="5181600"/>
              <a:ext cx="8382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14400" y="2509837"/>
            <a:ext cx="213360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endParaRPr sz="3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/>
      <p:bldP spid="4102" grpId="0" animBg="1"/>
      <p:bldP spid="4103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Table 7169"/>
          <p:cNvGraphicFramePr/>
          <p:nvPr/>
        </p:nvGraphicFramePr>
        <p:xfrm>
          <a:off x="152400" y="2133600"/>
          <a:ext cx="8877300" cy="1930400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thập phân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lang="en-US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0"/>
            <a:ext cx="54108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số sau: 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375,406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458788"/>
            <a:ext cx="1905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375,406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917633" y="981075"/>
            <a:ext cx="533400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5348" y="973138"/>
            <a:ext cx="533400" cy="7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581400" y="1042988"/>
            <a:ext cx="585788" cy="1158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85950" y="1228725"/>
            <a:ext cx="2133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nguyên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41888" y="1042988"/>
            <a:ext cx="620713" cy="18415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22800" y="1184275"/>
            <a:ext cx="2768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thập phân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7705" y="3086100"/>
            <a:ext cx="1096010" cy="798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eaLnBrk="1" hangingPunct="1"/>
            <a:endParaRPr dirty="0"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95600" y="3100388"/>
            <a:ext cx="12096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17950" y="3044190"/>
            <a:ext cx="1209675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</a:p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15000" y="3136900"/>
            <a:ext cx="957263" cy="831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mười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21170" y="3138488"/>
            <a:ext cx="944563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10830" y="3138488"/>
            <a:ext cx="946150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52400" y="4064000"/>
          <a:ext cx="8872855" cy="2731770"/>
        </p:xfrm>
        <a:graphic>
          <a:graphicData uri="http://schemas.openxmlformats.org/drawingml/2006/table">
            <a:tbl>
              <a:tblPr/>
              <a:tblGrid>
                <a:gridCol w="173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9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7490">
                <a:tc rowSpan="2"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 Box 11"/>
          <p:cNvSpPr txBox="1"/>
          <p:nvPr/>
        </p:nvSpPr>
        <p:spPr>
          <a:xfrm>
            <a:off x="59055" y="4421505"/>
            <a:ext cx="1870710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 algn="ctr" eaLnBrk="1" hangingPunct="1">
              <a:buNone/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Quan hệ giữa đơn vị của hai h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 liền nhau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1685" y="4293235"/>
            <a:ext cx="6520180" cy="381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993900" y="5732780"/>
            <a:ext cx="67056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9"/>
          <p:cNvSpPr/>
          <p:nvPr/>
        </p:nvSpPr>
        <p:spPr>
          <a:xfrm>
            <a:off x="1943100" y="4500880"/>
            <a:ext cx="669417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đơn vị của một h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bằng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đơn vị của h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  <a:p>
            <a:pPr eaLnBrk="1" hangingPunct="1"/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thấp hơn liền sau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3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3900" y="5810885"/>
            <a:ext cx="7035800" cy="843915"/>
          </a:xfrm>
          <a:prstGeom prst="rect">
            <a:avLst/>
          </a:prstGeom>
          <a:blipFill>
            <a:blip r:embed="rId2"/>
            <a:stretch>
              <a:fillRect l="-1820" r="-520" b="-138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9" grpId="0"/>
      <p:bldP spid="23" grpId="0"/>
      <p:bldP spid="24" grpId="0"/>
      <p:bldP spid="26" grpId="0"/>
      <p:bldP spid="27" grpId="0"/>
      <p:bldP spid="28" grpId="0"/>
      <p:bldP spid="29" grpId="0"/>
      <p:bldP spid="12" grpId="0"/>
      <p:bldP spid="12" grpId="1"/>
      <p:bldP spid="17" grpId="0"/>
      <p:bldP spid="17" grpId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1" name="Picture 14" descr="jjkl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0"/>
            <a:ext cx="7924800" cy="973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72770" y="196850"/>
            <a:ext cx="82156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Nhận xét: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Trong số thập phân</a:t>
            </a:r>
            <a:r>
              <a:rPr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375,406</a:t>
            </a:r>
            <a:endParaRPr sz="32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" y="1026795"/>
            <a:ext cx="52089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Phần nguyên gồm có     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4660265" y="1026795"/>
            <a:ext cx="46888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trăm, 7 chục, 5 đơn vị.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85090" y="2058670"/>
            <a:ext cx="48171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Phần thập phân gồm có: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85090" y="3423920"/>
            <a:ext cx="56927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Đọc thập phân 375,406 là: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45415" y="3423920"/>
            <a:ext cx="9298940" cy="1083945"/>
            <a:chOff x="578" y="5392"/>
            <a:chExt cx="14644" cy="1707"/>
          </a:xfrm>
        </p:grpSpPr>
        <p:sp>
          <p:nvSpPr>
            <p:cNvPr id="12" name="TextBox 4"/>
            <p:cNvSpPr txBox="1"/>
            <p:nvPr/>
          </p:nvSpPr>
          <p:spPr>
            <a:xfrm>
              <a:off x="8881" y="5392"/>
              <a:ext cx="6341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 trăm bảy mươi </a:t>
              </a:r>
              <a:r>
                <a:rPr lang="en-US" sz="32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lăm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4"/>
            <p:cNvSpPr txBox="1"/>
            <p:nvPr/>
          </p:nvSpPr>
          <p:spPr>
            <a:xfrm>
              <a:off x="578" y="6180"/>
              <a:ext cx="8076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 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phẩy bốn trăm linh sáu.</a:t>
              </a:r>
              <a:endPara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67030" y="2058670"/>
            <a:ext cx="8561265" cy="1036955"/>
            <a:chOff x="584" y="2560"/>
            <a:chExt cx="14236" cy="1633"/>
          </a:xfrm>
        </p:grpSpPr>
        <p:sp>
          <p:nvSpPr>
            <p:cNvPr id="9" name="TextBox 4"/>
            <p:cNvSpPr txBox="1"/>
            <p:nvPr/>
          </p:nvSpPr>
          <p:spPr>
            <a:xfrm>
              <a:off x="7838" y="2560"/>
              <a:ext cx="6982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 phần mười, 0 phần</a:t>
              </a:r>
              <a:endPara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TextBox 4"/>
            <p:cNvSpPr txBox="1"/>
            <p:nvPr/>
          </p:nvSpPr>
          <p:spPr>
            <a:xfrm>
              <a:off x="584" y="3274"/>
              <a:ext cx="7254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trăm, 6 phần nghìn.</a:t>
              </a:r>
              <a:endPara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/>
      <p:bldP spid="4" grpId="1"/>
      <p:bldP spid="6" grpId="0"/>
      <p:bldP spid="6" grpId="1"/>
      <p:bldP spid="7" grpId="0"/>
      <p:bldP spid="7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Table 7169"/>
          <p:cNvGraphicFramePr/>
          <p:nvPr/>
        </p:nvGraphicFramePr>
        <p:xfrm>
          <a:off x="152400" y="2133600"/>
          <a:ext cx="8877300" cy="1930400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thập phân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4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lang="en-US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0"/>
            <a:ext cx="54108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số sau: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0,1985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458788"/>
            <a:ext cx="1905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0,1985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917633" y="981075"/>
            <a:ext cx="533400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5348" y="973138"/>
            <a:ext cx="533400" cy="7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581400" y="1042988"/>
            <a:ext cx="585788" cy="1158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85950" y="1228725"/>
            <a:ext cx="2133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nguyên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41888" y="1042988"/>
            <a:ext cx="620713" cy="18415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22800" y="1184275"/>
            <a:ext cx="2768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thập phân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87824" y="3044190"/>
            <a:ext cx="1209675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</a:p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60032" y="3136900"/>
            <a:ext cx="957263" cy="831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mười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66202" y="3138488"/>
            <a:ext cx="944563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55862" y="3138488"/>
            <a:ext cx="946150" cy="830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</a:p>
          <a:p>
            <a:pPr algn="ctr" eaLnBrk="1" hangingPunct="1"/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52400" y="4064000"/>
          <a:ext cx="8872855" cy="2839720"/>
        </p:xfrm>
        <a:graphic>
          <a:graphicData uri="http://schemas.openxmlformats.org/drawingml/2006/table">
            <a:tbl>
              <a:tblPr/>
              <a:tblGrid>
                <a:gridCol w="173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9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7490">
                <a:tc rowSpan="2"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endParaRPr sz="28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 Box 11"/>
          <p:cNvSpPr txBox="1"/>
          <p:nvPr/>
        </p:nvSpPr>
        <p:spPr>
          <a:xfrm>
            <a:off x="59055" y="4421505"/>
            <a:ext cx="1870710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 algn="ctr" eaLnBrk="1" hangingPunct="1">
              <a:buNone/>
            </a:pP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Đọc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thập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0,1985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793146" y="3068960"/>
            <a:ext cx="1396536" cy="707886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sz="20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9" grpId="0"/>
      <p:bldP spid="23" grpId="0"/>
      <p:bldP spid="26" grpId="0"/>
      <p:bldP spid="27" grpId="0"/>
      <p:bldP spid="28" grpId="0"/>
      <p:bldP spid="29" grpId="0"/>
      <p:bldP spid="12" grpId="1"/>
      <p:bldP spid="12" grpId="2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1" name="Picture 14" descr="jjkl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0"/>
            <a:ext cx="7924800" cy="973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01320" y="250825"/>
            <a:ext cx="6233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Đọc, viết số thập phân 1234,567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988945" y="1373505"/>
            <a:ext cx="1225550" cy="583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1234 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4214495" y="1373505"/>
            <a:ext cx="862965" cy="583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077460" y="1373505"/>
            <a:ext cx="1225550" cy="583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567</a:t>
            </a:r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17805" y="2788920"/>
            <a:ext cx="296164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Đọc, viết như số tự nhiên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987415" y="2788920"/>
            <a:ext cx="29972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Đọc, viết như số tự nhiên 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098290" y="3998595"/>
            <a:ext cx="1095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124075" y="2061210"/>
            <a:ext cx="1511935" cy="6477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35955" y="2040890"/>
            <a:ext cx="1284605" cy="66802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19625" y="2061210"/>
            <a:ext cx="24765" cy="18040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01320" y="80010"/>
            <a:ext cx="6525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Đọc, viết số thập phân 1234,567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48055" y="663575"/>
            <a:ext cx="7641590" cy="1706504"/>
            <a:chOff x="1391" y="2163"/>
            <a:chExt cx="12447" cy="4985"/>
          </a:xfrm>
        </p:grpSpPr>
        <p:sp>
          <p:nvSpPr>
            <p:cNvPr id="3" name="Text Box 2"/>
            <p:cNvSpPr txBox="1"/>
            <p:nvPr/>
          </p:nvSpPr>
          <p:spPr>
            <a:xfrm>
              <a:off x="4707" y="2163"/>
              <a:ext cx="1930" cy="15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1234 </a:t>
              </a: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6637" y="2163"/>
              <a:ext cx="1359" cy="15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7996" y="2163"/>
              <a:ext cx="1930" cy="15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567</a:t>
              </a:r>
              <a:r>
                <a:rPr lang="en-US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1391" y="4096"/>
              <a:ext cx="4664" cy="2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Đọc, viết như số tự nhiên </a:t>
              </a:r>
            </a:p>
          </p:txBody>
        </p:sp>
        <p:sp>
          <p:nvSpPr>
            <p:cNvPr id="7" name="Text Box 6"/>
            <p:cNvSpPr txBox="1"/>
            <p:nvPr/>
          </p:nvSpPr>
          <p:spPr>
            <a:xfrm>
              <a:off x="9118" y="4265"/>
              <a:ext cx="4720" cy="2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Đọc, viết như số tự nhiên 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6454" y="5623"/>
              <a:ext cx="1725" cy="1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Phẩy 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4707" y="3889"/>
              <a:ext cx="1017" cy="377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222" y="3890"/>
              <a:ext cx="704" cy="616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294" y="4096"/>
              <a:ext cx="0" cy="1027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" name="TextBox 4"/>
          <p:cNvSpPr txBox="1"/>
          <p:nvPr/>
        </p:nvSpPr>
        <p:spPr>
          <a:xfrm>
            <a:off x="97155" y="3645535"/>
            <a:ext cx="8949690" cy="1383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Muốn đọc số thập phân, ta đọc lần lượt từ hàng cao đến hàng thấp: trước hết đọc phần nguyên, đọc dấu “phẩy”, sau đó đọc phần thập phân. 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111125" y="5169535"/>
            <a:ext cx="8949690" cy="1383665"/>
          </a:xfrm>
          <a:prstGeom prst="rect">
            <a:avLst/>
          </a:prstGeom>
          <a:solidFill>
            <a:srgbClr val="EAC222"/>
          </a:solidFill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Muốn viết số thập phân, ta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lần lượt từ hàng cao đến hàng thấp: trước hết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phần nguyên,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dấu “phẩy”, sau đó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phân. 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97155" y="2994025"/>
            <a:ext cx="6525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3" grpId="1"/>
      <p:bldP spid="15" grpId="0" bldLvl="0" animBg="1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1" name="Picture 14" descr="jjklkl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6553199"/>
            <a:ext cx="9023350" cy="321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38430"/>
            <a:ext cx="9144000" cy="95313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1/38 :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;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nguyên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  <a:endParaRPr lang="en-US" altLang="en-US" sz="4000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77745" y="615315"/>
            <a:ext cx="230441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39750" y="615315"/>
            <a:ext cx="8352790" cy="437515"/>
            <a:chOff x="850" y="969"/>
            <a:chExt cx="13154" cy="68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7888" y="969"/>
              <a:ext cx="6116" cy="9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850" y="1658"/>
              <a:ext cx="102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1" name="Rectangle 7"/>
          <p:cNvSpPr/>
          <p:nvPr>
            <p:custDataLst>
              <p:tags r:id="rId1"/>
            </p:custDataLst>
          </p:nvPr>
        </p:nvSpPr>
        <p:spPr>
          <a:xfrm>
            <a:off x="280035" y="1431290"/>
            <a:ext cx="16770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800000"/>
                </a:solidFill>
                <a:latin typeface="Arial" panose="020B0604020202020204" pitchFamily="34" charset="0"/>
              </a:rPr>
              <a:t>a) 2,35</a:t>
            </a:r>
            <a:r>
              <a:rPr lang="en-US" altLang="en-US" sz="3200" dirty="0">
                <a:solidFill>
                  <a:srgbClr val="8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8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08915" y="2014855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Đọc là: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8915" y="2444750"/>
            <a:ext cx="293497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nguyên là: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1330" y="2014855"/>
            <a:ext cx="421259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phẩy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m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86760" y="2886710"/>
            <a:ext cx="474472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35 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751330" y="1052830"/>
            <a:ext cx="230441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08915" y="2886710"/>
            <a:ext cx="33578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Phần thập phân là: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143885" y="2444750"/>
            <a:ext cx="174815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4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8915" y="3340100"/>
            <a:ext cx="30372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- Từ trái qua phải: </a:t>
            </a:r>
          </a:p>
        </p:txBody>
      </p:sp>
      <p:sp>
        <p:nvSpPr>
          <p:cNvPr id="63496" name="Text Box 8"/>
          <p:cNvSpPr txBox="1"/>
          <p:nvPr/>
        </p:nvSpPr>
        <p:spPr>
          <a:xfrm>
            <a:off x="3286760" y="3340100"/>
            <a:ext cx="585724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chỉ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 đơn vị; 3 chỉ 3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mười,    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 chỉ 5 phần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1" grpId="1"/>
      <p:bldP spid="9221" grpId="0" animBg="1"/>
      <p:bldP spid="9221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63496" grpId="0"/>
      <p:bldP spid="6349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1153</Words>
  <Application>Microsoft Office PowerPoint</Application>
  <PresentationFormat>On-screen Show (4:3)</PresentationFormat>
  <Paragraphs>178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.VnTime</vt:lpstr>
      <vt:lpstr>Arial</vt:lpstr>
      <vt:lpstr>Calibri</vt:lpstr>
      <vt:lpstr>Cambria Math</vt:lpstr>
      <vt:lpstr>Times New Roman</vt:lpstr>
      <vt:lpstr>VNI-Times</vt:lpstr>
      <vt:lpstr>Wingdings</vt:lpstr>
      <vt:lpstr>Office Theme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MACservice</dc:creator>
  <cp:lastModifiedBy>Hà Minh Châu</cp:lastModifiedBy>
  <cp:revision>150</cp:revision>
  <dcterms:created xsi:type="dcterms:W3CDTF">2020-04-03T15:29:00Z</dcterms:created>
  <dcterms:modified xsi:type="dcterms:W3CDTF">2022-10-15T16:17:47Z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1033-11.2.0.11341</vt:lpwstr>
  </property>
  <property fmtid="{D5CDD505-2E9C-101B-9397-08002B2CF9AE}" pid="3" name="ICV">
    <vt:lpwstr>2AE4DDA7CE3C4684A0E91C13E503EF32</vt:lpwstr>
  </property>
</Properties>
</file>