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9"/>
  </p:notesMasterIdLst>
  <p:sldIdLst>
    <p:sldId id="373" r:id="rId2"/>
    <p:sldId id="266" r:id="rId3"/>
    <p:sldId id="293" r:id="rId4"/>
    <p:sldId id="294" r:id="rId5"/>
    <p:sldId id="277" r:id="rId6"/>
    <p:sldId id="257" r:id="rId7"/>
    <p:sldId id="262" r:id="rId8"/>
    <p:sldId id="283" r:id="rId9"/>
    <p:sldId id="285" r:id="rId10"/>
    <p:sldId id="263" r:id="rId11"/>
    <p:sldId id="264" r:id="rId12"/>
    <p:sldId id="270" r:id="rId13"/>
    <p:sldId id="288" r:id="rId14"/>
    <p:sldId id="289" r:id="rId15"/>
    <p:sldId id="290" r:id="rId16"/>
    <p:sldId id="291" r:id="rId17"/>
    <p:sldId id="28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88" autoAdjust="0"/>
    <p:restoredTop sz="94660"/>
  </p:normalViewPr>
  <p:slideViewPr>
    <p:cSldViewPr>
      <p:cViewPr varScale="1">
        <p:scale>
          <a:sx n="78" d="100"/>
          <a:sy n="78" d="100"/>
        </p:scale>
        <p:origin x="1536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9" cy="72008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4F7F37-96CB-4C97-92F3-7762FF28E2C9}" type="datetimeFigureOut">
              <a:rPr lang="en-US" smtClean="0"/>
              <a:pPr/>
              <a:t>10/22/2022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B378AC-8842-4236-8125-412C63B581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044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8D19E-D3E2-4C5E-85A4-2E18EA0B5F47}" type="datetimeFigureOut">
              <a:rPr lang="en-US" smtClean="0"/>
              <a:pPr/>
              <a:t>10/22/2022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B3F1D-9D47-4164-AB76-C3AB82FFAF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8D19E-D3E2-4C5E-85A4-2E18EA0B5F47}" type="datetimeFigureOut">
              <a:rPr lang="en-US" smtClean="0"/>
              <a:pPr/>
              <a:t>10/22/2022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B3F1D-9D47-4164-AB76-C3AB82FFAF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8D19E-D3E2-4C5E-85A4-2E18EA0B5F47}" type="datetimeFigureOut">
              <a:rPr lang="en-US" smtClean="0"/>
              <a:pPr/>
              <a:t>10/22/2022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B3F1D-9D47-4164-AB76-C3AB82FFAF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8D19E-D3E2-4C5E-85A4-2E18EA0B5F47}" type="datetimeFigureOut">
              <a:rPr lang="en-US" smtClean="0"/>
              <a:pPr/>
              <a:t>10/22/2022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B3F1D-9D47-4164-AB76-C3AB82FFAF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8D19E-D3E2-4C5E-85A4-2E18EA0B5F47}" type="datetimeFigureOut">
              <a:rPr lang="en-US" smtClean="0"/>
              <a:pPr/>
              <a:t>10/22/2022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B3F1D-9D47-4164-AB76-C3AB82FFAF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8D19E-D3E2-4C5E-85A4-2E18EA0B5F47}" type="datetimeFigureOut">
              <a:rPr lang="en-US" smtClean="0"/>
              <a:pPr/>
              <a:t>10/22/2022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B3F1D-9D47-4164-AB76-C3AB82FFAF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8D19E-D3E2-4C5E-85A4-2E18EA0B5F47}" type="datetimeFigureOut">
              <a:rPr lang="en-US" smtClean="0"/>
              <a:pPr/>
              <a:t>10/22/2022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B3F1D-9D47-4164-AB76-C3AB82FFAF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8D19E-D3E2-4C5E-85A4-2E18EA0B5F47}" type="datetimeFigureOut">
              <a:rPr lang="en-US" smtClean="0"/>
              <a:pPr/>
              <a:t>10/22/2022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B3F1D-9D47-4164-AB76-C3AB82FFAF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8D19E-D3E2-4C5E-85A4-2E18EA0B5F47}" type="datetimeFigureOut">
              <a:rPr lang="en-US" smtClean="0"/>
              <a:pPr/>
              <a:t>10/22/2022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B3F1D-9D47-4164-AB76-C3AB82FFAF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8D19E-D3E2-4C5E-85A4-2E18EA0B5F47}" type="datetimeFigureOut">
              <a:rPr lang="en-US" smtClean="0"/>
              <a:pPr/>
              <a:t>10/22/2022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B3F1D-9D47-4164-AB76-C3AB82FFAF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8D19E-D3E2-4C5E-85A4-2E18EA0B5F47}" type="datetimeFigureOut">
              <a:rPr lang="en-US" smtClean="0"/>
              <a:pPr/>
              <a:t>10/22/2022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B3F1D-9D47-4164-AB76-C3AB82FFAF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8D19E-D3E2-4C5E-85A4-2E18EA0B5F47}" type="datetimeFigureOut">
              <a:rPr lang="en-US" smtClean="0"/>
              <a:pPr/>
              <a:t>10/22/2022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2B3F1D-9D47-4164-AB76-C3AB82FFAF8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wmf"/><Relationship Id="rId4" Type="http://schemas.openxmlformats.org/officeDocument/2006/relationships/image" Target="../media/image6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wmf"/><Relationship Id="rId4" Type="http://schemas.openxmlformats.org/officeDocument/2006/relationships/image" Target="../media/image6.gi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wmf"/><Relationship Id="rId4" Type="http://schemas.openxmlformats.org/officeDocument/2006/relationships/image" Target="../media/image6.gi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7" descr="flower7">
            <a:extLst>
              <a:ext uri="{FF2B5EF4-FFF2-40B4-BE49-F238E27FC236}">
                <a16:creationId xmlns:a16="http://schemas.microsoft.com/office/drawing/2014/main" id="{A18CB806-4B29-8529-D5B8-6D4038AF146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228600"/>
            <a:ext cx="381000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8" descr="flower7">
            <a:extLst>
              <a:ext uri="{FF2B5EF4-FFF2-40B4-BE49-F238E27FC236}">
                <a16:creationId xmlns:a16="http://schemas.microsoft.com/office/drawing/2014/main" id="{63D6E3B8-82EB-C550-09DE-60E8FE0E8B5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304800"/>
            <a:ext cx="3048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148" name="Group 3">
            <a:extLst>
              <a:ext uri="{FF2B5EF4-FFF2-40B4-BE49-F238E27FC236}">
                <a16:creationId xmlns:a16="http://schemas.microsoft.com/office/drawing/2014/main" id="{58A7044D-1902-628A-8224-BBE9E887D30E}"/>
              </a:ext>
            </a:extLst>
          </p:cNvPr>
          <p:cNvGrpSpPr>
            <a:grpSpLocks/>
          </p:cNvGrpSpPr>
          <p:nvPr/>
        </p:nvGrpSpPr>
        <p:grpSpPr bwMode="auto">
          <a:xfrm>
            <a:off x="327025" y="228600"/>
            <a:ext cx="2325688" cy="2317750"/>
            <a:chOff x="3633788" y="2438399"/>
            <a:chExt cx="2081212" cy="2199961"/>
          </a:xfrm>
        </p:grpSpPr>
        <p:pic>
          <p:nvPicPr>
            <p:cNvPr id="6155" name="Picture 13" descr="Logo dep 5 (nen trong)">
              <a:extLst>
                <a:ext uri="{FF2B5EF4-FFF2-40B4-BE49-F238E27FC236}">
                  <a16:creationId xmlns:a16="http://schemas.microsoft.com/office/drawing/2014/main" id="{42EAB94A-F96A-90C6-DD24-911965F2C37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33788" y="2438399"/>
              <a:ext cx="2081212" cy="21999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156" name="TextBox 2">
              <a:extLst>
                <a:ext uri="{FF2B5EF4-FFF2-40B4-BE49-F238E27FC236}">
                  <a16:creationId xmlns:a16="http://schemas.microsoft.com/office/drawing/2014/main" id="{31888DAD-B1E2-0619-3E38-A38C195D51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93765" y="4371224"/>
              <a:ext cx="1447800" cy="1974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000" b="1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DẠY TỐT-HỌC TỐT</a:t>
              </a:r>
              <a:endParaRPr lang="vi-VN" altLang="en-US" sz="10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6149" name="Picture 16">
            <a:extLst>
              <a:ext uri="{FF2B5EF4-FFF2-40B4-BE49-F238E27FC236}">
                <a16:creationId xmlns:a16="http://schemas.microsoft.com/office/drawing/2014/main" id="{62865850-9B02-4698-AFD0-BE8C62E4D6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5181600"/>
            <a:ext cx="1452562" cy="160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0" name="Picture 15">
            <a:extLst>
              <a:ext uri="{FF2B5EF4-FFF2-40B4-BE49-F238E27FC236}">
                <a16:creationId xmlns:a16="http://schemas.microsoft.com/office/drawing/2014/main" id="{468F9CE7-3073-DE6C-CD3A-2E712841C7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1775" y="5554663"/>
            <a:ext cx="1292225" cy="129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51" name="Rectangle 15">
            <a:extLst>
              <a:ext uri="{FF2B5EF4-FFF2-40B4-BE49-F238E27FC236}">
                <a16:creationId xmlns:a16="http://schemas.microsoft.com/office/drawing/2014/main" id="{C2934F76-387F-9719-A7B4-7BFA1CB346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8" y="11113"/>
            <a:ext cx="9144000" cy="6858000"/>
          </a:xfrm>
          <a:prstGeom prst="rect">
            <a:avLst/>
          </a:prstGeom>
          <a:noFill/>
          <a:ln w="57150">
            <a:pattFill prst="sphere">
              <a:fgClr>
                <a:srgbClr val="0000FF"/>
              </a:fgClr>
              <a:bgClr>
                <a:srgbClr val="FF0000"/>
              </a:bgClr>
            </a:patt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vi-VN" altLang="en-US" sz="3600">
              <a:solidFill>
                <a:srgbClr val="000000"/>
              </a:solidFill>
              <a:latin typeface="VNI-Times" pitchFamily="2" charset="0"/>
            </a:endParaRPr>
          </a:p>
        </p:txBody>
      </p:sp>
      <p:sp>
        <p:nvSpPr>
          <p:cNvPr id="6152" name="TextBox 1">
            <a:extLst>
              <a:ext uri="{FF2B5EF4-FFF2-40B4-BE49-F238E27FC236}">
                <a16:creationId xmlns:a16="http://schemas.microsoft.com/office/drawing/2014/main" id="{EE1CC263-AABD-A97E-274D-22D0F2AE2D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0800" y="3340100"/>
            <a:ext cx="7102475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LUYỆN TẬP CHUNG </a:t>
            </a:r>
          </a:p>
          <a:p>
            <a:pPr algn="ctr"/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TRANG </a:t>
            </a:r>
            <a:r>
              <a:rPr lang="vi-VN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47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</p:txBody>
      </p:sp>
      <p:sp>
        <p:nvSpPr>
          <p:cNvPr id="6153" name="TextBox 2">
            <a:extLst>
              <a:ext uri="{FF2B5EF4-FFF2-40B4-BE49-F238E27FC236}">
                <a16:creationId xmlns:a16="http://schemas.microsoft.com/office/drawing/2014/main" id="{C5E3B915-2B5D-6260-73BE-AD04DCE0A5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1447800"/>
            <a:ext cx="541020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6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TOÁN 5 </a:t>
            </a:r>
          </a:p>
        </p:txBody>
      </p:sp>
      <p:sp>
        <p:nvSpPr>
          <p:cNvPr id="6154" name="TextBox 3">
            <a:extLst>
              <a:ext uri="{FF2B5EF4-FFF2-40B4-BE49-F238E27FC236}">
                <a16:creationId xmlns:a16="http://schemas.microsoft.com/office/drawing/2014/main" id="{8E3EA785-2A61-DB23-C411-D8D5660F30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9038" y="457200"/>
            <a:ext cx="6357937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3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TRƯỜNG TIỂU HỌC NGỌC LÂM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14348" y="2518800"/>
            <a:ext cx="7786742" cy="14311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u="sng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Bài</a:t>
            </a:r>
            <a:r>
              <a:rPr lang="en-US" sz="2000" b="1" u="sng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3:</a:t>
            </a:r>
            <a:r>
              <a:rPr lang="en-US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Viết</a:t>
            </a:r>
            <a:r>
              <a:rPr lang="en-US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các</a:t>
            </a:r>
            <a:r>
              <a:rPr lang="en-US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số</a:t>
            </a:r>
            <a:r>
              <a:rPr lang="en-US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đo</a:t>
            </a:r>
            <a:r>
              <a:rPr lang="en-US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sau</a:t>
            </a:r>
            <a:r>
              <a:rPr lang="en-US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dưới</a:t>
            </a:r>
            <a:r>
              <a:rPr lang="en-US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dạng</a:t>
            </a:r>
            <a:r>
              <a:rPr lang="en-US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số</a:t>
            </a:r>
            <a:r>
              <a:rPr lang="en-US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đo</a:t>
            </a:r>
            <a:r>
              <a:rPr lang="en-US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có</a:t>
            </a:r>
            <a:r>
              <a:rPr lang="en-US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đơn</a:t>
            </a:r>
            <a:r>
              <a:rPr lang="en-US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vị</a:t>
            </a:r>
            <a:r>
              <a:rPr lang="en-US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là</a:t>
            </a:r>
            <a:r>
              <a:rPr lang="en-US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u="sng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mét</a:t>
            </a:r>
            <a:r>
              <a:rPr lang="en-US" sz="2000" b="1" u="sng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u="sng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vuông</a:t>
            </a:r>
            <a:r>
              <a:rPr lang="en-US" sz="2000" b="1" u="sng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         a) 7km</a:t>
            </a:r>
            <a:r>
              <a:rPr lang="en-US" sz="2000" b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;		 4ha ;		8,5ha.</a:t>
            </a:r>
          </a:p>
          <a:p>
            <a:pPr>
              <a:lnSpc>
                <a:spcPct val="150000"/>
              </a:lnSpc>
            </a:pPr>
            <a:r>
              <a:rPr lang="en-US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endParaRPr lang="en-US" dirty="0">
              <a:solidFill>
                <a:schemeClr val="tx2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714348" y="3429000"/>
            <a:ext cx="7858180" cy="1857699"/>
            <a:chOff x="642910" y="2786058"/>
            <a:chExt cx="7858180" cy="1857699"/>
          </a:xfrm>
        </p:grpSpPr>
        <p:sp>
          <p:nvSpPr>
            <p:cNvPr id="8" name="Rectangle 1"/>
            <p:cNvSpPr>
              <a:spLocks noChangeArrowheads="1"/>
            </p:cNvSpPr>
            <p:nvPr/>
          </p:nvSpPr>
          <p:spPr bwMode="auto">
            <a:xfrm>
              <a:off x="642910" y="2786058"/>
              <a:ext cx="1357322" cy="4983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sng" strike="noStrike" cap="none" normalizeH="0" baseline="0" dirty="0" err="1">
                  <a:ln>
                    <a:noFill/>
                  </a:ln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Bài</a:t>
              </a:r>
              <a:r>
                <a:rPr kumimoji="0" lang="en-US" sz="2000" b="1" i="0" u="sng" strike="noStrike" cap="none" normalizeH="0" dirty="0">
                  <a:ln>
                    <a:noFill/>
                  </a:ln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kumimoji="0" lang="en-US" sz="2000" b="1" i="0" u="sng" strike="noStrike" cap="none" normalizeH="0" dirty="0" err="1">
                  <a:ln>
                    <a:noFill/>
                  </a:ln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làm</a:t>
              </a:r>
              <a:r>
                <a:rPr kumimoji="0" lang="en-US" sz="2000" b="1" i="0" u="sng" strike="noStrike" cap="none" normalizeH="0" dirty="0">
                  <a:ln>
                    <a:noFill/>
                  </a:ln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:</a:t>
              </a:r>
              <a:r>
                <a:rPr kumimoji="0" lang="en-US" sz="2000" b="1" i="0" u="sng" strike="noStrike" cap="none" normalizeH="0" baseline="0" dirty="0">
                  <a:ln>
                    <a:noFill/>
                  </a:ln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                         </a:t>
              </a:r>
              <a:endParaRPr kumimoji="0" lang="en-US" sz="2000" b="1" i="0" u="sng" strike="noStrike" cap="none" normalizeH="0" baseline="0" dirty="0">
                <a:ln>
                  <a:noFill/>
                </a:ln>
                <a:effectLst/>
                <a:latin typeface="Arial" pitchFamily="34" charset="0"/>
              </a:endParaRPr>
            </a:p>
          </p:txBody>
        </p:sp>
        <p:sp>
          <p:nvSpPr>
            <p:cNvPr id="9" name="Rectangle 1"/>
            <p:cNvSpPr>
              <a:spLocks noChangeArrowheads="1"/>
            </p:cNvSpPr>
            <p:nvPr/>
          </p:nvSpPr>
          <p:spPr bwMode="auto">
            <a:xfrm>
              <a:off x="5857884" y="3375068"/>
              <a:ext cx="2643206" cy="553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dirty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kumimoji="0" lang="en-US" sz="2000" b="1" i="0" u="none" strike="noStrike" cap="none" normalizeH="0" baseline="0" dirty="0">
                  <a:ln>
                    <a:noFill/>
                  </a:ln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4ha </a:t>
              </a:r>
              <a:r>
                <a:rPr kumimoji="0" lang="en-US" sz="2000" i="0" u="none" strike="noStrike" cap="none" normalizeH="0" baseline="0" dirty="0">
                  <a:ln>
                    <a:noFill/>
                  </a:ln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=  ………..  </a:t>
              </a:r>
              <a:r>
                <a:rPr kumimoji="0" lang="en-US" sz="2000" b="1" i="0" u="none" strike="noStrike" cap="none" normalizeH="0" dirty="0">
                  <a:ln>
                    <a:noFill/>
                  </a:ln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m</a:t>
              </a:r>
              <a:r>
                <a:rPr kumimoji="0" lang="en-US" sz="2000" b="1" i="0" u="none" strike="noStrike" cap="none" normalizeH="0" baseline="30000" dirty="0">
                  <a:ln>
                    <a:noFill/>
                  </a:ln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2</a:t>
              </a:r>
              <a:r>
                <a:rPr kumimoji="0" lang="en-US" sz="2000" b="1" i="0" u="none" strike="noStrike" cap="none" normalizeH="0" dirty="0">
                  <a:ln>
                    <a:noFill/>
                  </a:ln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;</a:t>
              </a:r>
              <a:r>
                <a:rPr kumimoji="0" lang="en-US" sz="2000" b="1" i="0" u="none" strike="noStrike" cap="none" normalizeH="0" baseline="0" dirty="0">
                  <a:ln>
                    <a:noFill/>
                  </a:ln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                         </a:t>
              </a:r>
              <a:endParaRPr kumimoji="0" lang="en-US" sz="2000" b="1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</a:endParaRPr>
            </a:p>
          </p:txBody>
        </p:sp>
        <p:sp>
          <p:nvSpPr>
            <p:cNvPr id="10" name="Rectangle 1"/>
            <p:cNvSpPr>
              <a:spLocks noChangeArrowheads="1"/>
            </p:cNvSpPr>
            <p:nvPr/>
          </p:nvSpPr>
          <p:spPr bwMode="auto">
            <a:xfrm>
              <a:off x="985304" y="4089759"/>
              <a:ext cx="3000396" cy="553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dirty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kumimoji="0" lang="en-US" sz="2000" b="1" i="0" u="none" strike="noStrike" cap="none" normalizeH="0" baseline="0" dirty="0">
                  <a:ln>
                    <a:noFill/>
                  </a:ln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8,5ha</a:t>
              </a:r>
              <a:r>
                <a:rPr kumimoji="0" lang="en-US" sz="2000" b="1" i="0" u="none" strike="noStrike" cap="none" normalizeH="0" dirty="0">
                  <a:ln>
                    <a:noFill/>
                  </a:ln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kumimoji="0" lang="en-US" sz="2000" b="1" i="0" u="none" strike="noStrike" cap="none" normalizeH="0" baseline="0" dirty="0">
                  <a:ln>
                    <a:noFill/>
                  </a:ln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kumimoji="0" lang="en-US" sz="2000" i="0" u="none" strike="noStrike" cap="none" normalizeH="0" baseline="0" dirty="0">
                  <a:ln>
                    <a:noFill/>
                  </a:ln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=  …………  </a:t>
              </a:r>
              <a:r>
                <a:rPr kumimoji="0" lang="en-US" sz="2000" b="1" i="0" u="none" strike="noStrike" cap="none" normalizeH="0" baseline="0" dirty="0">
                  <a:ln>
                    <a:noFill/>
                  </a:ln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m</a:t>
              </a:r>
              <a:r>
                <a:rPr kumimoji="0" lang="en-US" sz="2000" b="1" i="0" u="none" strike="noStrike" cap="none" normalizeH="0" baseline="30000" dirty="0">
                  <a:ln>
                    <a:noFill/>
                  </a:ln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2</a:t>
              </a:r>
              <a:r>
                <a:rPr kumimoji="0" lang="en-US" sz="2000" b="1" i="0" u="none" strike="noStrike" cap="none" normalizeH="0" baseline="0" dirty="0">
                  <a:ln>
                    <a:noFill/>
                  </a:ln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                         </a:t>
              </a:r>
              <a:endParaRPr kumimoji="0" lang="en-US" sz="2000" b="1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</a:endParaRPr>
            </a:p>
          </p:txBody>
        </p:sp>
        <p:sp>
          <p:nvSpPr>
            <p:cNvPr id="11" name="Rectangle 1"/>
            <p:cNvSpPr>
              <a:spLocks noChangeArrowheads="1"/>
            </p:cNvSpPr>
            <p:nvPr/>
          </p:nvSpPr>
          <p:spPr bwMode="auto">
            <a:xfrm>
              <a:off x="714348" y="3429000"/>
              <a:ext cx="3286148" cy="553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dirty="0">
                  <a:ln>
                    <a:noFill/>
                  </a:ln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a) 7km</a:t>
              </a:r>
              <a:r>
                <a:rPr kumimoji="0" lang="en-US" sz="2000" b="1" i="0" u="none" strike="noStrike" cap="none" normalizeH="0" baseline="30000" dirty="0">
                  <a:ln>
                    <a:noFill/>
                  </a:ln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2</a:t>
              </a:r>
              <a:r>
                <a:rPr kumimoji="0" lang="en-US" sz="2000" b="1" i="0" u="none" strike="noStrike" cap="none" normalizeH="0" baseline="0" dirty="0">
                  <a:ln>
                    <a:noFill/>
                  </a:ln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kumimoji="0" lang="en-US" sz="2000" i="0" u="none" strike="noStrike" cap="none" normalizeH="0" baseline="0" dirty="0">
                  <a:ln>
                    <a:noFill/>
                  </a:ln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=  …………  </a:t>
              </a:r>
              <a:r>
                <a:rPr kumimoji="0" lang="en-US" sz="2000" b="1" i="0" u="none" strike="noStrike" cap="none" normalizeH="0" baseline="0" dirty="0">
                  <a:ln>
                    <a:noFill/>
                  </a:ln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m</a:t>
              </a:r>
              <a:r>
                <a:rPr kumimoji="0" lang="en-US" sz="2000" b="1" i="0" u="none" strike="noStrike" cap="none" normalizeH="0" baseline="30000" dirty="0">
                  <a:ln>
                    <a:noFill/>
                  </a:ln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2</a:t>
              </a:r>
              <a:r>
                <a:rPr lang="en-US" sz="2000" b="1" dirty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;</a:t>
              </a:r>
              <a:r>
                <a:rPr kumimoji="0" lang="en-US" sz="2000" b="1" i="0" u="none" strike="noStrike" cap="none" normalizeH="0" baseline="0" dirty="0">
                  <a:ln>
                    <a:noFill/>
                  </a:ln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                         </a:t>
              </a:r>
              <a:endParaRPr kumimoji="0" lang="en-US" sz="2000" b="1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</a:endParaRPr>
            </a:p>
          </p:txBody>
        </p:sp>
      </p:grp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2287376" y="4713243"/>
            <a:ext cx="1347798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85 000</a:t>
            </a:r>
            <a:r>
              <a:rPr kumimoji="0" lang="en-US" b="1" i="0" u="none" strike="noStrike" cap="none" normalizeH="0" baseline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</a:t>
            </a:r>
            <a:endParaRPr kumimoji="0" lang="en-US" b="1" i="0" u="none" strike="noStrike" cap="none" normalizeH="0" baseline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</a:endParaRPr>
          </a:p>
        </p:txBody>
      </p:sp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6734188" y="4042816"/>
            <a:ext cx="1338274" cy="457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40 000</a:t>
            </a:r>
            <a:r>
              <a:rPr kumimoji="0" lang="en-US" b="1" i="0" u="none" strike="noStrike" cap="none" normalizeH="0" baseline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</a:t>
            </a:r>
            <a:endParaRPr kumimoji="0" lang="en-US" b="1" i="0" u="none" strike="noStrike" cap="none" normalizeH="0" baseline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2000232" y="4071942"/>
            <a:ext cx="1428760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7 000 000</a:t>
            </a:r>
            <a:r>
              <a:rPr kumimoji="0" lang="en-US" b="1" i="0" u="none" strike="noStrike" cap="none" normalizeH="0" baseline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</a:t>
            </a:r>
            <a:endParaRPr kumimoji="0" lang="en-US" b="1" i="0" u="none" strike="noStrike" cap="none" normalizeH="0" baseline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571736" y="1987550"/>
            <a:ext cx="6000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n w="1905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km</a:t>
            </a:r>
            <a:r>
              <a:rPr lang="en-US" sz="2400" b="1" baseline="30000" dirty="0">
                <a:ln w="1905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>
                <a:ln w="1905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; hm</a:t>
            </a:r>
            <a:r>
              <a:rPr lang="en-US" sz="2400" b="1" baseline="30000" dirty="0">
                <a:ln w="1905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>
                <a:ln w="1905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(ha)</a:t>
            </a:r>
            <a:r>
              <a:rPr lang="en-US" sz="2400" b="1" dirty="0">
                <a:ln w="1905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; dam</a:t>
            </a:r>
            <a:r>
              <a:rPr lang="en-US" sz="2400" b="1" baseline="30000" dirty="0">
                <a:ln w="1905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>
                <a:ln w="1905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; m</a:t>
            </a:r>
            <a:r>
              <a:rPr lang="en-US" sz="2400" b="1" baseline="30000" dirty="0">
                <a:ln w="1905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>
                <a:ln w="1905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; dm</a:t>
            </a:r>
            <a:r>
              <a:rPr lang="en-US" sz="2400" b="1" baseline="30000" dirty="0">
                <a:ln w="1905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>
                <a:ln w="1905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; cm</a:t>
            </a:r>
            <a:r>
              <a:rPr lang="en-US" sz="2400" b="1" baseline="30000" dirty="0">
                <a:ln w="1905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>
                <a:ln w="1905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; mm</a:t>
            </a:r>
            <a:r>
              <a:rPr lang="en-US" sz="2400" b="1" baseline="30000" dirty="0">
                <a:ln w="1905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>
                <a:ln w="1905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785918" y="1587440"/>
            <a:ext cx="39290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ln w="1905"/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000" b="1" dirty="0">
                <a:ln w="1905"/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n w="1905"/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000" b="1" dirty="0">
                <a:ln w="1905"/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n w="1905"/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000" b="1" dirty="0">
                <a:ln w="1905"/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n w="1905"/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000" b="1" dirty="0">
                <a:ln w="1905"/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n w="1905"/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000" b="1" dirty="0">
                <a:ln w="1905"/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n w="1905"/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000" b="1" dirty="0">
                <a:ln w="1905"/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: 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1000100" y="5363187"/>
            <a:ext cx="7786742" cy="873252"/>
            <a:chOff x="857224" y="5258925"/>
            <a:chExt cx="5214974" cy="705419"/>
          </a:xfrm>
        </p:grpSpPr>
        <p:sp>
          <p:nvSpPr>
            <p:cNvPr id="17" name="Rectangle 1"/>
            <p:cNvSpPr>
              <a:spLocks noChangeArrowheads="1"/>
            </p:cNvSpPr>
            <p:nvPr/>
          </p:nvSpPr>
          <p:spPr bwMode="auto">
            <a:xfrm>
              <a:off x="857224" y="5375329"/>
              <a:ext cx="5214974" cy="447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dirty="0">
                  <a:ln>
                    <a:noFill/>
                  </a:ln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8,5ha =</a:t>
              </a:r>
              <a:r>
                <a:rPr kumimoji="0" lang="en-US" sz="2000" b="1" i="0" u="none" strike="noStrike" cap="none" normalizeH="0" dirty="0">
                  <a:ln>
                    <a:noFill/>
                  </a:ln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lang="en-US" sz="2000" b="1" dirty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8</a:t>
              </a:r>
              <a:r>
                <a:rPr kumimoji="0" lang="en-US" sz="2000" b="1" i="0" u="none" strike="noStrike" cap="none" normalizeH="0" dirty="0">
                  <a:ln>
                    <a:noFill/>
                  </a:ln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        ha = 8ha 5000m</a:t>
              </a:r>
              <a:r>
                <a:rPr kumimoji="0" lang="en-US" sz="2000" b="1" i="0" u="none" strike="noStrike" cap="none" normalizeH="0" baseline="30000" dirty="0">
                  <a:ln>
                    <a:noFill/>
                  </a:ln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2</a:t>
              </a:r>
              <a:r>
                <a:rPr kumimoji="0" lang="en-US" sz="2000" b="1" i="0" u="none" strike="noStrike" cap="none" normalizeH="0" dirty="0">
                  <a:ln>
                    <a:noFill/>
                  </a:ln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= 85 000m</a:t>
              </a:r>
              <a:r>
                <a:rPr kumimoji="0" lang="en-US" sz="2000" b="1" i="0" u="none" strike="noStrike" cap="none" normalizeH="0" baseline="30000" dirty="0">
                  <a:ln>
                    <a:noFill/>
                  </a:ln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2</a:t>
              </a:r>
              <a:r>
                <a:rPr kumimoji="0" lang="en-US" sz="2000" b="1" i="0" u="none" strike="noStrike" cap="none" normalizeH="0" dirty="0">
                  <a:ln>
                    <a:noFill/>
                  </a:ln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    </a:t>
              </a:r>
              <a:r>
                <a:rPr kumimoji="0" lang="en-US" sz="2000" b="1" i="0" u="none" strike="noStrike" cap="none" normalizeH="0" baseline="0" dirty="0">
                  <a:ln>
                    <a:noFill/>
                  </a:ln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                         </a:t>
              </a:r>
              <a:endParaRPr kumimoji="0" lang="en-US" sz="2000" b="1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</a:endParaRPr>
            </a:p>
          </p:txBody>
        </p:sp>
        <p:grpSp>
          <p:nvGrpSpPr>
            <p:cNvPr id="18" name="Group 35"/>
            <p:cNvGrpSpPr/>
            <p:nvPr/>
          </p:nvGrpSpPr>
          <p:grpSpPr>
            <a:xfrm>
              <a:off x="1482470" y="5258925"/>
              <a:ext cx="714380" cy="705419"/>
              <a:chOff x="3196982" y="4907099"/>
              <a:chExt cx="714380" cy="705419"/>
            </a:xfrm>
          </p:grpSpPr>
          <p:sp>
            <p:nvSpPr>
              <p:cNvPr id="19" name="Rectangle 1"/>
              <p:cNvSpPr>
                <a:spLocks noChangeArrowheads="1"/>
              </p:cNvSpPr>
              <p:nvPr/>
            </p:nvSpPr>
            <p:spPr bwMode="auto">
              <a:xfrm>
                <a:off x="3196982" y="4907099"/>
                <a:ext cx="714380" cy="7054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1" i="0" u="none" strike="noStrike" cap="none" normalizeH="0" baseline="0" dirty="0">
                    <a:ln>
                      <a:noFill/>
                    </a:ln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 </a:t>
                </a:r>
                <a:r>
                  <a:rPr lang="en-US" b="1" dirty="0"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   5</a:t>
                </a:r>
                <a:endParaRPr kumimoji="0" lang="en-US" b="1" i="0" u="none" strike="noStrike" cap="none" normalizeH="0" baseline="0" dirty="0">
                  <a:ln>
                    <a:noFill/>
                  </a:ln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b="1" dirty="0"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   10</a:t>
                </a:r>
                <a:r>
                  <a:rPr kumimoji="0" lang="en-US" b="1" i="0" u="none" strike="noStrike" cap="none" normalizeH="0" baseline="0" dirty="0">
                    <a:ln>
                      <a:noFill/>
                    </a:ln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  </a:t>
                </a:r>
                <a:r>
                  <a:rPr kumimoji="0" lang="en-US" b="1" i="0" u="none" strike="noStrike" cap="none" normalizeH="0" baseline="0" dirty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                        </a:t>
                </a:r>
                <a:endParaRPr kumimoji="0" lang="en-US" b="1" i="0" u="none" strike="noStrike" cap="none" normalizeH="0" baseline="0" dirty="0">
                  <a:ln>
                    <a:noFill/>
                  </a:ln>
                  <a:solidFill>
                    <a:schemeClr val="tx2"/>
                  </a:solidFill>
                  <a:effectLst/>
                  <a:latin typeface="Arial" pitchFamily="34" charset="0"/>
                </a:endParaRPr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3338779" y="5299142"/>
                <a:ext cx="287063" cy="1283"/>
              </a:xfrm>
              <a:prstGeom prst="line">
                <a:avLst/>
              </a:prstGeom>
              <a:ln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14348" y="2643182"/>
            <a:ext cx="7786742" cy="966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u="sng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Bài</a:t>
            </a:r>
            <a:r>
              <a:rPr lang="en-US" sz="2000" b="1" u="sng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3: </a:t>
            </a:r>
            <a:r>
              <a:rPr lang="en-US" sz="2000" b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Viết</a:t>
            </a:r>
            <a:r>
              <a:rPr lang="en-US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các</a:t>
            </a:r>
            <a:r>
              <a:rPr lang="en-US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số</a:t>
            </a:r>
            <a:r>
              <a:rPr lang="en-US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đo</a:t>
            </a:r>
            <a:r>
              <a:rPr lang="en-US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sau</a:t>
            </a:r>
            <a:r>
              <a:rPr lang="en-US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dưới</a:t>
            </a:r>
            <a:r>
              <a:rPr lang="en-US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dạng</a:t>
            </a:r>
            <a:r>
              <a:rPr lang="en-US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số</a:t>
            </a:r>
            <a:r>
              <a:rPr lang="en-US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đo</a:t>
            </a:r>
            <a:r>
              <a:rPr lang="en-US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có</a:t>
            </a:r>
            <a:r>
              <a:rPr lang="en-US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đơn</a:t>
            </a:r>
            <a:r>
              <a:rPr lang="en-US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vị</a:t>
            </a:r>
            <a:r>
              <a:rPr lang="en-US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là</a:t>
            </a:r>
            <a:r>
              <a:rPr lang="en-US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u="sng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mét</a:t>
            </a:r>
            <a:r>
              <a:rPr lang="en-US" sz="2000" b="1" u="sng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u="sng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vuông</a:t>
            </a:r>
            <a:r>
              <a:rPr lang="en-US" sz="2000" b="1" u="sng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: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        b) 30dm</a:t>
            </a:r>
            <a:r>
              <a:rPr lang="en-US" sz="2000" b="1" baseline="30000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;                    300dm</a:t>
            </a:r>
            <a:r>
              <a:rPr lang="en-US" sz="2000" b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;                 515dm</a:t>
            </a:r>
            <a:r>
              <a:rPr lang="en-US" sz="2000" b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.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2571736" y="2181517"/>
            <a:ext cx="6000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n w="1905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km</a:t>
            </a:r>
            <a:r>
              <a:rPr lang="en-US" sz="2400" b="1" baseline="30000" dirty="0">
                <a:ln w="1905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>
                <a:ln w="1905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; hm</a:t>
            </a:r>
            <a:r>
              <a:rPr lang="en-US" sz="2400" b="1" baseline="30000" dirty="0">
                <a:ln w="1905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>
                <a:ln w="1905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(ha)</a:t>
            </a:r>
            <a:r>
              <a:rPr lang="en-US" sz="2400" b="1" dirty="0">
                <a:ln w="1905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; dam</a:t>
            </a:r>
            <a:r>
              <a:rPr lang="en-US" sz="2400" b="1" baseline="30000" dirty="0">
                <a:ln w="1905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>
                <a:ln w="1905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; m</a:t>
            </a:r>
            <a:r>
              <a:rPr lang="en-US" sz="2400" b="1" baseline="30000" dirty="0">
                <a:ln w="1905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>
                <a:ln w="1905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; dm</a:t>
            </a:r>
            <a:r>
              <a:rPr lang="en-US" sz="2400" b="1" baseline="30000" dirty="0">
                <a:ln w="1905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>
                <a:ln w="1905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; cm</a:t>
            </a:r>
            <a:r>
              <a:rPr lang="en-US" sz="2400" b="1" baseline="30000" dirty="0">
                <a:ln w="1905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>
                <a:ln w="1905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; mm</a:t>
            </a:r>
            <a:r>
              <a:rPr lang="en-US" sz="2400" b="1" baseline="30000" dirty="0">
                <a:ln w="1905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>
                <a:ln w="1905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857356" y="1587440"/>
            <a:ext cx="39290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ln w="1905"/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000" b="1" dirty="0">
                <a:ln w="1905"/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n w="1905"/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000" b="1" dirty="0">
                <a:ln w="1905"/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n w="1905"/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000" b="1" dirty="0">
                <a:ln w="1905"/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n w="1905"/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000" b="1" dirty="0">
                <a:ln w="1905"/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n w="1905"/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000" b="1" dirty="0">
                <a:ln w="1905"/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n w="1905"/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000" b="1" dirty="0">
                <a:ln w="1905"/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: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968375" y="3429000"/>
            <a:ext cx="892022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u="sng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Bài</a:t>
            </a:r>
            <a:r>
              <a:rPr lang="en-US" sz="2000" b="1" u="sng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u="sng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làm</a:t>
            </a:r>
            <a:r>
              <a:rPr lang="en-US" sz="2000" b="1" u="sng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:</a:t>
            </a:r>
            <a:r>
              <a:rPr lang="en-US" sz="2000" b="1" u="sng" dirty="0">
                <a:latin typeface="Times New Roman" pitchFamily="18" charset="0"/>
                <a:cs typeface="Times New Roman" pitchFamily="18" charset="0"/>
              </a:rPr>
              <a:t>        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b) 30dm</a:t>
            </a:r>
            <a:r>
              <a:rPr lang="en-US" sz="2000" b="1" baseline="30000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= ……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000" b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1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;  </a:t>
            </a:r>
            <a:r>
              <a:rPr lang="en-US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300dm</a:t>
            </a:r>
            <a:r>
              <a:rPr lang="en-US" sz="2000" b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= ……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000" b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;             515dm</a:t>
            </a:r>
            <a:r>
              <a:rPr lang="en-US" sz="2000" b="1" baseline="30000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= ……..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000" b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000" dirty="0"/>
          </a:p>
        </p:txBody>
      </p:sp>
      <p:grpSp>
        <p:nvGrpSpPr>
          <p:cNvPr id="25" name="Group 24"/>
          <p:cNvGrpSpPr/>
          <p:nvPr/>
        </p:nvGrpSpPr>
        <p:grpSpPr>
          <a:xfrm>
            <a:off x="2214546" y="4500572"/>
            <a:ext cx="7358114" cy="873252"/>
            <a:chOff x="942347" y="4714884"/>
            <a:chExt cx="7786742" cy="806193"/>
          </a:xfrm>
        </p:grpSpPr>
        <p:sp>
          <p:nvSpPr>
            <p:cNvPr id="17" name="Rectangle 16"/>
            <p:cNvSpPr/>
            <p:nvPr/>
          </p:nvSpPr>
          <p:spPr>
            <a:xfrm>
              <a:off x="942347" y="4913665"/>
              <a:ext cx="7786742" cy="4603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2000" b="1" dirty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30dm</a:t>
              </a:r>
              <a:r>
                <a:rPr lang="en-US" sz="2000" b="1" baseline="30000" dirty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2</a:t>
              </a:r>
              <a:r>
                <a:rPr lang="en-US" sz="2000" b="1" dirty="0">
                  <a:solidFill>
                    <a:schemeClr val="tx2"/>
                  </a:solidFill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lang="en-US" sz="2000" b="1" dirty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=         m</a:t>
              </a:r>
              <a:r>
                <a:rPr lang="en-US" sz="2000" b="1" baseline="30000" dirty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2</a:t>
              </a:r>
              <a:r>
                <a:rPr lang="en-US" sz="2000" b="1" dirty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= 0,30m</a:t>
              </a:r>
              <a:r>
                <a:rPr lang="en-US" sz="2000" b="1" baseline="30000" dirty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2</a:t>
              </a:r>
              <a:r>
                <a:rPr lang="en-US" sz="2000" b="1" dirty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= 0,3m</a:t>
              </a:r>
              <a:r>
                <a:rPr lang="en-US" sz="2000" b="1" baseline="30000" dirty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2</a:t>
              </a:r>
              <a:endParaRPr lang="en-US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endParaRPr>
            </a:p>
          </p:txBody>
        </p:sp>
        <p:grpSp>
          <p:nvGrpSpPr>
            <p:cNvPr id="18" name="Group 17"/>
            <p:cNvGrpSpPr/>
            <p:nvPr/>
          </p:nvGrpSpPr>
          <p:grpSpPr>
            <a:xfrm>
              <a:off x="1966754" y="4714884"/>
              <a:ext cx="714380" cy="806193"/>
              <a:chOff x="4109894" y="4791686"/>
              <a:chExt cx="714380" cy="806193"/>
            </a:xfrm>
          </p:grpSpPr>
          <p:sp>
            <p:nvSpPr>
              <p:cNvPr id="19" name="Rectangle 1"/>
              <p:cNvSpPr>
                <a:spLocks noChangeArrowheads="1"/>
              </p:cNvSpPr>
              <p:nvPr/>
            </p:nvSpPr>
            <p:spPr bwMode="auto">
              <a:xfrm>
                <a:off x="4109894" y="4791686"/>
                <a:ext cx="714380" cy="806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1" i="0" u="none" strike="noStrike" cap="none" normalizeH="0" baseline="0" dirty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 </a:t>
                </a:r>
                <a:r>
                  <a:rPr kumimoji="0" lang="en-US" b="1" i="0" u="none" strike="noStrike" cap="none" normalizeH="0" baseline="0" dirty="0">
                    <a:ln>
                      <a:noFill/>
                    </a:ln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30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b="1" dirty="0"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100</a:t>
                </a:r>
                <a:r>
                  <a:rPr kumimoji="0" lang="en-US" b="1" i="0" u="none" strike="noStrike" cap="none" normalizeH="0" baseline="0" dirty="0">
                    <a:ln>
                      <a:noFill/>
                    </a:ln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                          </a:t>
                </a:r>
                <a:endParaRPr kumimoji="0" lang="en-US" b="1" i="0" u="none" strike="noStrike" cap="none" normalizeH="0" baseline="0" dirty="0">
                  <a:ln>
                    <a:noFill/>
                  </a:ln>
                  <a:effectLst/>
                  <a:latin typeface="Arial" pitchFamily="34" charset="0"/>
                </a:endParaRPr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4168847" y="5286388"/>
                <a:ext cx="428628" cy="1588"/>
              </a:xfrm>
              <a:prstGeom prst="line">
                <a:avLst/>
              </a:prstGeom>
              <a:ln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8" name="Group 37"/>
          <p:cNvGrpSpPr/>
          <p:nvPr/>
        </p:nvGrpSpPr>
        <p:grpSpPr>
          <a:xfrm>
            <a:off x="1000100" y="5286389"/>
            <a:ext cx="8143900" cy="873252"/>
            <a:chOff x="1000100" y="5286389"/>
            <a:chExt cx="8143900" cy="873252"/>
          </a:xfrm>
        </p:grpSpPr>
        <p:grpSp>
          <p:nvGrpSpPr>
            <p:cNvPr id="27" name="Group 26"/>
            <p:cNvGrpSpPr/>
            <p:nvPr/>
          </p:nvGrpSpPr>
          <p:grpSpPr>
            <a:xfrm>
              <a:off x="5786446" y="5286389"/>
              <a:ext cx="714380" cy="873252"/>
              <a:chOff x="4000496" y="4791685"/>
              <a:chExt cx="714380" cy="868208"/>
            </a:xfrm>
          </p:grpSpPr>
          <p:sp>
            <p:nvSpPr>
              <p:cNvPr id="28" name="Rectangle 1"/>
              <p:cNvSpPr>
                <a:spLocks noChangeArrowheads="1"/>
              </p:cNvSpPr>
              <p:nvPr/>
            </p:nvSpPr>
            <p:spPr bwMode="auto">
              <a:xfrm>
                <a:off x="4000496" y="4791685"/>
                <a:ext cx="714380" cy="8682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1" i="0" u="none" strike="noStrike" cap="none" normalizeH="0" baseline="0" dirty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 </a:t>
                </a:r>
                <a:r>
                  <a:rPr kumimoji="0" lang="en-US" b="1" i="0" u="none" strike="noStrike" cap="none" normalizeH="0" baseline="0" dirty="0">
                    <a:ln>
                      <a:noFill/>
                    </a:ln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15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b="1" dirty="0"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10 0</a:t>
                </a:r>
                <a:r>
                  <a:rPr kumimoji="0" lang="en-US" b="1" i="0" u="none" strike="noStrike" cap="none" normalizeH="0" baseline="0" dirty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                          </a:t>
                </a:r>
                <a:endParaRPr kumimoji="0" lang="en-US" b="1" i="0" u="none" strike="noStrike" cap="none" normalizeH="0" baseline="0" dirty="0">
                  <a:ln>
                    <a:noFill/>
                  </a:ln>
                  <a:solidFill>
                    <a:schemeClr val="tx2"/>
                  </a:solidFill>
                  <a:effectLst/>
                  <a:latin typeface="Arial" pitchFamily="34" charset="0"/>
                </a:endParaRPr>
              </a:p>
            </p:txBody>
          </p:sp>
          <p:cxnSp>
            <p:nvCxnSpPr>
              <p:cNvPr id="29" name="Straight Connector 28"/>
              <p:cNvCxnSpPr/>
              <p:nvPr/>
            </p:nvCxnSpPr>
            <p:spPr>
              <a:xfrm>
                <a:off x="4057186" y="5286388"/>
                <a:ext cx="428628" cy="1588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31" name="Rectangle 30"/>
            <p:cNvSpPr/>
            <p:nvPr/>
          </p:nvSpPr>
          <p:spPr>
            <a:xfrm>
              <a:off x="1000100" y="5446770"/>
              <a:ext cx="8143900" cy="5539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2000" b="1" dirty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515dm</a:t>
              </a:r>
              <a:r>
                <a:rPr lang="en-US" sz="2000" b="1" baseline="30000" dirty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2</a:t>
              </a:r>
              <a:r>
                <a:rPr lang="en-US" sz="2000" b="1" dirty="0">
                  <a:solidFill>
                    <a:schemeClr val="tx2"/>
                  </a:solidFill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lang="en-US" sz="2000" b="1" dirty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= 500dm</a:t>
              </a:r>
              <a:r>
                <a:rPr lang="en-US" sz="2000" b="1" baseline="30000" dirty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2</a:t>
              </a:r>
              <a:r>
                <a:rPr lang="en-US" sz="2000" b="1" dirty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+ 15dm</a:t>
              </a:r>
              <a:r>
                <a:rPr lang="en-US" sz="2000" b="1" baseline="30000" dirty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2</a:t>
              </a:r>
              <a:r>
                <a:rPr lang="en-US" sz="2000" b="1" dirty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= 5m</a:t>
              </a:r>
              <a:r>
                <a:rPr lang="en-US" sz="2000" b="1" baseline="30000" dirty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2</a:t>
              </a:r>
              <a:r>
                <a:rPr lang="en-US" sz="2000" b="1" dirty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15dm</a:t>
              </a:r>
              <a:r>
                <a:rPr lang="en-US" sz="2000" b="1" baseline="30000" dirty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2</a:t>
              </a:r>
              <a:r>
                <a:rPr lang="en-US" sz="2000" b="1" dirty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= 5         m</a:t>
              </a:r>
              <a:r>
                <a:rPr lang="en-US" sz="2000" b="1" baseline="30000" dirty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2</a:t>
              </a:r>
              <a:r>
                <a:rPr lang="en-US" sz="2000" b="1" dirty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= 5,15m</a:t>
              </a:r>
              <a:r>
                <a:rPr lang="en-US" sz="2000" b="1" baseline="30000" dirty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2</a:t>
              </a:r>
              <a:r>
                <a:rPr lang="en-US" sz="2000" b="1" dirty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            </a:t>
              </a:r>
            </a:p>
          </p:txBody>
        </p:sp>
      </p:grpSp>
      <p:sp>
        <p:nvSpPr>
          <p:cNvPr id="35" name="Rectangle 1"/>
          <p:cNvSpPr>
            <a:spLocks noChangeArrowheads="1"/>
          </p:cNvSpPr>
          <p:nvPr/>
        </p:nvSpPr>
        <p:spPr bwMode="auto">
          <a:xfrm>
            <a:off x="5072066" y="3899940"/>
            <a:ext cx="714380" cy="457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en-US" b="1" i="0" u="none" strike="noStrike" cap="none" normalizeH="0" baseline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</a:t>
            </a:r>
            <a:endParaRPr kumimoji="0" lang="en-US" b="1" i="0" u="none" strike="noStrike" cap="none" normalizeH="0" baseline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</a:endParaRPr>
          </a:p>
        </p:txBody>
      </p:sp>
      <p:sp>
        <p:nvSpPr>
          <p:cNvPr id="36" name="Rectangle 1"/>
          <p:cNvSpPr>
            <a:spLocks noChangeArrowheads="1"/>
          </p:cNvSpPr>
          <p:nvPr/>
        </p:nvSpPr>
        <p:spPr bwMode="auto">
          <a:xfrm>
            <a:off x="7929586" y="3899940"/>
            <a:ext cx="714380" cy="457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b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5,15</a:t>
            </a:r>
            <a:r>
              <a:rPr kumimoji="0" lang="en-US" b="1" i="0" u="none" strike="noStrike" cap="none" normalizeH="0" baseline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</a:t>
            </a:r>
            <a:endParaRPr kumimoji="0" lang="en-US" b="1" i="0" u="none" strike="noStrike" cap="none" normalizeH="0" baseline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</a:endParaRPr>
          </a:p>
        </p:txBody>
      </p:sp>
      <p:sp>
        <p:nvSpPr>
          <p:cNvPr id="37" name="Rectangle 1"/>
          <p:cNvSpPr>
            <a:spLocks noChangeArrowheads="1"/>
          </p:cNvSpPr>
          <p:nvPr/>
        </p:nvSpPr>
        <p:spPr bwMode="auto">
          <a:xfrm>
            <a:off x="2285984" y="3906553"/>
            <a:ext cx="714380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0,3</a:t>
            </a:r>
            <a:r>
              <a:rPr kumimoji="0" lang="en-US" b="1" i="0" u="none" strike="noStrike" cap="none" normalizeH="0" baseline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</a:t>
            </a:r>
            <a:endParaRPr kumimoji="0" lang="en-US" b="1" i="0" u="none" strike="noStrike" cap="none" normalizeH="0" baseline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3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1000100" y="1987550"/>
            <a:ext cx="7858180" cy="1961058"/>
            <a:chOff x="642910" y="3858433"/>
            <a:chExt cx="7858180" cy="1961058"/>
          </a:xfrm>
        </p:grpSpPr>
        <p:sp>
          <p:nvSpPr>
            <p:cNvPr id="4" name="Rectangle 3"/>
            <p:cNvSpPr/>
            <p:nvPr/>
          </p:nvSpPr>
          <p:spPr>
            <a:xfrm>
              <a:off x="714348" y="3858433"/>
              <a:ext cx="7786742" cy="498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2000" b="1" u="sng" dirty="0" err="1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Bài</a:t>
              </a:r>
              <a:r>
                <a:rPr lang="en-US" sz="2000" b="1" u="sng" dirty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3: </a:t>
              </a:r>
              <a:r>
                <a:rPr lang="en-US" sz="2000" b="1" dirty="0" err="1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Viết</a:t>
              </a:r>
              <a:r>
                <a:rPr lang="en-US" sz="2000" b="1" dirty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lang="en-US" sz="2000" b="1" dirty="0" err="1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các</a:t>
              </a:r>
              <a:r>
                <a:rPr lang="en-US" sz="2000" b="1" dirty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lang="en-US" sz="2000" b="1" dirty="0" err="1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số</a:t>
              </a:r>
              <a:r>
                <a:rPr lang="en-US" sz="2000" b="1" dirty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lang="en-US" sz="2000" b="1" dirty="0" err="1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đo</a:t>
              </a:r>
              <a:r>
                <a:rPr lang="en-US" sz="2000" b="1" dirty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lang="en-US" sz="2000" b="1" dirty="0" err="1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sau</a:t>
              </a:r>
              <a:r>
                <a:rPr lang="en-US" sz="2000" b="1" dirty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lang="en-US" sz="2000" b="1" dirty="0" err="1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dưới</a:t>
              </a:r>
              <a:r>
                <a:rPr lang="en-US" sz="2000" b="1" dirty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lang="en-US" sz="2000" b="1" dirty="0" err="1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dạng</a:t>
              </a:r>
              <a:r>
                <a:rPr lang="en-US" sz="2000" b="1" dirty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lang="en-US" sz="2000" b="1" dirty="0" err="1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số</a:t>
              </a:r>
              <a:r>
                <a:rPr lang="en-US" sz="2000" b="1" dirty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lang="en-US" sz="2000" b="1" dirty="0" err="1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đo</a:t>
              </a:r>
              <a:r>
                <a:rPr lang="en-US" sz="2000" b="1" dirty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lang="en-US" sz="2000" b="1" dirty="0" err="1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có</a:t>
              </a:r>
              <a:r>
                <a:rPr lang="en-US" sz="2000" b="1" dirty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lang="en-US" sz="2000" b="1" dirty="0" err="1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đơn</a:t>
              </a:r>
              <a:r>
                <a:rPr lang="en-US" sz="2000" b="1" dirty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lang="en-US" sz="2000" b="1" dirty="0" err="1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vị</a:t>
              </a:r>
              <a:r>
                <a:rPr lang="en-US" sz="2000" b="1" dirty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lang="en-US" sz="2000" b="1" dirty="0" err="1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là</a:t>
              </a:r>
              <a:r>
                <a:rPr lang="en-US" sz="2000" b="1" dirty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lang="en-US" sz="2000" b="1" dirty="0" err="1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mét</a:t>
              </a:r>
              <a:r>
                <a:rPr lang="en-US" sz="2000" b="1" dirty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lang="en-US" sz="2000" b="1" dirty="0" err="1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vuông</a:t>
              </a:r>
              <a:r>
                <a:rPr lang="en-US" sz="2000" b="1" dirty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: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642910" y="4342163"/>
              <a:ext cx="7786742" cy="14773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457200" indent="-457200">
                <a:lnSpc>
                  <a:spcPct val="150000"/>
                </a:lnSpc>
              </a:pPr>
              <a:r>
                <a:rPr lang="en-US" sz="2000" b="1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       </a:t>
              </a:r>
              <a:r>
                <a:rPr lang="en-US" sz="2000" b="1" dirty="0">
                  <a:latin typeface="Times New Roman" pitchFamily="18" charset="0"/>
                  <a:cs typeface="Times New Roman" pitchFamily="18" charset="0"/>
                </a:rPr>
                <a:t>a) 7km</a:t>
              </a:r>
              <a:r>
                <a:rPr lang="en-US" sz="2000" b="1" baseline="30000" dirty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000" b="1" dirty="0">
                  <a:latin typeface="Times New Roman" pitchFamily="18" charset="0"/>
                  <a:cs typeface="Times New Roman" pitchFamily="18" charset="0"/>
                </a:rPr>
                <a:t> = </a:t>
              </a:r>
              <a:r>
                <a:rPr lang="en-US" sz="2000" b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7 000 000  </a:t>
              </a:r>
              <a:r>
                <a:rPr lang="en-US" sz="2000" b="1" dirty="0"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en-US" sz="2000" b="1" baseline="30000" dirty="0">
                  <a:latin typeface="Times New Roman" pitchFamily="18" charset="0"/>
                  <a:cs typeface="Times New Roman" pitchFamily="18" charset="0"/>
                </a:rPr>
                <a:t>2 </a:t>
              </a:r>
              <a:r>
                <a:rPr lang="en-US" sz="2000" b="1" dirty="0">
                  <a:latin typeface="Times New Roman" pitchFamily="18" charset="0"/>
                  <a:cs typeface="Times New Roman" pitchFamily="18" charset="0"/>
                </a:rPr>
                <a:t> ;                      4ha =</a:t>
              </a:r>
              <a:r>
                <a:rPr lang="en-US" sz="2000" b="1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n-US" sz="2000" b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40 000  </a:t>
              </a:r>
              <a:r>
                <a:rPr lang="en-US" sz="2000" b="1" dirty="0"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en-US" sz="2000" b="1" baseline="30000" dirty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000" b="1" dirty="0">
                  <a:latin typeface="Times New Roman" pitchFamily="18" charset="0"/>
                  <a:cs typeface="Times New Roman" pitchFamily="18" charset="0"/>
                </a:rPr>
                <a:t> </a:t>
              </a:r>
            </a:p>
            <a:p>
              <a:pPr marL="457200" indent="-457200">
                <a:lnSpc>
                  <a:spcPct val="150000"/>
                </a:lnSpc>
              </a:pPr>
              <a:r>
                <a:rPr lang="en-US" sz="2000" b="1" dirty="0">
                  <a:latin typeface="Times New Roman" pitchFamily="18" charset="0"/>
                  <a:cs typeface="Times New Roman" pitchFamily="18" charset="0"/>
                </a:rPr>
                <a:t>         8,5ha = </a:t>
              </a:r>
              <a:r>
                <a:rPr lang="en-US" sz="2000" b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85 000 </a:t>
              </a:r>
              <a:r>
                <a:rPr lang="en-US" sz="2000" b="1" dirty="0"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en-US" sz="2000" b="1" baseline="30000" dirty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000" b="1" dirty="0">
                  <a:latin typeface="Times New Roman" pitchFamily="18" charset="0"/>
                  <a:cs typeface="Times New Roman" pitchFamily="18" charset="0"/>
                </a:rPr>
                <a:t>   </a:t>
              </a:r>
              <a:r>
                <a:rPr lang="en-US" sz="2000" b="1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                                                </a:t>
              </a:r>
            </a:p>
            <a:p>
              <a:pPr marL="457200" indent="-457200">
                <a:lnSpc>
                  <a:spcPct val="150000"/>
                </a:lnSpc>
              </a:pPr>
              <a:r>
                <a:rPr lang="en-US" sz="2000" b="1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      </a:t>
              </a:r>
              <a:r>
                <a:rPr lang="en-US" sz="2000" b="1" dirty="0">
                  <a:latin typeface="Times New Roman" pitchFamily="18" charset="0"/>
                  <a:cs typeface="Times New Roman" pitchFamily="18" charset="0"/>
                </a:rPr>
                <a:t>b) 30dm</a:t>
              </a:r>
              <a:r>
                <a:rPr lang="en-US" sz="2000" b="1" baseline="30000" dirty="0">
                  <a:latin typeface="Times New Roman" pitchFamily="18" charset="0"/>
                  <a:cs typeface="Times New Roman" pitchFamily="18" charset="0"/>
                </a:rPr>
                <a:t>2 </a:t>
              </a:r>
              <a:r>
                <a:rPr lang="en-US" sz="2000" b="1" dirty="0">
                  <a:latin typeface="Times New Roman" pitchFamily="18" charset="0"/>
                  <a:cs typeface="Times New Roman" pitchFamily="18" charset="0"/>
                </a:rPr>
                <a:t> =  </a:t>
              </a:r>
              <a:r>
                <a:rPr lang="en-US" sz="2000" b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0,3</a:t>
              </a:r>
              <a:r>
                <a:rPr lang="en-US" sz="2000" b="1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b="1" dirty="0"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en-US" sz="2000" b="1" baseline="30000" dirty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000" b="1" dirty="0">
                  <a:latin typeface="Times New Roman" pitchFamily="18" charset="0"/>
                  <a:cs typeface="Times New Roman" pitchFamily="18" charset="0"/>
                </a:rPr>
                <a:t> ;         300dm</a:t>
              </a:r>
              <a:r>
                <a:rPr lang="en-US" sz="2000" b="1" baseline="30000" dirty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000" b="1" dirty="0">
                  <a:latin typeface="Times New Roman" pitchFamily="18" charset="0"/>
                  <a:cs typeface="Times New Roman" pitchFamily="18" charset="0"/>
                </a:rPr>
                <a:t> =</a:t>
              </a:r>
              <a:r>
                <a:rPr lang="en-US" sz="2000" b="1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b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en-US" sz="2000" b="1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b="1" dirty="0"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en-US" sz="2000" b="1" baseline="30000" dirty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000" b="1" dirty="0">
                  <a:latin typeface="Times New Roman" pitchFamily="18" charset="0"/>
                  <a:cs typeface="Times New Roman" pitchFamily="18" charset="0"/>
                </a:rPr>
                <a:t> ;           515dm</a:t>
              </a:r>
              <a:r>
                <a:rPr lang="en-US" sz="2000" b="1" baseline="30000" dirty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000" b="1" dirty="0">
                  <a:latin typeface="Times New Roman" pitchFamily="18" charset="0"/>
                  <a:cs typeface="Times New Roman" pitchFamily="18" charset="0"/>
                </a:rPr>
                <a:t> = </a:t>
              </a:r>
              <a:r>
                <a:rPr lang="en-US" sz="2000" b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5,15</a:t>
              </a:r>
              <a:r>
                <a:rPr lang="en-US" sz="2000" b="1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b="1" dirty="0"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en-US" sz="2000" b="1" baseline="30000" dirty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2000" dirty="0"/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US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1,5 </a:t>
            </a:r>
            <a:r>
              <a:rPr lang="en-US" sz="28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tấn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= … kg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33400" y="1066801"/>
            <a:ext cx="8229600" cy="1752599"/>
          </a:xfrm>
        </p:spPr>
        <p:txBody>
          <a:bodyPr/>
          <a:lstStyle/>
          <a:p>
            <a:pPr algn="ctr">
              <a:buNone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Tấn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tạ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yến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kg    hg    dag   g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rot="16200000" flipH="1">
            <a:off x="2400300" y="1714500"/>
            <a:ext cx="457200" cy="228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2667000" y="1752600"/>
            <a:ext cx="533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1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rot="16200000" flipH="1">
            <a:off x="3124200" y="1752600"/>
            <a:ext cx="457200" cy="152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3317875" y="1752600"/>
            <a:ext cx="533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5</a:t>
            </a: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2971800" y="1752600"/>
            <a:ext cx="533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,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 rot="16200000" flipH="1">
            <a:off x="3790950" y="1695450"/>
            <a:ext cx="457200" cy="1143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5400000">
            <a:off x="4514850" y="1809750"/>
            <a:ext cx="457200" cy="381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5400000">
            <a:off x="5181600" y="1676400"/>
            <a:ext cx="457200" cy="152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5400000">
            <a:off x="5829300" y="1714500"/>
            <a:ext cx="457200" cy="228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5400000">
            <a:off x="6438900" y="1714500"/>
            <a:ext cx="457200" cy="228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4" name="Rectangle 2"/>
          <p:cNvSpPr txBox="1">
            <a:spLocks noChangeArrowheads="1"/>
          </p:cNvSpPr>
          <p:nvPr/>
        </p:nvSpPr>
        <p:spPr bwMode="auto">
          <a:xfrm>
            <a:off x="4572000" y="1752600"/>
            <a:ext cx="533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.</a:t>
            </a:r>
          </a:p>
        </p:txBody>
      </p:sp>
      <p:sp>
        <p:nvSpPr>
          <p:cNvPr id="35" name="Rectangle 2"/>
          <p:cNvSpPr txBox="1">
            <a:spLocks noChangeArrowheads="1"/>
          </p:cNvSpPr>
          <p:nvPr/>
        </p:nvSpPr>
        <p:spPr bwMode="auto">
          <a:xfrm>
            <a:off x="3886200" y="1752600"/>
            <a:ext cx="533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. </a:t>
            </a:r>
          </a:p>
        </p:txBody>
      </p:sp>
      <p:sp>
        <p:nvSpPr>
          <p:cNvPr id="39" name="Rectangle 2"/>
          <p:cNvSpPr txBox="1">
            <a:spLocks noChangeArrowheads="1"/>
          </p:cNvSpPr>
          <p:nvPr/>
        </p:nvSpPr>
        <p:spPr bwMode="auto">
          <a:xfrm>
            <a:off x="5105400" y="1752600"/>
            <a:ext cx="533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.</a:t>
            </a:r>
          </a:p>
        </p:txBody>
      </p:sp>
      <p:sp>
        <p:nvSpPr>
          <p:cNvPr id="40" name="Rectangle 2"/>
          <p:cNvSpPr txBox="1">
            <a:spLocks noChangeArrowheads="1"/>
          </p:cNvSpPr>
          <p:nvPr/>
        </p:nvSpPr>
        <p:spPr bwMode="auto">
          <a:xfrm>
            <a:off x="5715000" y="1752600"/>
            <a:ext cx="533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.</a:t>
            </a:r>
          </a:p>
        </p:txBody>
      </p:sp>
      <p:sp>
        <p:nvSpPr>
          <p:cNvPr id="41" name="Rectangle 2"/>
          <p:cNvSpPr txBox="1">
            <a:spLocks noChangeArrowheads="1"/>
          </p:cNvSpPr>
          <p:nvPr/>
        </p:nvSpPr>
        <p:spPr bwMode="auto">
          <a:xfrm>
            <a:off x="6324600" y="1752600"/>
            <a:ext cx="533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.</a:t>
            </a:r>
          </a:p>
        </p:txBody>
      </p:sp>
      <p:sp>
        <p:nvSpPr>
          <p:cNvPr id="53" name="Title 1"/>
          <p:cNvSpPr txBox="1">
            <a:spLocks/>
          </p:cNvSpPr>
          <p:nvPr/>
        </p:nvSpPr>
        <p:spPr bwMode="auto">
          <a:xfrm>
            <a:off x="152400" y="25146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Khi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đó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ta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có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ngay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:  1,5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tấn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= 1500 kg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4" name="Title 1"/>
          <p:cNvSpPr txBox="1">
            <a:spLocks/>
          </p:cNvSpPr>
          <p:nvPr/>
        </p:nvSpPr>
        <p:spPr bwMode="auto">
          <a:xfrm>
            <a:off x="152400" y="3429000"/>
            <a:ext cx="82296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Và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có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thể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mở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rộng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suy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ra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các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kết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quả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khác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: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1,5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tấn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= 15 000 hg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0" dirty="0">
                <a:latin typeface="Times New Roman" pitchFamily="18" charset="0"/>
                <a:ea typeface="+mj-ea"/>
                <a:cs typeface="Times New Roman" pitchFamily="18" charset="0"/>
              </a:rPr>
              <a:t>    1,5 </a:t>
            </a:r>
            <a:r>
              <a:rPr lang="en-US" sz="2800" b="0" dirty="0" err="1">
                <a:latin typeface="Times New Roman" pitchFamily="18" charset="0"/>
                <a:ea typeface="+mj-ea"/>
                <a:cs typeface="Times New Roman" pitchFamily="18" charset="0"/>
              </a:rPr>
              <a:t>tấn</a:t>
            </a:r>
            <a:r>
              <a:rPr lang="en-US" sz="2800" b="0" dirty="0">
                <a:latin typeface="Times New Roman" pitchFamily="18" charset="0"/>
                <a:ea typeface="+mj-ea"/>
                <a:cs typeface="Times New Roman" pitchFamily="18" charset="0"/>
              </a:rPr>
              <a:t> = 150 000 dag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 1,5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tấn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= 1 500 000 g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7" dur="2000"/>
                                        <p:tgtEl>
                                          <p:spTgt spid="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2" dur="500"/>
                                        <p:tgtEl>
                                          <p:spTgt spid="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7" dur="2000"/>
                                        <p:tgtEl>
                                          <p:spTgt spid="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build="p"/>
      <p:bldP spid="10" grpId="0"/>
      <p:bldP spid="13" grpId="0"/>
      <p:bldP spid="14" grpId="0"/>
      <p:bldP spid="34" grpId="0"/>
      <p:bldP spid="35" grpId="0"/>
      <p:bldP spid="39" grpId="0"/>
      <p:bldP spid="40" grpId="0"/>
      <p:bldP spid="41" grpId="0"/>
      <p:bldP spid="53" grpId="0"/>
      <p:bldP spid="5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96047"/>
            <a:ext cx="4572000" cy="838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b="1" i="1" dirty="0" err="1">
                <a:solidFill>
                  <a:srgbClr val="002060"/>
                </a:solidFill>
              </a:rPr>
              <a:t>Hãy</a:t>
            </a:r>
            <a:r>
              <a:rPr lang="en-US" sz="2800" b="1" i="1" dirty="0">
                <a:solidFill>
                  <a:srgbClr val="002060"/>
                </a:solidFill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</a:rPr>
              <a:t>chọn</a:t>
            </a:r>
            <a:r>
              <a:rPr lang="en-US" sz="2800" b="1" i="1" dirty="0">
                <a:solidFill>
                  <a:srgbClr val="002060"/>
                </a:solidFill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</a:rPr>
              <a:t>kết</a:t>
            </a:r>
            <a:r>
              <a:rPr lang="en-US" sz="2800" b="1" i="1" dirty="0">
                <a:solidFill>
                  <a:srgbClr val="002060"/>
                </a:solidFill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</a:rPr>
              <a:t>quả</a:t>
            </a:r>
            <a:r>
              <a:rPr lang="en-US" sz="2800" b="1" i="1" dirty="0">
                <a:solidFill>
                  <a:srgbClr val="002060"/>
                </a:solidFill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</a:rPr>
              <a:t>đúng</a:t>
            </a:r>
            <a:r>
              <a:rPr lang="en-US" sz="2800" b="1" i="1" dirty="0">
                <a:solidFill>
                  <a:srgbClr val="002060"/>
                </a:solidFill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</a:rPr>
              <a:t>điền</a:t>
            </a:r>
            <a:r>
              <a:rPr lang="en-US" sz="2800" b="1" i="1" dirty="0">
                <a:solidFill>
                  <a:srgbClr val="002060"/>
                </a:solidFill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</a:rPr>
              <a:t>vào</a:t>
            </a:r>
            <a:r>
              <a:rPr lang="en-US" sz="2800" b="1" i="1" dirty="0">
                <a:solidFill>
                  <a:srgbClr val="002060"/>
                </a:solidFill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</a:rPr>
              <a:t>chỗ</a:t>
            </a:r>
            <a:r>
              <a:rPr lang="en-US" sz="2800" b="1" i="1" dirty="0">
                <a:solidFill>
                  <a:srgbClr val="002060"/>
                </a:solidFill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</a:rPr>
              <a:t>chấm</a:t>
            </a:r>
            <a:endParaRPr lang="en-US" sz="2800" b="1" i="1" dirty="0">
              <a:solidFill>
                <a:srgbClr val="002060"/>
              </a:solidFill>
            </a:endParaRPr>
          </a:p>
        </p:txBody>
      </p:sp>
      <p:sp>
        <p:nvSpPr>
          <p:cNvPr id="32777" name="Text Box 9"/>
          <p:cNvSpPr txBox="1">
            <a:spLocks noChangeArrowheads="1"/>
          </p:cNvSpPr>
          <p:nvPr/>
        </p:nvSpPr>
        <p:spPr bwMode="auto">
          <a:xfrm>
            <a:off x="1758774" y="3902075"/>
            <a:ext cx="14478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000" b="1">
                <a:solidFill>
                  <a:srgbClr val="002060"/>
                </a:solidFill>
              </a:rPr>
              <a:t>A. 4,3</a:t>
            </a:r>
          </a:p>
        </p:txBody>
      </p:sp>
      <p:sp>
        <p:nvSpPr>
          <p:cNvPr id="32778" name="Text Box 10"/>
          <p:cNvSpPr txBox="1">
            <a:spLocks noChangeArrowheads="1"/>
          </p:cNvSpPr>
          <p:nvPr/>
        </p:nvSpPr>
        <p:spPr bwMode="auto">
          <a:xfrm>
            <a:off x="5416374" y="3886200"/>
            <a:ext cx="14478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000" b="1">
                <a:solidFill>
                  <a:srgbClr val="002060"/>
                </a:solidFill>
              </a:rPr>
              <a:t>B. 4,03</a:t>
            </a:r>
          </a:p>
        </p:txBody>
      </p:sp>
      <p:sp>
        <p:nvSpPr>
          <p:cNvPr id="32779" name="Text Box 11"/>
          <p:cNvSpPr txBox="1">
            <a:spLocks noChangeArrowheads="1"/>
          </p:cNvSpPr>
          <p:nvPr/>
        </p:nvSpPr>
        <p:spPr bwMode="auto">
          <a:xfrm>
            <a:off x="1746074" y="4587875"/>
            <a:ext cx="16764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000" b="1">
                <a:solidFill>
                  <a:srgbClr val="002060"/>
                </a:solidFill>
              </a:rPr>
              <a:t>C. 4,30</a:t>
            </a:r>
          </a:p>
        </p:txBody>
      </p:sp>
      <p:sp>
        <p:nvSpPr>
          <p:cNvPr id="32780" name="Text Box 12"/>
          <p:cNvSpPr txBox="1">
            <a:spLocks noChangeArrowheads="1"/>
          </p:cNvSpPr>
          <p:nvPr/>
        </p:nvSpPr>
        <p:spPr bwMode="auto">
          <a:xfrm>
            <a:off x="5416374" y="4511675"/>
            <a:ext cx="21336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000" b="1">
                <a:solidFill>
                  <a:srgbClr val="002060"/>
                </a:solidFill>
              </a:rPr>
              <a:t>D. 430</a:t>
            </a:r>
          </a:p>
        </p:txBody>
      </p:sp>
      <p:sp>
        <p:nvSpPr>
          <p:cNvPr id="32781" name="Text Box 13"/>
          <p:cNvSpPr txBox="1">
            <a:spLocks noChangeArrowheads="1"/>
          </p:cNvSpPr>
          <p:nvPr/>
        </p:nvSpPr>
        <p:spPr bwMode="auto">
          <a:xfrm>
            <a:off x="3282774" y="5638800"/>
            <a:ext cx="22860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000" b="1" dirty="0" err="1">
                <a:solidFill>
                  <a:srgbClr val="FF0000"/>
                </a:solidFill>
              </a:rPr>
              <a:t>Đáp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án:A</a:t>
            </a:r>
            <a:endParaRPr lang="en-US" sz="3000" b="1" dirty="0">
              <a:solidFill>
                <a:srgbClr val="FF0000"/>
              </a:solidFill>
            </a:endParaRPr>
          </a:p>
        </p:txBody>
      </p:sp>
      <p:pic>
        <p:nvPicPr>
          <p:cNvPr id="8201" name="Picture 5" descr="Comemorativo_006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5956" y="381000"/>
            <a:ext cx="1676400" cy="139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2" name="Picture 115" descr="ALRMCLOK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488950"/>
            <a:ext cx="990600" cy="103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Oval 22"/>
          <p:cNvSpPr/>
          <p:nvPr/>
        </p:nvSpPr>
        <p:spPr>
          <a:xfrm>
            <a:off x="7621588" y="71755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>
                <a:solidFill>
                  <a:schemeClr val="tx1"/>
                </a:solidFill>
                <a:latin typeface="Comic Sans MS" pitchFamily="66" charset="0"/>
              </a:rPr>
              <a:t>0</a:t>
            </a:r>
            <a:endParaRPr lang="vi-VN" sz="3600" b="1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7620000" y="71755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>
                <a:solidFill>
                  <a:schemeClr val="tx1"/>
                </a:solidFill>
                <a:latin typeface="Comic Sans MS" pitchFamily="66" charset="0"/>
              </a:rPr>
              <a:t>1</a:t>
            </a:r>
            <a:endParaRPr lang="vi-VN" sz="3600" b="1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7621588" y="71755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>
                <a:solidFill>
                  <a:schemeClr val="tx1"/>
                </a:solidFill>
                <a:latin typeface="Comic Sans MS" pitchFamily="66" charset="0"/>
              </a:rPr>
              <a:t>2</a:t>
            </a:r>
            <a:endParaRPr lang="vi-VN" sz="3600" b="1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6" name="Oval 25"/>
          <p:cNvSpPr/>
          <p:nvPr/>
        </p:nvSpPr>
        <p:spPr>
          <a:xfrm>
            <a:off x="7634288" y="71755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>
                <a:solidFill>
                  <a:schemeClr val="tx1"/>
                </a:solidFill>
                <a:latin typeface="Comic Sans MS" pitchFamily="66" charset="0"/>
              </a:rPr>
              <a:t>3</a:t>
            </a:r>
            <a:endParaRPr lang="vi-VN" sz="3600" b="1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7634288" y="71755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>
                <a:solidFill>
                  <a:schemeClr val="tx1"/>
                </a:solidFill>
                <a:latin typeface="Comic Sans MS" pitchFamily="66" charset="0"/>
              </a:rPr>
              <a:t>4</a:t>
            </a:r>
            <a:endParaRPr lang="vi-VN" sz="3600" b="1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8" name="Oval 27"/>
          <p:cNvSpPr/>
          <p:nvPr/>
        </p:nvSpPr>
        <p:spPr>
          <a:xfrm>
            <a:off x="7631113" y="71755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>
                <a:solidFill>
                  <a:schemeClr val="tx1"/>
                </a:solidFill>
                <a:latin typeface="Comic Sans MS" pitchFamily="66" charset="0"/>
              </a:rPr>
              <a:t>5</a:t>
            </a:r>
            <a:endParaRPr lang="vi-VN" sz="3600" b="1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7632700" y="71755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>
                <a:solidFill>
                  <a:schemeClr val="tx1"/>
                </a:solidFill>
                <a:latin typeface="Comic Sans MS" pitchFamily="66" charset="0"/>
              </a:rPr>
              <a:t>6</a:t>
            </a:r>
            <a:endParaRPr lang="vi-VN" sz="3600" b="1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0" name="Oval 29"/>
          <p:cNvSpPr/>
          <p:nvPr/>
        </p:nvSpPr>
        <p:spPr>
          <a:xfrm>
            <a:off x="7634288" y="731838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>
                <a:solidFill>
                  <a:schemeClr val="tx1"/>
                </a:solidFill>
                <a:latin typeface="Comic Sans MS" pitchFamily="66" charset="0"/>
              </a:rPr>
              <a:t>7</a:t>
            </a:r>
            <a:endParaRPr lang="vi-VN" sz="3600" b="1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7632700" y="71755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>
                <a:solidFill>
                  <a:schemeClr val="tx1"/>
                </a:solidFill>
                <a:latin typeface="Comic Sans MS" pitchFamily="66" charset="0"/>
              </a:rPr>
              <a:t>8</a:t>
            </a:r>
            <a:endParaRPr lang="vi-VN" sz="3600" b="1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2" name="Oval 31"/>
          <p:cNvSpPr/>
          <p:nvPr/>
        </p:nvSpPr>
        <p:spPr>
          <a:xfrm>
            <a:off x="7620000" y="73025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>
                <a:solidFill>
                  <a:schemeClr val="tx1"/>
                </a:solidFill>
                <a:latin typeface="Comic Sans MS" pitchFamily="66" charset="0"/>
              </a:rPr>
              <a:t>9</a:t>
            </a:r>
            <a:endParaRPr lang="vi-VN" sz="3600" b="1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3" name="Oval 32"/>
          <p:cNvSpPr/>
          <p:nvPr/>
        </p:nvSpPr>
        <p:spPr>
          <a:xfrm>
            <a:off x="7620000" y="7620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>
                <a:solidFill>
                  <a:schemeClr val="tx1"/>
                </a:solidFill>
                <a:latin typeface="Comic Sans MS" pitchFamily="66" charset="0"/>
              </a:rPr>
              <a:t>0</a:t>
            </a:r>
            <a:endParaRPr lang="vi-VN" sz="3600" b="1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4" name="Rectangle 3"/>
          <p:cNvSpPr txBox="1">
            <a:spLocks noChangeArrowheads="1"/>
          </p:cNvSpPr>
          <p:nvPr/>
        </p:nvSpPr>
        <p:spPr bwMode="auto">
          <a:xfrm>
            <a:off x="2194202" y="3274969"/>
            <a:ext cx="4724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3600" b="1" i="1" kern="0" dirty="0">
                <a:solidFill>
                  <a:srgbClr val="FF0000"/>
                </a:solidFill>
                <a:latin typeface="+mn-lt"/>
              </a:rPr>
              <a:t>a/ 4m</a:t>
            </a:r>
            <a:r>
              <a:rPr lang="en-US" sz="3600" b="1" i="1" kern="0" baseline="30000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3600" b="1" i="1" kern="0" dirty="0">
                <a:solidFill>
                  <a:srgbClr val="FF0000"/>
                </a:solidFill>
                <a:latin typeface="+mn-lt"/>
              </a:rPr>
              <a:t>3dm = …..m</a:t>
            </a:r>
          </a:p>
        </p:txBody>
      </p:sp>
      <p:sp>
        <p:nvSpPr>
          <p:cNvPr id="2" name="Rectangle 1"/>
          <p:cNvSpPr/>
          <p:nvPr/>
        </p:nvSpPr>
        <p:spPr>
          <a:xfrm>
            <a:off x="34976" y="331548"/>
            <a:ext cx="5899372" cy="92333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rgbClr val="FF0000"/>
                </a:solidFill>
                <a:effectLst>
                  <a:outerShdw algn="tl" rotWithShape="0">
                    <a:schemeClr val="dk1">
                      <a:alpha val="40000"/>
                    </a:schemeClr>
                  </a:outerShdw>
                  <a:reflection endPos="0" dir="5400000" sy="-100000" algn="bl" rotWithShape="0"/>
                </a:effectLst>
              </a:rPr>
              <a:t>AI NHANH, AI ĐÚNG</a:t>
            </a:r>
          </a:p>
        </p:txBody>
      </p:sp>
    </p:spTree>
    <p:extLst>
      <p:ext uri="{BB962C8B-B14F-4D97-AF65-F5344CB8AC3E}">
        <p14:creationId xmlns:p14="http://schemas.microsoft.com/office/powerpoint/2010/main" val="3475163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2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2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2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2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9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7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65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6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73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7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81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8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89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9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97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0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05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0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13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2" dur="500"/>
                                        <p:tgtEl>
                                          <p:spTgt spid="32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/>
      <p:bldP spid="32777" grpId="0"/>
      <p:bldP spid="32778" grpId="0"/>
      <p:bldP spid="32779" grpId="0"/>
      <p:bldP spid="32780" grpId="0"/>
      <p:bldP spid="32781" grpId="0"/>
      <p:bldP spid="23" grpId="0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12700" y="1778000"/>
            <a:ext cx="4572000" cy="838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b="1" i="1" dirty="0" err="1">
                <a:solidFill>
                  <a:srgbClr val="002060"/>
                </a:solidFill>
              </a:rPr>
              <a:t>Hãy</a:t>
            </a:r>
            <a:r>
              <a:rPr lang="en-US" sz="2800" b="1" i="1" dirty="0">
                <a:solidFill>
                  <a:srgbClr val="002060"/>
                </a:solidFill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</a:rPr>
              <a:t>chọn</a:t>
            </a:r>
            <a:r>
              <a:rPr lang="en-US" sz="2800" b="1" i="1" dirty="0">
                <a:solidFill>
                  <a:srgbClr val="002060"/>
                </a:solidFill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</a:rPr>
              <a:t>kết</a:t>
            </a:r>
            <a:r>
              <a:rPr lang="en-US" sz="2800" b="1" i="1" dirty="0">
                <a:solidFill>
                  <a:srgbClr val="002060"/>
                </a:solidFill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</a:rPr>
              <a:t>quả</a:t>
            </a:r>
            <a:r>
              <a:rPr lang="en-US" sz="2800" b="1" i="1" dirty="0">
                <a:solidFill>
                  <a:srgbClr val="002060"/>
                </a:solidFill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</a:rPr>
              <a:t>đúng</a:t>
            </a:r>
            <a:r>
              <a:rPr lang="en-US" sz="2800" b="1" i="1" dirty="0">
                <a:solidFill>
                  <a:srgbClr val="002060"/>
                </a:solidFill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</a:rPr>
              <a:t>điền</a:t>
            </a:r>
            <a:r>
              <a:rPr lang="en-US" sz="2800" b="1" i="1" dirty="0">
                <a:solidFill>
                  <a:srgbClr val="002060"/>
                </a:solidFill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</a:rPr>
              <a:t>vào</a:t>
            </a:r>
            <a:r>
              <a:rPr lang="en-US" sz="2800" b="1" i="1" dirty="0">
                <a:solidFill>
                  <a:srgbClr val="002060"/>
                </a:solidFill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</a:rPr>
              <a:t>chỗ</a:t>
            </a:r>
            <a:r>
              <a:rPr lang="en-US" sz="2800" b="1" i="1" dirty="0">
                <a:solidFill>
                  <a:srgbClr val="002060"/>
                </a:solidFill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</a:rPr>
              <a:t>chấm</a:t>
            </a:r>
            <a:endParaRPr lang="en-US" sz="2800" b="1" i="1" dirty="0">
              <a:solidFill>
                <a:srgbClr val="002060"/>
              </a:solidFill>
            </a:endParaRPr>
          </a:p>
        </p:txBody>
      </p:sp>
      <p:sp>
        <p:nvSpPr>
          <p:cNvPr id="32777" name="Text Box 9"/>
          <p:cNvSpPr txBox="1">
            <a:spLocks noChangeArrowheads="1"/>
          </p:cNvSpPr>
          <p:nvPr/>
        </p:nvSpPr>
        <p:spPr bwMode="auto">
          <a:xfrm>
            <a:off x="1704344" y="3902075"/>
            <a:ext cx="14478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000" b="1">
                <a:solidFill>
                  <a:srgbClr val="002060"/>
                </a:solidFill>
              </a:rPr>
              <a:t>A. 37</a:t>
            </a:r>
          </a:p>
        </p:txBody>
      </p:sp>
      <p:sp>
        <p:nvSpPr>
          <p:cNvPr id="32778" name="Text Box 10"/>
          <p:cNvSpPr txBox="1">
            <a:spLocks noChangeArrowheads="1"/>
          </p:cNvSpPr>
          <p:nvPr/>
        </p:nvSpPr>
        <p:spPr bwMode="auto">
          <a:xfrm>
            <a:off x="5361944" y="3886200"/>
            <a:ext cx="14478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000" b="1">
                <a:solidFill>
                  <a:srgbClr val="002060"/>
                </a:solidFill>
              </a:rPr>
              <a:t>B. 3,7</a:t>
            </a:r>
          </a:p>
        </p:txBody>
      </p:sp>
      <p:sp>
        <p:nvSpPr>
          <p:cNvPr id="32779" name="Text Box 11"/>
          <p:cNvSpPr txBox="1">
            <a:spLocks noChangeArrowheads="1"/>
          </p:cNvSpPr>
          <p:nvPr/>
        </p:nvSpPr>
        <p:spPr bwMode="auto">
          <a:xfrm>
            <a:off x="1691644" y="4587875"/>
            <a:ext cx="16764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000" b="1">
                <a:solidFill>
                  <a:srgbClr val="002060"/>
                </a:solidFill>
              </a:rPr>
              <a:t>C. 0,37</a:t>
            </a:r>
          </a:p>
        </p:txBody>
      </p:sp>
      <p:sp>
        <p:nvSpPr>
          <p:cNvPr id="32780" name="Text Box 12"/>
          <p:cNvSpPr txBox="1">
            <a:spLocks noChangeArrowheads="1"/>
          </p:cNvSpPr>
          <p:nvPr/>
        </p:nvSpPr>
        <p:spPr bwMode="auto">
          <a:xfrm>
            <a:off x="5361944" y="4511675"/>
            <a:ext cx="21336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000" b="1" dirty="0">
                <a:solidFill>
                  <a:srgbClr val="002060"/>
                </a:solidFill>
              </a:rPr>
              <a:t>D. 370</a:t>
            </a:r>
          </a:p>
        </p:txBody>
      </p:sp>
      <p:sp>
        <p:nvSpPr>
          <p:cNvPr id="32781" name="Text Box 13"/>
          <p:cNvSpPr txBox="1">
            <a:spLocks noChangeArrowheads="1"/>
          </p:cNvSpPr>
          <p:nvPr/>
        </p:nvSpPr>
        <p:spPr bwMode="auto">
          <a:xfrm>
            <a:off x="3228344" y="5638800"/>
            <a:ext cx="22860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000" b="1" dirty="0" err="1">
                <a:solidFill>
                  <a:srgbClr val="FF0000"/>
                </a:solidFill>
              </a:rPr>
              <a:t>Đáp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án:D</a:t>
            </a:r>
            <a:endParaRPr lang="en-US" sz="3000" b="1" dirty="0">
              <a:solidFill>
                <a:srgbClr val="FF0000"/>
              </a:solidFill>
            </a:endParaRPr>
          </a:p>
        </p:txBody>
      </p:sp>
      <p:pic>
        <p:nvPicPr>
          <p:cNvPr id="9225" name="Picture 5" descr="Comemorativo_006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3100" y="381000"/>
            <a:ext cx="1676400" cy="139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6" name="Picture 115" descr="ALRMCLOK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488950"/>
            <a:ext cx="990600" cy="103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Oval 22"/>
          <p:cNvSpPr/>
          <p:nvPr/>
        </p:nvSpPr>
        <p:spPr>
          <a:xfrm>
            <a:off x="7621588" y="71755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>
                <a:solidFill>
                  <a:schemeClr val="tx1"/>
                </a:solidFill>
                <a:latin typeface="Comic Sans MS" pitchFamily="66" charset="0"/>
              </a:rPr>
              <a:t>0</a:t>
            </a:r>
            <a:endParaRPr lang="vi-VN" sz="3600" b="1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7620000" y="71755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>
                <a:solidFill>
                  <a:schemeClr val="tx1"/>
                </a:solidFill>
                <a:latin typeface="Comic Sans MS" pitchFamily="66" charset="0"/>
              </a:rPr>
              <a:t>1</a:t>
            </a:r>
            <a:endParaRPr lang="vi-VN" sz="3600" b="1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7621588" y="71755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>
                <a:solidFill>
                  <a:schemeClr val="tx1"/>
                </a:solidFill>
                <a:latin typeface="Comic Sans MS" pitchFamily="66" charset="0"/>
              </a:rPr>
              <a:t>2</a:t>
            </a:r>
            <a:endParaRPr lang="vi-VN" sz="3600" b="1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6" name="Oval 25"/>
          <p:cNvSpPr/>
          <p:nvPr/>
        </p:nvSpPr>
        <p:spPr>
          <a:xfrm>
            <a:off x="7634288" y="71755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>
                <a:solidFill>
                  <a:schemeClr val="tx1"/>
                </a:solidFill>
                <a:latin typeface="Comic Sans MS" pitchFamily="66" charset="0"/>
              </a:rPr>
              <a:t>3</a:t>
            </a:r>
            <a:endParaRPr lang="vi-VN" sz="3600" b="1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7634288" y="71755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>
                <a:solidFill>
                  <a:schemeClr val="tx1"/>
                </a:solidFill>
                <a:latin typeface="Comic Sans MS" pitchFamily="66" charset="0"/>
              </a:rPr>
              <a:t>4</a:t>
            </a:r>
            <a:endParaRPr lang="vi-VN" sz="3600" b="1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8" name="Oval 27"/>
          <p:cNvSpPr/>
          <p:nvPr/>
        </p:nvSpPr>
        <p:spPr>
          <a:xfrm>
            <a:off x="7631113" y="71755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>
                <a:solidFill>
                  <a:schemeClr val="tx1"/>
                </a:solidFill>
                <a:latin typeface="Comic Sans MS" pitchFamily="66" charset="0"/>
              </a:rPr>
              <a:t>5</a:t>
            </a:r>
            <a:endParaRPr lang="vi-VN" sz="3600" b="1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7632700" y="71755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>
                <a:solidFill>
                  <a:schemeClr val="tx1"/>
                </a:solidFill>
                <a:latin typeface="Comic Sans MS" pitchFamily="66" charset="0"/>
              </a:rPr>
              <a:t>6</a:t>
            </a:r>
            <a:endParaRPr lang="vi-VN" sz="3600" b="1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0" name="Oval 29"/>
          <p:cNvSpPr/>
          <p:nvPr/>
        </p:nvSpPr>
        <p:spPr>
          <a:xfrm>
            <a:off x="7634288" y="731838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>
                <a:solidFill>
                  <a:schemeClr val="tx1"/>
                </a:solidFill>
                <a:latin typeface="Comic Sans MS" pitchFamily="66" charset="0"/>
              </a:rPr>
              <a:t>7</a:t>
            </a:r>
            <a:endParaRPr lang="vi-VN" sz="3600" b="1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7632700" y="71755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>
                <a:solidFill>
                  <a:schemeClr val="tx1"/>
                </a:solidFill>
                <a:latin typeface="Comic Sans MS" pitchFamily="66" charset="0"/>
              </a:rPr>
              <a:t>8</a:t>
            </a:r>
            <a:endParaRPr lang="vi-VN" sz="3600" b="1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2" name="Oval 31"/>
          <p:cNvSpPr/>
          <p:nvPr/>
        </p:nvSpPr>
        <p:spPr>
          <a:xfrm>
            <a:off x="7620000" y="73025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>
                <a:solidFill>
                  <a:schemeClr val="tx1"/>
                </a:solidFill>
                <a:latin typeface="Comic Sans MS" pitchFamily="66" charset="0"/>
              </a:rPr>
              <a:t>9</a:t>
            </a:r>
            <a:endParaRPr lang="vi-VN" sz="3600" b="1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3" name="Oval 32"/>
          <p:cNvSpPr/>
          <p:nvPr/>
        </p:nvSpPr>
        <p:spPr>
          <a:xfrm>
            <a:off x="7620000" y="7620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>
                <a:solidFill>
                  <a:schemeClr val="tx1"/>
                </a:solidFill>
                <a:latin typeface="Comic Sans MS" pitchFamily="66" charset="0"/>
              </a:rPr>
              <a:t>0</a:t>
            </a:r>
            <a:endParaRPr lang="vi-VN" sz="3600" b="1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4" name="Rectangle 3"/>
          <p:cNvSpPr txBox="1">
            <a:spLocks noChangeArrowheads="1"/>
          </p:cNvSpPr>
          <p:nvPr/>
        </p:nvSpPr>
        <p:spPr bwMode="auto">
          <a:xfrm>
            <a:off x="2066299" y="2960007"/>
            <a:ext cx="4953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3600" b="1" i="1" kern="0" dirty="0">
                <a:solidFill>
                  <a:srgbClr val="FF0000"/>
                </a:solidFill>
                <a:latin typeface="+mn-lt"/>
              </a:rPr>
              <a:t>b/ 37tạ</a:t>
            </a:r>
            <a:r>
              <a:rPr lang="en-US" sz="3600" b="1" i="1" kern="0" baseline="30000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3600" b="1" i="1" kern="0" dirty="0">
                <a:solidFill>
                  <a:srgbClr val="FF0000"/>
                </a:solidFill>
                <a:latin typeface="+mn-lt"/>
              </a:rPr>
              <a:t> = …..</a:t>
            </a:r>
            <a:r>
              <a:rPr lang="en-US" sz="3600" b="1" i="1" kern="0" dirty="0" err="1">
                <a:solidFill>
                  <a:srgbClr val="FF0000"/>
                </a:solidFill>
                <a:latin typeface="+mn-lt"/>
              </a:rPr>
              <a:t>yến</a:t>
            </a:r>
            <a:endParaRPr lang="en-US" sz="3600" b="1" i="1" kern="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4976" y="331548"/>
            <a:ext cx="5899372" cy="92333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rgbClr val="FF0000"/>
                </a:solidFill>
                <a:effectLst>
                  <a:outerShdw algn="tl" rotWithShape="0">
                    <a:schemeClr val="dk1">
                      <a:alpha val="40000"/>
                    </a:schemeClr>
                  </a:outerShdw>
                  <a:reflection endPos="0" dir="5400000" sy="-100000" algn="bl" rotWithShape="0"/>
                </a:effectLst>
              </a:rPr>
              <a:t>AI NHANH, AI ĐÚNG</a:t>
            </a:r>
          </a:p>
        </p:txBody>
      </p:sp>
    </p:spTree>
    <p:extLst>
      <p:ext uri="{BB962C8B-B14F-4D97-AF65-F5344CB8AC3E}">
        <p14:creationId xmlns:p14="http://schemas.microsoft.com/office/powerpoint/2010/main" val="1018740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2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2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2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2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4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2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60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6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68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7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76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8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84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8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92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9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00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0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08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1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7" dur="500"/>
                                        <p:tgtEl>
                                          <p:spTgt spid="32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7" grpId="0"/>
      <p:bldP spid="32778" grpId="0"/>
      <p:bldP spid="32779" grpId="0"/>
      <p:bldP spid="32780" grpId="0"/>
      <p:bldP spid="32781" grpId="0"/>
      <p:bldP spid="23" grpId="0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20183"/>
            <a:ext cx="4572000" cy="838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b="1" i="1" dirty="0" err="1">
                <a:solidFill>
                  <a:srgbClr val="002060"/>
                </a:solidFill>
              </a:rPr>
              <a:t>Hãy</a:t>
            </a:r>
            <a:r>
              <a:rPr lang="en-US" sz="2800" b="1" i="1" dirty="0">
                <a:solidFill>
                  <a:srgbClr val="002060"/>
                </a:solidFill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</a:rPr>
              <a:t>chọn</a:t>
            </a:r>
            <a:r>
              <a:rPr lang="en-US" sz="2800" b="1" i="1" dirty="0">
                <a:solidFill>
                  <a:srgbClr val="002060"/>
                </a:solidFill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</a:rPr>
              <a:t>kết</a:t>
            </a:r>
            <a:r>
              <a:rPr lang="en-US" sz="2800" b="1" i="1" dirty="0">
                <a:solidFill>
                  <a:srgbClr val="002060"/>
                </a:solidFill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</a:rPr>
              <a:t>quả</a:t>
            </a:r>
            <a:r>
              <a:rPr lang="en-US" sz="2800" b="1" i="1" dirty="0">
                <a:solidFill>
                  <a:srgbClr val="002060"/>
                </a:solidFill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</a:rPr>
              <a:t>đúng</a:t>
            </a:r>
            <a:r>
              <a:rPr lang="en-US" sz="2800" b="1" i="1" dirty="0">
                <a:solidFill>
                  <a:srgbClr val="002060"/>
                </a:solidFill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</a:rPr>
              <a:t>điền</a:t>
            </a:r>
            <a:r>
              <a:rPr lang="en-US" sz="2800" b="1" i="1" dirty="0">
                <a:solidFill>
                  <a:srgbClr val="002060"/>
                </a:solidFill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</a:rPr>
              <a:t>vào</a:t>
            </a:r>
            <a:r>
              <a:rPr lang="en-US" sz="2800" b="1" i="1" dirty="0">
                <a:solidFill>
                  <a:srgbClr val="002060"/>
                </a:solidFill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</a:rPr>
              <a:t>chỗ</a:t>
            </a:r>
            <a:r>
              <a:rPr lang="en-US" sz="2800" b="1" i="1" dirty="0">
                <a:solidFill>
                  <a:srgbClr val="002060"/>
                </a:solidFill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</a:rPr>
              <a:t>chấm</a:t>
            </a:r>
            <a:endParaRPr lang="en-US" sz="2800" b="1" i="1" dirty="0">
              <a:solidFill>
                <a:srgbClr val="002060"/>
              </a:solidFill>
            </a:endParaRPr>
          </a:p>
        </p:txBody>
      </p:sp>
      <p:sp>
        <p:nvSpPr>
          <p:cNvPr id="32777" name="Text Box 9"/>
          <p:cNvSpPr txBox="1">
            <a:spLocks noChangeArrowheads="1"/>
          </p:cNvSpPr>
          <p:nvPr/>
        </p:nvSpPr>
        <p:spPr bwMode="auto">
          <a:xfrm>
            <a:off x="2381245" y="3902075"/>
            <a:ext cx="14478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000" b="1" dirty="0">
                <a:solidFill>
                  <a:srgbClr val="002060"/>
                </a:solidFill>
              </a:rPr>
              <a:t>A. 435</a:t>
            </a:r>
          </a:p>
        </p:txBody>
      </p:sp>
      <p:sp>
        <p:nvSpPr>
          <p:cNvPr id="32778" name="Text Box 10"/>
          <p:cNvSpPr txBox="1">
            <a:spLocks noChangeArrowheads="1"/>
          </p:cNvSpPr>
          <p:nvPr/>
        </p:nvSpPr>
        <p:spPr bwMode="auto">
          <a:xfrm>
            <a:off x="6038845" y="3886200"/>
            <a:ext cx="14478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000" b="1">
                <a:solidFill>
                  <a:srgbClr val="002060"/>
                </a:solidFill>
              </a:rPr>
              <a:t>B. 43,5</a:t>
            </a:r>
          </a:p>
        </p:txBody>
      </p:sp>
      <p:sp>
        <p:nvSpPr>
          <p:cNvPr id="32779" name="Text Box 11"/>
          <p:cNvSpPr txBox="1">
            <a:spLocks noChangeArrowheads="1"/>
          </p:cNvSpPr>
          <p:nvPr/>
        </p:nvSpPr>
        <p:spPr bwMode="auto">
          <a:xfrm>
            <a:off x="2368545" y="4587875"/>
            <a:ext cx="16764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000" b="1" dirty="0">
                <a:solidFill>
                  <a:srgbClr val="002060"/>
                </a:solidFill>
              </a:rPr>
              <a:t>C. 0,435</a:t>
            </a:r>
          </a:p>
        </p:txBody>
      </p:sp>
      <p:sp>
        <p:nvSpPr>
          <p:cNvPr id="32780" name="Text Box 12"/>
          <p:cNvSpPr txBox="1">
            <a:spLocks noChangeArrowheads="1"/>
          </p:cNvSpPr>
          <p:nvPr/>
        </p:nvSpPr>
        <p:spPr bwMode="auto">
          <a:xfrm>
            <a:off x="6038845" y="4511675"/>
            <a:ext cx="21336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000" b="1" dirty="0">
                <a:solidFill>
                  <a:srgbClr val="002060"/>
                </a:solidFill>
              </a:rPr>
              <a:t>D. 4350</a:t>
            </a:r>
          </a:p>
        </p:txBody>
      </p:sp>
      <p:sp>
        <p:nvSpPr>
          <p:cNvPr id="32781" name="Text Box 13"/>
          <p:cNvSpPr txBox="1">
            <a:spLocks noChangeArrowheads="1"/>
          </p:cNvSpPr>
          <p:nvPr/>
        </p:nvSpPr>
        <p:spPr bwMode="auto">
          <a:xfrm>
            <a:off x="3905245" y="5638800"/>
            <a:ext cx="22860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000" b="1" dirty="0" err="1">
                <a:solidFill>
                  <a:srgbClr val="FF0000"/>
                </a:solidFill>
              </a:rPr>
              <a:t>Đáp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án:A</a:t>
            </a:r>
            <a:endParaRPr lang="en-US" sz="3000" b="1" dirty="0">
              <a:solidFill>
                <a:srgbClr val="FF0000"/>
              </a:solidFill>
            </a:endParaRPr>
          </a:p>
        </p:txBody>
      </p:sp>
      <p:pic>
        <p:nvPicPr>
          <p:cNvPr id="12297" name="Picture 5" descr="Comemorativo_006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8501" y="281579"/>
            <a:ext cx="1676400" cy="139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8" name="Picture 115" descr="ALRMCLOK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488950"/>
            <a:ext cx="990600" cy="103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Oval 22"/>
          <p:cNvSpPr/>
          <p:nvPr/>
        </p:nvSpPr>
        <p:spPr>
          <a:xfrm>
            <a:off x="7621588" y="71755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>
                <a:solidFill>
                  <a:schemeClr val="tx1"/>
                </a:solidFill>
                <a:latin typeface="Comic Sans MS" pitchFamily="66" charset="0"/>
              </a:rPr>
              <a:t>0</a:t>
            </a:r>
            <a:endParaRPr lang="vi-VN" sz="3600" b="1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7620000" y="71755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>
                <a:solidFill>
                  <a:schemeClr val="tx1"/>
                </a:solidFill>
                <a:latin typeface="Comic Sans MS" pitchFamily="66" charset="0"/>
              </a:rPr>
              <a:t>1</a:t>
            </a:r>
            <a:endParaRPr lang="vi-VN" sz="3600" b="1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7621588" y="71755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>
                <a:solidFill>
                  <a:schemeClr val="tx1"/>
                </a:solidFill>
                <a:latin typeface="Comic Sans MS" pitchFamily="66" charset="0"/>
              </a:rPr>
              <a:t>2</a:t>
            </a:r>
            <a:endParaRPr lang="vi-VN" sz="3600" b="1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6" name="Oval 25"/>
          <p:cNvSpPr/>
          <p:nvPr/>
        </p:nvSpPr>
        <p:spPr>
          <a:xfrm>
            <a:off x="7634288" y="71755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>
                <a:solidFill>
                  <a:schemeClr val="tx1"/>
                </a:solidFill>
                <a:latin typeface="Comic Sans MS" pitchFamily="66" charset="0"/>
              </a:rPr>
              <a:t>3</a:t>
            </a:r>
            <a:endParaRPr lang="vi-VN" sz="3600" b="1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7634288" y="71755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>
                <a:solidFill>
                  <a:schemeClr val="tx1"/>
                </a:solidFill>
                <a:latin typeface="Comic Sans MS" pitchFamily="66" charset="0"/>
              </a:rPr>
              <a:t>4</a:t>
            </a:r>
            <a:endParaRPr lang="vi-VN" sz="3600" b="1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8" name="Oval 27"/>
          <p:cNvSpPr/>
          <p:nvPr/>
        </p:nvSpPr>
        <p:spPr>
          <a:xfrm>
            <a:off x="7631113" y="71755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>
                <a:solidFill>
                  <a:schemeClr val="tx1"/>
                </a:solidFill>
                <a:latin typeface="Comic Sans MS" pitchFamily="66" charset="0"/>
              </a:rPr>
              <a:t>5</a:t>
            </a:r>
            <a:endParaRPr lang="vi-VN" sz="3600" b="1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7632700" y="71755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>
                <a:solidFill>
                  <a:schemeClr val="tx1"/>
                </a:solidFill>
                <a:latin typeface="Comic Sans MS" pitchFamily="66" charset="0"/>
              </a:rPr>
              <a:t>6</a:t>
            </a:r>
            <a:endParaRPr lang="vi-VN" sz="3600" b="1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0" name="Oval 29"/>
          <p:cNvSpPr/>
          <p:nvPr/>
        </p:nvSpPr>
        <p:spPr>
          <a:xfrm>
            <a:off x="7634288" y="731838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>
                <a:solidFill>
                  <a:schemeClr val="tx1"/>
                </a:solidFill>
                <a:latin typeface="Comic Sans MS" pitchFamily="66" charset="0"/>
              </a:rPr>
              <a:t>7</a:t>
            </a:r>
            <a:endParaRPr lang="vi-VN" sz="3600" b="1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7632700" y="71755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>
                <a:solidFill>
                  <a:schemeClr val="tx1"/>
                </a:solidFill>
                <a:latin typeface="Comic Sans MS" pitchFamily="66" charset="0"/>
              </a:rPr>
              <a:t>8</a:t>
            </a:r>
            <a:endParaRPr lang="vi-VN" sz="3600" b="1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2" name="Oval 31"/>
          <p:cNvSpPr/>
          <p:nvPr/>
        </p:nvSpPr>
        <p:spPr>
          <a:xfrm>
            <a:off x="7620000" y="73025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>
                <a:solidFill>
                  <a:schemeClr val="tx1"/>
                </a:solidFill>
                <a:latin typeface="Comic Sans MS" pitchFamily="66" charset="0"/>
              </a:rPr>
              <a:t>9</a:t>
            </a:r>
            <a:endParaRPr lang="vi-VN" sz="3600" b="1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3" name="Oval 32"/>
          <p:cNvSpPr/>
          <p:nvPr/>
        </p:nvSpPr>
        <p:spPr>
          <a:xfrm>
            <a:off x="7620000" y="76200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>
                <a:solidFill>
                  <a:schemeClr val="tx1"/>
                </a:solidFill>
                <a:latin typeface="Comic Sans MS" pitchFamily="66" charset="0"/>
              </a:rPr>
              <a:t>0</a:t>
            </a:r>
            <a:endParaRPr lang="vi-VN" sz="3600" b="1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4" name="Rectangle 3"/>
          <p:cNvSpPr txBox="1">
            <a:spLocks noChangeArrowheads="1"/>
          </p:cNvSpPr>
          <p:nvPr/>
        </p:nvSpPr>
        <p:spPr bwMode="auto">
          <a:xfrm>
            <a:off x="2825745" y="2975429"/>
            <a:ext cx="4724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3600" b="1" i="1" kern="0" dirty="0">
                <a:solidFill>
                  <a:srgbClr val="FF0000"/>
                </a:solidFill>
                <a:latin typeface="+mn-lt"/>
              </a:rPr>
              <a:t>4,35m</a:t>
            </a:r>
            <a:r>
              <a:rPr lang="en-US" sz="3600" b="1" i="1" kern="0" baseline="30000" dirty="0">
                <a:solidFill>
                  <a:srgbClr val="FF0000"/>
                </a:solidFill>
                <a:latin typeface="+mn-lt"/>
              </a:rPr>
              <a:t>2 </a:t>
            </a:r>
            <a:r>
              <a:rPr lang="en-US" sz="3600" b="1" i="1" kern="0" dirty="0">
                <a:solidFill>
                  <a:srgbClr val="FF0000"/>
                </a:solidFill>
                <a:latin typeface="+mn-lt"/>
              </a:rPr>
              <a:t> = …..dm</a:t>
            </a:r>
            <a:r>
              <a:rPr lang="en-US" sz="3600" b="1" i="1" kern="0" baseline="30000" dirty="0">
                <a:solidFill>
                  <a:srgbClr val="FF0000"/>
                </a:solidFill>
                <a:latin typeface="+mn-lt"/>
              </a:rPr>
              <a:t>2</a:t>
            </a:r>
            <a:endParaRPr lang="en-US" sz="3600" b="1" i="1" kern="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5" name="Rectangle 3"/>
          <p:cNvSpPr txBox="1">
            <a:spLocks noChangeArrowheads="1"/>
          </p:cNvSpPr>
          <p:nvPr/>
        </p:nvSpPr>
        <p:spPr bwMode="auto">
          <a:xfrm>
            <a:off x="0" y="304800"/>
            <a:ext cx="4572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4400" b="1" i="1" kern="0" dirty="0">
                <a:solidFill>
                  <a:schemeClr val="bg1"/>
                </a:solidFill>
                <a:latin typeface="+mn-lt"/>
              </a:rPr>
              <a:t>CỦNG CỐ</a:t>
            </a:r>
          </a:p>
        </p:txBody>
      </p:sp>
      <p:sp>
        <p:nvSpPr>
          <p:cNvPr id="36" name="Rectangle 35"/>
          <p:cNvSpPr/>
          <p:nvPr/>
        </p:nvSpPr>
        <p:spPr>
          <a:xfrm>
            <a:off x="34976" y="331548"/>
            <a:ext cx="5899372" cy="92333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rgbClr val="FF0000"/>
                </a:solidFill>
                <a:effectLst>
                  <a:outerShdw algn="tl" rotWithShape="0">
                    <a:schemeClr val="dk1">
                      <a:alpha val="40000"/>
                    </a:schemeClr>
                  </a:outerShdw>
                  <a:reflection endPos="0" dir="5400000" sy="-100000" algn="bl" rotWithShape="0"/>
                </a:effectLst>
              </a:rPr>
              <a:t>AI NHANH, AI ĐÚNG</a:t>
            </a:r>
          </a:p>
        </p:txBody>
      </p:sp>
    </p:spTree>
    <p:extLst>
      <p:ext uri="{BB962C8B-B14F-4D97-AF65-F5344CB8AC3E}">
        <p14:creationId xmlns:p14="http://schemas.microsoft.com/office/powerpoint/2010/main" val="2668528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2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2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2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2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4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2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60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6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68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7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76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8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84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8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92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9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00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0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08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1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7" dur="500"/>
                                        <p:tgtEl>
                                          <p:spTgt spid="32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7" grpId="0"/>
      <p:bldP spid="32778" grpId="0"/>
      <p:bldP spid="32779" grpId="0"/>
      <p:bldP spid="32780" grpId="0"/>
      <p:bldP spid="32781" grpId="0"/>
      <p:bldP spid="23" grpId="0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4" descr="C:\Users\Admin\Desktop\2013\da-la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288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071538" y="1714488"/>
            <a:ext cx="3500462" cy="113877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en-US" sz="40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KHỞI ĐỘNG: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b="1" cap="all" dirty="0">
              <a:ln/>
              <a:effectLst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39165"/>
            <a:ext cx="4572000" cy="838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b="1" i="1" dirty="0" err="1">
                <a:solidFill>
                  <a:srgbClr val="002060"/>
                </a:solidFill>
              </a:rPr>
              <a:t>Hãy</a:t>
            </a:r>
            <a:r>
              <a:rPr lang="en-US" sz="2800" b="1" i="1" dirty="0">
                <a:solidFill>
                  <a:srgbClr val="002060"/>
                </a:solidFill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</a:rPr>
              <a:t>chọn</a:t>
            </a:r>
            <a:r>
              <a:rPr lang="en-US" sz="2800" b="1" i="1" dirty="0">
                <a:solidFill>
                  <a:srgbClr val="002060"/>
                </a:solidFill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</a:rPr>
              <a:t>kết</a:t>
            </a:r>
            <a:r>
              <a:rPr lang="en-US" sz="2800" b="1" i="1" dirty="0">
                <a:solidFill>
                  <a:srgbClr val="002060"/>
                </a:solidFill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</a:rPr>
              <a:t>quả</a:t>
            </a:r>
            <a:r>
              <a:rPr lang="en-US" sz="2800" b="1" i="1" dirty="0">
                <a:solidFill>
                  <a:srgbClr val="002060"/>
                </a:solidFill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</a:rPr>
              <a:t>đúng</a:t>
            </a:r>
            <a:r>
              <a:rPr lang="en-US" sz="2800" b="1" i="1" dirty="0">
                <a:solidFill>
                  <a:srgbClr val="002060"/>
                </a:solidFill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</a:rPr>
              <a:t>điền</a:t>
            </a:r>
            <a:r>
              <a:rPr lang="en-US" sz="2800" b="1" i="1" dirty="0">
                <a:solidFill>
                  <a:srgbClr val="002060"/>
                </a:solidFill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</a:rPr>
              <a:t>vào</a:t>
            </a:r>
            <a:r>
              <a:rPr lang="en-US" sz="2800" b="1" i="1" dirty="0">
                <a:solidFill>
                  <a:srgbClr val="002060"/>
                </a:solidFill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</a:rPr>
              <a:t>chỗ</a:t>
            </a:r>
            <a:r>
              <a:rPr lang="en-US" sz="2800" b="1" i="1" dirty="0">
                <a:solidFill>
                  <a:srgbClr val="002060"/>
                </a:solidFill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</a:rPr>
              <a:t>chấm</a:t>
            </a:r>
            <a:endParaRPr lang="en-US" sz="2800" b="1" i="1" dirty="0">
              <a:solidFill>
                <a:srgbClr val="002060"/>
              </a:solidFill>
            </a:endParaRPr>
          </a:p>
        </p:txBody>
      </p:sp>
      <p:sp>
        <p:nvSpPr>
          <p:cNvPr id="32777" name="Text Box 9"/>
          <p:cNvSpPr txBox="1">
            <a:spLocks noChangeArrowheads="1"/>
          </p:cNvSpPr>
          <p:nvPr/>
        </p:nvSpPr>
        <p:spPr bwMode="auto">
          <a:xfrm>
            <a:off x="1691644" y="3902075"/>
            <a:ext cx="1447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chemeClr val="tx2"/>
                </a:solidFill>
              </a:rPr>
              <a:t>A. </a:t>
            </a:r>
            <a:r>
              <a:rPr lang="en-US" sz="3200" b="1" dirty="0">
                <a:solidFill>
                  <a:schemeClr val="tx2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645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32778" name="Text Box 10"/>
          <p:cNvSpPr txBox="1">
            <a:spLocks noChangeArrowheads="1"/>
          </p:cNvSpPr>
          <p:nvPr/>
        </p:nvSpPr>
        <p:spPr bwMode="auto">
          <a:xfrm>
            <a:off x="5349244" y="3886200"/>
            <a:ext cx="1447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chemeClr val="tx2"/>
                </a:solidFill>
              </a:rPr>
              <a:t>B. </a:t>
            </a:r>
            <a:r>
              <a:rPr lang="en-US" sz="3200" b="1" dirty="0">
                <a:solidFill>
                  <a:schemeClr val="tx2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64,5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32779" name="Text Box 11"/>
          <p:cNvSpPr txBox="1">
            <a:spLocks noChangeArrowheads="1"/>
          </p:cNvSpPr>
          <p:nvPr/>
        </p:nvSpPr>
        <p:spPr bwMode="auto">
          <a:xfrm>
            <a:off x="1722131" y="4587875"/>
            <a:ext cx="216026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chemeClr val="tx2"/>
                </a:solidFill>
              </a:rPr>
              <a:t>C. </a:t>
            </a:r>
            <a:r>
              <a:rPr lang="en-US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</a:t>
            </a:r>
            <a:r>
              <a:rPr lang="en-US" sz="3200" b="1" dirty="0">
                <a:solidFill>
                  <a:schemeClr val="tx2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645</a:t>
            </a:r>
            <a:endParaRPr lang="en-US" sz="3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780" name="Text Box 12"/>
          <p:cNvSpPr txBox="1">
            <a:spLocks noChangeArrowheads="1"/>
          </p:cNvSpPr>
          <p:nvPr/>
        </p:nvSpPr>
        <p:spPr bwMode="auto">
          <a:xfrm>
            <a:off x="5349244" y="4511675"/>
            <a:ext cx="2133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chemeClr val="tx2"/>
                </a:solidFill>
              </a:rPr>
              <a:t>D. </a:t>
            </a:r>
            <a:r>
              <a:rPr lang="en-US" sz="3200" b="1" dirty="0">
                <a:solidFill>
                  <a:schemeClr val="tx2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6450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32781" name="Text Box 13"/>
          <p:cNvSpPr txBox="1">
            <a:spLocks noChangeArrowheads="1"/>
          </p:cNvSpPr>
          <p:nvPr/>
        </p:nvSpPr>
        <p:spPr bwMode="auto">
          <a:xfrm>
            <a:off x="3630933" y="5615936"/>
            <a:ext cx="22860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000" b="1" dirty="0" err="1">
                <a:solidFill>
                  <a:srgbClr val="FF0000"/>
                </a:solidFill>
              </a:rPr>
              <a:t>Đáp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án:A</a:t>
            </a:r>
            <a:endParaRPr lang="en-US" sz="3000" b="1" dirty="0">
              <a:solidFill>
                <a:srgbClr val="FF0000"/>
              </a:solidFill>
            </a:endParaRPr>
          </a:p>
        </p:txBody>
      </p:sp>
      <p:pic>
        <p:nvPicPr>
          <p:cNvPr id="12297" name="Picture 5" descr="Comemorativo_006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4233" y="304800"/>
            <a:ext cx="1676400" cy="139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Rectangle 3"/>
          <p:cNvSpPr txBox="1">
            <a:spLocks noChangeArrowheads="1"/>
          </p:cNvSpPr>
          <p:nvPr/>
        </p:nvSpPr>
        <p:spPr bwMode="auto">
          <a:xfrm>
            <a:off x="2411733" y="2881904"/>
            <a:ext cx="4724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a) 6,45 km</a:t>
            </a:r>
            <a:r>
              <a:rPr lang="en-US" sz="3200" b="1" baseline="30000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=……ha                          </a:t>
            </a:r>
            <a:endParaRPr lang="en-US" sz="3200" b="1" dirty="0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35" name="Rectangle 3"/>
          <p:cNvSpPr txBox="1">
            <a:spLocks noChangeArrowheads="1"/>
          </p:cNvSpPr>
          <p:nvPr/>
        </p:nvSpPr>
        <p:spPr bwMode="auto">
          <a:xfrm>
            <a:off x="0" y="622386"/>
            <a:ext cx="4572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4400" b="1" i="1" kern="0" dirty="0">
                <a:solidFill>
                  <a:schemeClr val="bg1"/>
                </a:solidFill>
                <a:latin typeface="+mn-lt"/>
              </a:rPr>
              <a:t>CỦNG CỐ</a:t>
            </a:r>
          </a:p>
        </p:txBody>
      </p:sp>
      <p:sp>
        <p:nvSpPr>
          <p:cNvPr id="36" name="Rectangle 35"/>
          <p:cNvSpPr/>
          <p:nvPr/>
        </p:nvSpPr>
        <p:spPr>
          <a:xfrm>
            <a:off x="2357130" y="548644"/>
            <a:ext cx="4456413" cy="76944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>
                <a:ln w="0"/>
                <a:solidFill>
                  <a:srgbClr val="FF0000"/>
                </a:solidFill>
                <a:effectLst>
                  <a:outerShdw algn="tl" rotWithShape="0">
                    <a:schemeClr val="dk1">
                      <a:alpha val="40000"/>
                    </a:schemeClr>
                  </a:outerShdw>
                  <a:reflection endPos="0" dir="5400000" sy="-100000" algn="bl" rotWithShape="0"/>
                </a:effectLst>
              </a:rPr>
              <a:t>Rung </a:t>
            </a:r>
            <a:r>
              <a:rPr lang="en-US" sz="4400" b="1" cap="none" spc="0" dirty="0" err="1">
                <a:ln w="0"/>
                <a:solidFill>
                  <a:srgbClr val="FF0000"/>
                </a:solidFill>
                <a:effectLst>
                  <a:outerShdw algn="tl" rotWithShape="0">
                    <a:schemeClr val="dk1">
                      <a:alpha val="40000"/>
                    </a:schemeClr>
                  </a:outerShdw>
                  <a:reflection endPos="0" dir="5400000" sy="-100000" algn="bl" rotWithShape="0"/>
                </a:effectLst>
              </a:rPr>
              <a:t>chuông</a:t>
            </a:r>
            <a:r>
              <a:rPr lang="en-US" sz="4400" b="1" cap="none" spc="0" dirty="0">
                <a:ln w="0"/>
                <a:solidFill>
                  <a:srgbClr val="FF0000"/>
                </a:solidFill>
                <a:effectLst>
                  <a:outerShdw algn="tl" rotWithShape="0">
                    <a:schemeClr val="dk1">
                      <a:alpha val="40000"/>
                    </a:schemeClr>
                  </a:outerShdw>
                  <a:reflection endPos="0" dir="5400000" sy="-100000" algn="bl" rotWithShape="0"/>
                </a:effectLst>
              </a:rPr>
              <a:t> </a:t>
            </a:r>
            <a:r>
              <a:rPr lang="en-US" sz="4400" b="1" cap="none" spc="0" dirty="0" err="1">
                <a:ln w="0"/>
                <a:solidFill>
                  <a:srgbClr val="FF0000"/>
                </a:solidFill>
                <a:effectLst>
                  <a:outerShdw algn="tl" rotWithShape="0">
                    <a:schemeClr val="dk1">
                      <a:alpha val="40000"/>
                    </a:schemeClr>
                  </a:outerShdw>
                  <a:reflection endPos="0" dir="5400000" sy="-100000" algn="bl" rotWithShape="0"/>
                </a:effectLst>
              </a:rPr>
              <a:t>vàng</a:t>
            </a:r>
            <a:endParaRPr lang="en-US" sz="4400" b="1" cap="none" spc="0" dirty="0">
              <a:ln w="0"/>
              <a:solidFill>
                <a:srgbClr val="FF0000"/>
              </a:solidFill>
              <a:effectLst>
                <a:outerShdw algn="tl" rotWithShape="0">
                  <a:schemeClr val="dk1">
                    <a:alpha val="40000"/>
                  </a:schemeClr>
                </a:outerShdw>
                <a:reflection endPos="0" dir="5400000" sy="-100000" algn="bl" rotWithShape="0"/>
              </a:effectLst>
            </a:endParaRPr>
          </a:p>
        </p:txBody>
      </p:sp>
      <p:pic>
        <p:nvPicPr>
          <p:cNvPr id="37" name="Picture 5" descr="Comemorativo_006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45869" y="342986"/>
            <a:ext cx="1850565" cy="139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0362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2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2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2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2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500"/>
                                        <p:tgtEl>
                                          <p:spTgt spid="32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/>
      <p:bldP spid="32777" grpId="0"/>
      <p:bldP spid="32778" grpId="0"/>
      <p:bldP spid="32779" grpId="0"/>
      <p:bldP spid="32780" grpId="0"/>
      <p:bldP spid="32781" grpId="0"/>
      <p:bldP spid="3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39165"/>
            <a:ext cx="4572000" cy="838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b="1" i="1" dirty="0" err="1">
                <a:solidFill>
                  <a:srgbClr val="002060"/>
                </a:solidFill>
              </a:rPr>
              <a:t>Hãy</a:t>
            </a:r>
            <a:r>
              <a:rPr lang="en-US" sz="2800" b="1" i="1" dirty="0">
                <a:solidFill>
                  <a:srgbClr val="002060"/>
                </a:solidFill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</a:rPr>
              <a:t>chọn</a:t>
            </a:r>
            <a:r>
              <a:rPr lang="en-US" sz="2800" b="1" i="1" dirty="0">
                <a:solidFill>
                  <a:srgbClr val="002060"/>
                </a:solidFill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</a:rPr>
              <a:t>kết</a:t>
            </a:r>
            <a:r>
              <a:rPr lang="en-US" sz="2800" b="1" i="1" dirty="0">
                <a:solidFill>
                  <a:srgbClr val="002060"/>
                </a:solidFill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</a:rPr>
              <a:t>quả</a:t>
            </a:r>
            <a:r>
              <a:rPr lang="en-US" sz="2800" b="1" i="1" dirty="0">
                <a:solidFill>
                  <a:srgbClr val="002060"/>
                </a:solidFill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</a:rPr>
              <a:t>đúng</a:t>
            </a:r>
            <a:r>
              <a:rPr lang="en-US" sz="2800" b="1" i="1" dirty="0">
                <a:solidFill>
                  <a:srgbClr val="002060"/>
                </a:solidFill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</a:rPr>
              <a:t>điền</a:t>
            </a:r>
            <a:r>
              <a:rPr lang="en-US" sz="2800" b="1" i="1" dirty="0">
                <a:solidFill>
                  <a:srgbClr val="002060"/>
                </a:solidFill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</a:rPr>
              <a:t>vào</a:t>
            </a:r>
            <a:r>
              <a:rPr lang="en-US" sz="2800" b="1" i="1" dirty="0">
                <a:solidFill>
                  <a:srgbClr val="002060"/>
                </a:solidFill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</a:rPr>
              <a:t>chỗ</a:t>
            </a:r>
            <a:r>
              <a:rPr lang="en-US" sz="2800" b="1" i="1" dirty="0">
                <a:solidFill>
                  <a:srgbClr val="002060"/>
                </a:solidFill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</a:rPr>
              <a:t>chấm</a:t>
            </a:r>
            <a:endParaRPr lang="en-US" sz="2800" b="1" i="1" dirty="0">
              <a:solidFill>
                <a:srgbClr val="002060"/>
              </a:solidFill>
            </a:endParaRPr>
          </a:p>
        </p:txBody>
      </p:sp>
      <p:sp>
        <p:nvSpPr>
          <p:cNvPr id="32777" name="Text Box 9"/>
          <p:cNvSpPr txBox="1">
            <a:spLocks noChangeArrowheads="1"/>
          </p:cNvSpPr>
          <p:nvPr/>
        </p:nvSpPr>
        <p:spPr bwMode="auto">
          <a:xfrm>
            <a:off x="1691643" y="3902075"/>
            <a:ext cx="216026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chemeClr val="tx2"/>
                </a:solidFill>
              </a:rPr>
              <a:t>A. </a:t>
            </a:r>
            <a:r>
              <a:rPr lang="en-US" sz="3200" b="1" dirty="0">
                <a:solidFill>
                  <a:schemeClr val="tx2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16,023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32778" name="Text Box 10"/>
          <p:cNvSpPr txBox="1">
            <a:spLocks noChangeArrowheads="1"/>
          </p:cNvSpPr>
          <p:nvPr/>
        </p:nvSpPr>
        <p:spPr bwMode="auto">
          <a:xfrm>
            <a:off x="5349243" y="3886200"/>
            <a:ext cx="210311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chemeClr val="tx2"/>
                </a:solidFill>
              </a:rPr>
              <a:t>B. </a:t>
            </a:r>
            <a:r>
              <a:rPr lang="en-US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16,0023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32779" name="Text Box 11"/>
          <p:cNvSpPr txBox="1">
            <a:spLocks noChangeArrowheads="1"/>
          </p:cNvSpPr>
          <p:nvPr/>
        </p:nvSpPr>
        <p:spPr bwMode="auto">
          <a:xfrm>
            <a:off x="1722131" y="4587875"/>
            <a:ext cx="216026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chemeClr val="tx2"/>
                </a:solidFill>
              </a:rPr>
              <a:t>C. </a:t>
            </a:r>
            <a:r>
              <a:rPr lang="en-US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0,1623</a:t>
            </a:r>
          </a:p>
        </p:txBody>
      </p:sp>
      <p:sp>
        <p:nvSpPr>
          <p:cNvPr id="32780" name="Text Box 12"/>
          <p:cNvSpPr txBox="1">
            <a:spLocks noChangeArrowheads="1"/>
          </p:cNvSpPr>
          <p:nvPr/>
        </p:nvSpPr>
        <p:spPr bwMode="auto">
          <a:xfrm>
            <a:off x="5349244" y="4511675"/>
            <a:ext cx="21031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chemeClr val="tx2"/>
                </a:solidFill>
              </a:rPr>
              <a:t>D. </a:t>
            </a:r>
            <a:r>
              <a:rPr lang="en-US" sz="3200" b="1" dirty="0">
                <a:solidFill>
                  <a:schemeClr val="tx2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162,3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32781" name="Text Box 13"/>
          <p:cNvSpPr txBox="1">
            <a:spLocks noChangeArrowheads="1"/>
          </p:cNvSpPr>
          <p:nvPr/>
        </p:nvSpPr>
        <p:spPr bwMode="auto">
          <a:xfrm>
            <a:off x="3905245" y="5638800"/>
            <a:ext cx="22860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000" b="1" dirty="0" err="1">
                <a:solidFill>
                  <a:srgbClr val="FF0000"/>
                </a:solidFill>
              </a:rPr>
              <a:t>Đáp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án</a:t>
            </a:r>
            <a:r>
              <a:rPr lang="en-US" sz="3000" b="1" dirty="0">
                <a:solidFill>
                  <a:srgbClr val="FF0000"/>
                </a:solidFill>
              </a:rPr>
              <a:t>: B</a:t>
            </a:r>
          </a:p>
        </p:txBody>
      </p:sp>
      <p:pic>
        <p:nvPicPr>
          <p:cNvPr id="12297" name="Picture 5" descr="Comemorativo_006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4233" y="304800"/>
            <a:ext cx="1676400" cy="139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Rectangle 3"/>
          <p:cNvSpPr txBox="1">
            <a:spLocks noChangeArrowheads="1"/>
          </p:cNvSpPr>
          <p:nvPr/>
        </p:nvSpPr>
        <p:spPr bwMode="auto">
          <a:xfrm>
            <a:off x="2411733" y="2881904"/>
            <a:ext cx="4724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b) 16 hm</a:t>
            </a:r>
            <a:r>
              <a:rPr lang="en-US" sz="3200" b="1" baseline="30000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23m</a:t>
            </a:r>
            <a:r>
              <a:rPr lang="en-US" sz="3200" b="1" baseline="30000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=…….ha</a:t>
            </a:r>
            <a:endParaRPr lang="en-US" sz="3200" b="1" dirty="0">
              <a:solidFill>
                <a:srgbClr val="FF0000"/>
              </a:solidFill>
              <a:latin typeface="Arial" pitchFamily="34" charset="0"/>
            </a:endParaRPr>
          </a:p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</a:t>
            </a:r>
            <a:endParaRPr lang="en-US" sz="3200" b="1" dirty="0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35" name="Rectangle 3"/>
          <p:cNvSpPr txBox="1">
            <a:spLocks noChangeArrowheads="1"/>
          </p:cNvSpPr>
          <p:nvPr/>
        </p:nvSpPr>
        <p:spPr bwMode="auto">
          <a:xfrm>
            <a:off x="0" y="622386"/>
            <a:ext cx="4572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4400" b="1" i="1" kern="0" dirty="0">
                <a:solidFill>
                  <a:schemeClr val="bg1"/>
                </a:solidFill>
                <a:latin typeface="+mn-lt"/>
              </a:rPr>
              <a:t>CỦNG CỐ</a:t>
            </a:r>
          </a:p>
        </p:txBody>
      </p:sp>
      <p:sp>
        <p:nvSpPr>
          <p:cNvPr id="36" name="Rectangle 35"/>
          <p:cNvSpPr/>
          <p:nvPr/>
        </p:nvSpPr>
        <p:spPr>
          <a:xfrm>
            <a:off x="2357128" y="548644"/>
            <a:ext cx="4456413" cy="76944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>
                <a:ln w="0"/>
                <a:solidFill>
                  <a:srgbClr val="FF0000"/>
                </a:solidFill>
                <a:effectLst>
                  <a:outerShdw algn="tl" rotWithShape="0">
                    <a:schemeClr val="dk1">
                      <a:alpha val="40000"/>
                    </a:schemeClr>
                  </a:outerShdw>
                  <a:reflection endPos="0" dir="5400000" sy="-100000" algn="bl" rotWithShape="0"/>
                </a:effectLst>
              </a:rPr>
              <a:t>Rung </a:t>
            </a:r>
            <a:r>
              <a:rPr lang="en-US" sz="4400" b="1" cap="none" spc="0" dirty="0" err="1">
                <a:ln w="0"/>
                <a:solidFill>
                  <a:srgbClr val="FF0000"/>
                </a:solidFill>
                <a:effectLst>
                  <a:outerShdw algn="tl" rotWithShape="0">
                    <a:schemeClr val="dk1">
                      <a:alpha val="40000"/>
                    </a:schemeClr>
                  </a:outerShdw>
                  <a:reflection endPos="0" dir="5400000" sy="-100000" algn="bl" rotWithShape="0"/>
                </a:effectLst>
              </a:rPr>
              <a:t>chuông</a:t>
            </a:r>
            <a:r>
              <a:rPr lang="en-US" sz="4400" b="1" cap="none" spc="0" dirty="0">
                <a:ln w="0"/>
                <a:solidFill>
                  <a:srgbClr val="FF0000"/>
                </a:solidFill>
                <a:effectLst>
                  <a:outerShdw algn="tl" rotWithShape="0">
                    <a:schemeClr val="dk1">
                      <a:alpha val="40000"/>
                    </a:schemeClr>
                  </a:outerShdw>
                  <a:reflection endPos="0" dir="5400000" sy="-100000" algn="bl" rotWithShape="0"/>
                </a:effectLst>
              </a:rPr>
              <a:t> </a:t>
            </a:r>
            <a:r>
              <a:rPr lang="en-US" sz="4400" b="1" cap="none" spc="0" dirty="0" err="1">
                <a:ln w="0"/>
                <a:solidFill>
                  <a:srgbClr val="FF0000"/>
                </a:solidFill>
                <a:effectLst>
                  <a:outerShdw algn="tl" rotWithShape="0">
                    <a:schemeClr val="dk1">
                      <a:alpha val="40000"/>
                    </a:schemeClr>
                  </a:outerShdw>
                  <a:reflection endPos="0" dir="5400000" sy="-100000" algn="bl" rotWithShape="0"/>
                </a:effectLst>
              </a:rPr>
              <a:t>vàng</a:t>
            </a:r>
            <a:endParaRPr lang="en-US" sz="4400" b="1" cap="none" spc="0" dirty="0">
              <a:ln w="0"/>
              <a:solidFill>
                <a:srgbClr val="FF0000"/>
              </a:solidFill>
              <a:effectLst>
                <a:outerShdw algn="tl" rotWithShape="0">
                  <a:schemeClr val="dk1">
                    <a:alpha val="40000"/>
                  </a:schemeClr>
                </a:outerShdw>
                <a:reflection endPos="0" dir="5400000" sy="-100000" algn="bl" rotWithShape="0"/>
              </a:effectLst>
            </a:endParaRPr>
          </a:p>
        </p:txBody>
      </p:sp>
      <p:pic>
        <p:nvPicPr>
          <p:cNvPr id="37" name="Picture 5" descr="Comemorativo_006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45869" y="342986"/>
            <a:ext cx="1850565" cy="139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6237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2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2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2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2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32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7" grpId="0"/>
      <p:bldP spid="32778" grpId="0"/>
      <p:bldP spid="32779" grpId="0"/>
      <p:bldP spid="32780" grpId="0"/>
      <p:bldP spid="32781" grpId="0"/>
      <p:bldP spid="34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038880" y="1825534"/>
            <a:ext cx="7215238" cy="1338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1" i="0" u="sng" strike="noStrike" cap="none" normalizeH="0" baseline="0" dirty="0" err="1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Bài</a:t>
            </a:r>
            <a:r>
              <a:rPr kumimoji="0" lang="en-US" b="1" i="0" u="sng" strike="noStrike" cap="none" normalizeH="0" dirty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1:</a:t>
            </a:r>
            <a:r>
              <a:rPr kumimoji="0" lang="en-US" b="1" i="0" u="none" strike="noStrike" cap="none" normalizeH="0" dirty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dirty="0" err="1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Viết</a:t>
            </a:r>
            <a:r>
              <a:rPr kumimoji="0" lang="en-US" b="1" i="0" u="none" strike="noStrike" cap="none" normalizeH="0" dirty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1" i="0" u="sng" strike="noStrike" cap="none" normalizeH="0" dirty="0" err="1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số</a:t>
            </a:r>
            <a:r>
              <a:rPr kumimoji="0" lang="en-US" b="1" i="0" u="sng" strike="noStrike" cap="none" normalizeH="0" dirty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1" i="0" u="sng" strike="noStrike" cap="none" normalizeH="0" dirty="0" err="1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thập</a:t>
            </a:r>
            <a:r>
              <a:rPr kumimoji="0" lang="en-US" b="1" i="0" u="sng" strike="noStrike" cap="none" normalizeH="0" dirty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1" i="0" u="sng" strike="noStrike" cap="none" normalizeH="0" dirty="0" err="1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phân</a:t>
            </a:r>
            <a:r>
              <a:rPr kumimoji="0" lang="en-US" b="1" i="0" u="sng" strike="noStrike" cap="none" normalizeH="0" dirty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dirty="0" err="1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thích</a:t>
            </a:r>
            <a:r>
              <a:rPr kumimoji="0" lang="en-US" b="1" i="0" u="none" strike="noStrike" cap="none" normalizeH="0" dirty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dirty="0" err="1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hợp</a:t>
            </a:r>
            <a:r>
              <a:rPr kumimoji="0" lang="en-US" b="1" i="0" u="none" strike="noStrike" cap="none" normalizeH="0" dirty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dirty="0" err="1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vào</a:t>
            </a:r>
            <a:r>
              <a:rPr kumimoji="0" lang="en-US" b="1" i="0" u="none" strike="noStrike" cap="none" normalizeH="0" dirty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dirty="0" err="1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chỗ</a:t>
            </a:r>
            <a:r>
              <a:rPr kumimoji="0" lang="en-US" b="1" i="0" u="none" strike="noStrike" cap="none" normalizeH="0" dirty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dirty="0" err="1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chấm</a:t>
            </a:r>
            <a:r>
              <a:rPr kumimoji="0" lang="en-US" b="1" i="0" u="none" strike="noStrike" cap="none" normalizeH="0" dirty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: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baseline="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b="1" baseline="0" dirty="0">
                <a:latin typeface="Times New Roman" pitchFamily="18" charset="0"/>
                <a:cs typeface="Times New Roman" pitchFamily="18" charset="0"/>
              </a:rPr>
              <a:t>a) 42m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34cm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=   …   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m                 b) 56m 29cm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=   …   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m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            c) 6m 2cm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   =   …   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m                 d) 4352m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    =    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…     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km</a:t>
            </a: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110582" y="2254162"/>
            <a:ext cx="1000132" cy="457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42,34                          </a:t>
            </a:r>
            <a:endParaRPr kumimoji="0" lang="en-US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3182020" y="2666110"/>
            <a:ext cx="714380" cy="457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6,02                          </a:t>
            </a:r>
            <a:endParaRPr kumimoji="0" lang="en-US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6380786" y="2233523"/>
            <a:ext cx="1071570" cy="457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562,9                         </a:t>
            </a:r>
            <a:endParaRPr kumimoji="0" lang="en-US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6468168" y="2663584"/>
            <a:ext cx="928694" cy="457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4,352                          </a:t>
            </a:r>
            <a:endParaRPr kumimoji="0" lang="en-US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  <p:grpSp>
        <p:nvGrpSpPr>
          <p:cNvPr id="2" name="Group 44"/>
          <p:cNvGrpSpPr/>
          <p:nvPr/>
        </p:nvGrpSpPr>
        <p:grpSpPr>
          <a:xfrm>
            <a:off x="3182020" y="4474104"/>
            <a:ext cx="4786346" cy="873252"/>
            <a:chOff x="3214678" y="4648810"/>
            <a:chExt cx="4786346" cy="873252"/>
          </a:xfrm>
        </p:grpSpPr>
        <p:grpSp>
          <p:nvGrpSpPr>
            <p:cNvPr id="10" name="Group 79"/>
            <p:cNvGrpSpPr/>
            <p:nvPr/>
          </p:nvGrpSpPr>
          <p:grpSpPr>
            <a:xfrm>
              <a:off x="3500430" y="4648810"/>
              <a:ext cx="4500594" cy="873252"/>
              <a:chOff x="2357422" y="3857628"/>
              <a:chExt cx="4500594" cy="873252"/>
            </a:xfrm>
          </p:grpSpPr>
          <p:sp>
            <p:nvSpPr>
              <p:cNvPr id="81" name="Rectangle 1"/>
              <p:cNvSpPr>
                <a:spLocks noChangeArrowheads="1"/>
              </p:cNvSpPr>
              <p:nvPr/>
            </p:nvSpPr>
            <p:spPr bwMode="auto">
              <a:xfrm>
                <a:off x="2357422" y="4071942"/>
                <a:ext cx="4500594" cy="5078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1" i="0" u="none" strike="noStrike" cap="none" normalizeH="0" baseline="0" dirty="0">
                    <a:ln>
                      <a:noFill/>
                    </a:ln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6m</a:t>
                </a:r>
                <a:r>
                  <a:rPr kumimoji="0" lang="en-US" b="1" i="0" u="none" strike="noStrike" cap="none" normalizeH="0" dirty="0">
                    <a:ln>
                      <a:noFill/>
                    </a:ln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 2cm  = 6          m = 6,02m          </a:t>
                </a:r>
                <a:r>
                  <a:rPr kumimoji="0" lang="en-US" b="1" i="0" u="none" strike="noStrike" cap="none" normalizeH="0" baseline="0" dirty="0">
                    <a:ln>
                      <a:noFill/>
                    </a:ln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                         </a:t>
                </a:r>
                <a:endParaRPr kumimoji="0" lang="en-US" b="1" i="0" u="none" strike="noStrike" cap="none" normalizeH="0" baseline="0" dirty="0">
                  <a:ln>
                    <a:noFill/>
                  </a:ln>
                  <a:effectLst/>
                  <a:latin typeface="Arial" pitchFamily="34" charset="0"/>
                </a:endParaRPr>
              </a:p>
            </p:txBody>
          </p:sp>
          <p:grpSp>
            <p:nvGrpSpPr>
              <p:cNvPr id="11" name="Group 52"/>
              <p:cNvGrpSpPr/>
              <p:nvPr/>
            </p:nvGrpSpPr>
            <p:grpSpPr>
              <a:xfrm>
                <a:off x="3624258" y="3857628"/>
                <a:ext cx="714380" cy="873252"/>
                <a:chOff x="3624258" y="4791686"/>
                <a:chExt cx="714380" cy="873252"/>
              </a:xfrm>
            </p:grpSpPr>
            <p:sp>
              <p:nvSpPr>
                <p:cNvPr id="83" name="Rectangle 1"/>
                <p:cNvSpPr>
                  <a:spLocks noChangeArrowheads="1"/>
                </p:cNvSpPr>
                <p:nvPr/>
              </p:nvSpPr>
              <p:spPr bwMode="auto">
                <a:xfrm>
                  <a:off x="3624258" y="4791686"/>
                  <a:ext cx="714380" cy="873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5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b="1" i="0" u="none" strike="noStrike" cap="none" normalizeH="0" baseline="0" dirty="0">
                      <a:ln>
                        <a:noFill/>
                      </a:ln>
                      <a:effectLst/>
                      <a:latin typeface="Times New Roman" pitchFamily="18" charset="0"/>
                      <a:ea typeface="Calibri" pitchFamily="34" charset="0"/>
                      <a:cs typeface="Times New Roman" pitchFamily="18" charset="0"/>
                    </a:rPr>
                    <a:t> </a:t>
                  </a:r>
                  <a:r>
                    <a:rPr kumimoji="0" lang="en-US" b="1" i="0" u="none" strike="noStrike" cap="none" normalizeH="0" dirty="0">
                      <a:ln>
                        <a:noFill/>
                      </a:ln>
                      <a:effectLst/>
                      <a:latin typeface="Times New Roman" pitchFamily="18" charset="0"/>
                      <a:ea typeface="Calibri" pitchFamily="34" charset="0"/>
                      <a:cs typeface="Times New Roman" pitchFamily="18" charset="0"/>
                    </a:rPr>
                    <a:t> </a:t>
                  </a:r>
                  <a:r>
                    <a:rPr lang="en-US" b="1" dirty="0">
                      <a:latin typeface="Times New Roman" pitchFamily="18" charset="0"/>
                      <a:ea typeface="Calibri" pitchFamily="34" charset="0"/>
                      <a:cs typeface="Times New Roman" pitchFamily="18" charset="0"/>
                    </a:rPr>
                    <a:t>2</a:t>
                  </a:r>
                  <a:endParaRPr kumimoji="0" lang="en-US" b="1" i="0" u="none" strike="noStrike" cap="none" normalizeH="0" baseline="0" dirty="0">
                    <a:ln>
                      <a:noFill/>
                    </a:ln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endParaRPr>
                </a:p>
                <a:p>
                  <a:pPr marL="0" marR="0" lvl="0" indent="0" algn="l" defTabSz="914400" rtl="0" eaLnBrk="1" fontAlgn="base" latinLnBrk="0" hangingPunct="1">
                    <a:lnSpc>
                      <a:spcPct val="15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b="1" dirty="0">
                      <a:latin typeface="Times New Roman" pitchFamily="18" charset="0"/>
                      <a:ea typeface="Calibri" pitchFamily="34" charset="0"/>
                      <a:cs typeface="Times New Roman" pitchFamily="18" charset="0"/>
                    </a:rPr>
                    <a:t>100</a:t>
                  </a:r>
                  <a:r>
                    <a:rPr kumimoji="0" lang="en-US" b="1" i="0" u="none" strike="noStrike" cap="none" normalizeH="0" baseline="0" dirty="0">
                      <a:ln>
                        <a:noFill/>
                      </a:ln>
                      <a:effectLst/>
                      <a:latin typeface="Times New Roman" pitchFamily="18" charset="0"/>
                      <a:ea typeface="Calibri" pitchFamily="34" charset="0"/>
                      <a:cs typeface="Times New Roman" pitchFamily="18" charset="0"/>
                    </a:rPr>
                    <a:t>       </a:t>
                  </a:r>
                  <a:r>
                    <a:rPr kumimoji="0" lang="en-US" b="1" i="0" u="none" strike="noStrike" cap="none" normalizeH="0" baseline="0" dirty="0">
                      <a:ln>
                        <a:noFill/>
                      </a:ln>
                      <a:solidFill>
                        <a:schemeClr val="tx2"/>
                      </a:solidFill>
                      <a:effectLst/>
                      <a:latin typeface="Times New Roman" pitchFamily="18" charset="0"/>
                      <a:ea typeface="Calibri" pitchFamily="34" charset="0"/>
                      <a:cs typeface="Times New Roman" pitchFamily="18" charset="0"/>
                    </a:rPr>
                    <a:t>                   </a:t>
                  </a:r>
                  <a:endParaRPr kumimoji="0" lang="en-US" b="1" i="0" u="none" strike="noStrike" cap="none" normalizeH="0" baseline="0" dirty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Arial" pitchFamily="34" charset="0"/>
                  </a:endParaRPr>
                </a:p>
              </p:txBody>
            </p:sp>
            <p:cxnSp>
              <p:nvCxnSpPr>
                <p:cNvPr id="84" name="Straight Connector 83"/>
                <p:cNvCxnSpPr/>
                <p:nvPr/>
              </p:nvCxnSpPr>
              <p:spPr>
                <a:xfrm>
                  <a:off x="3695696" y="5286388"/>
                  <a:ext cx="428628" cy="1588"/>
                </a:xfrm>
                <a:prstGeom prst="line">
                  <a:avLst/>
                </a:prstGeom>
                <a:ln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7" name="Rectangle 1"/>
            <p:cNvSpPr>
              <a:spLocks noChangeArrowheads="1"/>
            </p:cNvSpPr>
            <p:nvPr/>
          </p:nvSpPr>
          <p:spPr bwMode="auto">
            <a:xfrm>
              <a:off x="3214678" y="4857760"/>
              <a:ext cx="571504" cy="4983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b="1" dirty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c</a:t>
              </a:r>
              <a:r>
                <a:rPr kumimoji="0" lang="en-US" sz="2000" b="1" i="0" u="none" strike="noStrike" cap="none" normalizeH="0" baseline="0" dirty="0">
                  <a:ln>
                    <a:noFill/>
                  </a:ln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)</a:t>
              </a:r>
              <a:r>
                <a:rPr kumimoji="0" lang="en-US" sz="2000" b="1" i="0" u="none" strike="noStrike" cap="none" normalizeH="0" baseline="0" dirty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                          </a:t>
              </a:r>
              <a:endParaRPr kumimoji="0" lang="en-US" sz="2000" b="1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</a:endParaRPr>
            </a:p>
          </p:txBody>
        </p:sp>
      </p:grpSp>
      <p:grpSp>
        <p:nvGrpSpPr>
          <p:cNvPr id="14" name="Group 39"/>
          <p:cNvGrpSpPr/>
          <p:nvPr/>
        </p:nvGrpSpPr>
        <p:grpSpPr>
          <a:xfrm>
            <a:off x="2824830" y="2973906"/>
            <a:ext cx="4714908" cy="873252"/>
            <a:chOff x="2857488" y="3286124"/>
            <a:chExt cx="4714908" cy="873252"/>
          </a:xfrm>
        </p:grpSpPr>
        <p:grpSp>
          <p:nvGrpSpPr>
            <p:cNvPr id="15" name="Group 73"/>
            <p:cNvGrpSpPr/>
            <p:nvPr/>
          </p:nvGrpSpPr>
          <p:grpSpPr>
            <a:xfrm>
              <a:off x="3071802" y="3286124"/>
              <a:ext cx="4500594" cy="873252"/>
              <a:chOff x="2357422" y="3857628"/>
              <a:chExt cx="4500594" cy="873252"/>
            </a:xfrm>
          </p:grpSpPr>
          <p:sp>
            <p:nvSpPr>
              <p:cNvPr id="9" name="Rectangle 1"/>
              <p:cNvSpPr>
                <a:spLocks noChangeArrowheads="1"/>
              </p:cNvSpPr>
              <p:nvPr/>
            </p:nvSpPr>
            <p:spPr bwMode="auto">
              <a:xfrm>
                <a:off x="2357422" y="4071942"/>
                <a:ext cx="4500594" cy="5078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1" i="0" u="none" strike="noStrike" cap="none" normalizeH="0" baseline="0" dirty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 </a:t>
                </a:r>
                <a:r>
                  <a:rPr kumimoji="0" lang="en-US" b="1" i="0" u="none" strike="noStrike" cap="none" normalizeH="0" baseline="0" dirty="0">
                    <a:ln>
                      <a:noFill/>
                    </a:ln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42m</a:t>
                </a:r>
                <a:r>
                  <a:rPr kumimoji="0" lang="en-US" b="1" i="0" u="none" strike="noStrike" cap="none" normalizeH="0" dirty="0">
                    <a:ln>
                      <a:noFill/>
                    </a:ln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 34cm</a:t>
                </a:r>
                <a:r>
                  <a:rPr kumimoji="0" lang="en-US" b="1" i="0" u="none" strike="noStrike" cap="none" normalizeH="0" baseline="0" dirty="0">
                    <a:ln>
                      <a:noFill/>
                    </a:ln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  =</a:t>
                </a:r>
                <a:r>
                  <a:rPr kumimoji="0" lang="en-US" b="1" i="0" u="none" strike="noStrike" cap="none" normalizeH="0" dirty="0">
                    <a:ln>
                      <a:noFill/>
                    </a:ln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 42          m = 42,34m          </a:t>
                </a:r>
                <a:r>
                  <a:rPr kumimoji="0" lang="en-US" b="1" i="0" u="none" strike="noStrike" cap="none" normalizeH="0" baseline="0" dirty="0">
                    <a:ln>
                      <a:noFill/>
                    </a:ln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                         </a:t>
                </a:r>
                <a:endParaRPr kumimoji="0" lang="en-US" b="1" i="0" u="none" strike="noStrike" cap="none" normalizeH="0" baseline="0" dirty="0">
                  <a:ln>
                    <a:noFill/>
                  </a:ln>
                  <a:effectLst/>
                  <a:latin typeface="Arial" pitchFamily="34" charset="0"/>
                </a:endParaRPr>
              </a:p>
            </p:txBody>
          </p:sp>
          <p:grpSp>
            <p:nvGrpSpPr>
              <p:cNvPr id="16" name="Group 52"/>
              <p:cNvGrpSpPr/>
              <p:nvPr/>
            </p:nvGrpSpPr>
            <p:grpSpPr>
              <a:xfrm>
                <a:off x="4000496" y="3857628"/>
                <a:ext cx="714380" cy="873252"/>
                <a:chOff x="4000496" y="4791686"/>
                <a:chExt cx="714380" cy="873252"/>
              </a:xfrm>
            </p:grpSpPr>
            <p:sp>
              <p:nvSpPr>
                <p:cNvPr id="54" name="Rectangle 1"/>
                <p:cNvSpPr>
                  <a:spLocks noChangeArrowheads="1"/>
                </p:cNvSpPr>
                <p:nvPr/>
              </p:nvSpPr>
              <p:spPr bwMode="auto">
                <a:xfrm>
                  <a:off x="4000496" y="4791686"/>
                  <a:ext cx="714380" cy="873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5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b="1" i="0" u="none" strike="noStrike" cap="none" normalizeH="0" baseline="0" dirty="0">
                      <a:ln>
                        <a:noFill/>
                      </a:ln>
                      <a:solidFill>
                        <a:schemeClr val="tx2"/>
                      </a:solidFill>
                      <a:effectLst/>
                      <a:latin typeface="Times New Roman" pitchFamily="18" charset="0"/>
                      <a:ea typeface="Calibri" pitchFamily="34" charset="0"/>
                      <a:cs typeface="Times New Roman" pitchFamily="18" charset="0"/>
                    </a:rPr>
                    <a:t> </a:t>
                  </a:r>
                  <a:r>
                    <a:rPr kumimoji="0" lang="en-US" b="1" i="0" u="none" strike="noStrike" cap="none" normalizeH="0" baseline="0" dirty="0">
                      <a:ln>
                        <a:noFill/>
                      </a:ln>
                      <a:effectLst/>
                      <a:latin typeface="Times New Roman" pitchFamily="18" charset="0"/>
                      <a:ea typeface="Calibri" pitchFamily="34" charset="0"/>
                      <a:cs typeface="Times New Roman" pitchFamily="18" charset="0"/>
                    </a:rPr>
                    <a:t>34</a:t>
                  </a:r>
                </a:p>
                <a:p>
                  <a:pPr marL="0" marR="0" lvl="0" indent="0" algn="l" defTabSz="914400" rtl="0" eaLnBrk="1" fontAlgn="base" latinLnBrk="0" hangingPunct="1">
                    <a:lnSpc>
                      <a:spcPct val="15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b="1" dirty="0">
                      <a:latin typeface="Times New Roman" pitchFamily="18" charset="0"/>
                      <a:ea typeface="Calibri" pitchFamily="34" charset="0"/>
                      <a:cs typeface="Times New Roman" pitchFamily="18" charset="0"/>
                    </a:rPr>
                    <a:t>100</a:t>
                  </a:r>
                  <a:r>
                    <a:rPr kumimoji="0" lang="en-US" b="1" i="0" u="none" strike="noStrike" cap="none" normalizeH="0" baseline="0" dirty="0">
                      <a:ln>
                        <a:noFill/>
                      </a:ln>
                      <a:effectLst/>
                      <a:latin typeface="Times New Roman" pitchFamily="18" charset="0"/>
                      <a:ea typeface="Calibri" pitchFamily="34" charset="0"/>
                      <a:cs typeface="Times New Roman" pitchFamily="18" charset="0"/>
                    </a:rPr>
                    <a:t>                          </a:t>
                  </a:r>
                  <a:endParaRPr kumimoji="0" lang="en-US" b="1" i="0" u="none" strike="noStrike" cap="none" normalizeH="0" baseline="0" dirty="0">
                    <a:ln>
                      <a:noFill/>
                    </a:ln>
                    <a:effectLst/>
                    <a:latin typeface="Arial" pitchFamily="34" charset="0"/>
                  </a:endParaRPr>
                </a:p>
              </p:txBody>
            </p:sp>
            <p:cxnSp>
              <p:nvCxnSpPr>
                <p:cNvPr id="55" name="Straight Connector 54"/>
                <p:cNvCxnSpPr/>
                <p:nvPr/>
              </p:nvCxnSpPr>
              <p:spPr>
                <a:xfrm>
                  <a:off x="4057186" y="5286388"/>
                  <a:ext cx="428628" cy="1588"/>
                </a:xfrm>
                <a:prstGeom prst="line">
                  <a:avLst/>
                </a:prstGeom>
                <a:ln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8" name="Rectangle 1"/>
            <p:cNvSpPr>
              <a:spLocks noChangeArrowheads="1"/>
            </p:cNvSpPr>
            <p:nvPr/>
          </p:nvSpPr>
          <p:spPr bwMode="auto">
            <a:xfrm>
              <a:off x="2857488" y="3500438"/>
              <a:ext cx="571504" cy="4983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dirty="0">
                  <a:ln>
                    <a:noFill/>
                  </a:ln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a)</a:t>
              </a:r>
              <a:r>
                <a:rPr kumimoji="0" lang="en-US" sz="2000" b="1" i="0" u="none" strike="noStrike" cap="none" normalizeH="0" baseline="0" dirty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                          </a:t>
              </a:r>
              <a:endParaRPr kumimoji="0" lang="en-US" sz="2000" b="1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</a:endParaRPr>
            </a:p>
          </p:txBody>
        </p:sp>
      </p:grpSp>
      <p:grpSp>
        <p:nvGrpSpPr>
          <p:cNvPr id="17" name="Group 43"/>
          <p:cNvGrpSpPr/>
          <p:nvPr/>
        </p:nvGrpSpPr>
        <p:grpSpPr>
          <a:xfrm>
            <a:off x="2753392" y="3734685"/>
            <a:ext cx="4714908" cy="923330"/>
            <a:chOff x="2786050" y="3975465"/>
            <a:chExt cx="4714908" cy="923330"/>
          </a:xfrm>
        </p:grpSpPr>
        <p:grpSp>
          <p:nvGrpSpPr>
            <p:cNvPr id="18" name="Group 74"/>
            <p:cNvGrpSpPr/>
            <p:nvPr/>
          </p:nvGrpSpPr>
          <p:grpSpPr>
            <a:xfrm>
              <a:off x="3000364" y="3975465"/>
              <a:ext cx="4500594" cy="923330"/>
              <a:chOff x="2357422" y="3832589"/>
              <a:chExt cx="4500594" cy="923330"/>
            </a:xfrm>
          </p:grpSpPr>
          <p:sp>
            <p:nvSpPr>
              <p:cNvPr id="76" name="Rectangle 1"/>
              <p:cNvSpPr>
                <a:spLocks noChangeArrowheads="1"/>
              </p:cNvSpPr>
              <p:nvPr/>
            </p:nvSpPr>
            <p:spPr bwMode="auto">
              <a:xfrm>
                <a:off x="2357422" y="4046904"/>
                <a:ext cx="4500594" cy="5078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1" i="0" u="none" strike="noStrike" cap="none" normalizeH="0" baseline="0" dirty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 </a:t>
                </a:r>
                <a:r>
                  <a:rPr kumimoji="0" lang="en-US" b="1" i="0" u="none" strike="noStrike" cap="none" normalizeH="0" baseline="0" dirty="0">
                    <a:ln>
                      <a:noFill/>
                    </a:ln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56m</a:t>
                </a:r>
                <a:r>
                  <a:rPr kumimoji="0" lang="en-US" b="1" i="0" u="none" strike="noStrike" cap="none" normalizeH="0" dirty="0">
                    <a:ln>
                      <a:noFill/>
                    </a:ln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 29cm</a:t>
                </a:r>
                <a:r>
                  <a:rPr kumimoji="0" lang="en-US" b="1" i="0" u="none" strike="noStrike" cap="none" normalizeH="0" baseline="0" dirty="0">
                    <a:ln>
                      <a:noFill/>
                    </a:ln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  =</a:t>
                </a:r>
                <a:r>
                  <a:rPr kumimoji="0" lang="en-US" b="1" i="0" u="none" strike="noStrike" cap="none" normalizeH="0" dirty="0">
                    <a:ln>
                      <a:noFill/>
                    </a:ln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 56          </a:t>
                </a:r>
                <a:r>
                  <a:rPr kumimoji="0" lang="en-US" b="1" i="0" u="none" strike="noStrike" cap="none" normalizeH="0" dirty="0" err="1">
                    <a:ln>
                      <a:noFill/>
                    </a:ln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dm</a:t>
                </a:r>
                <a:r>
                  <a:rPr kumimoji="0" lang="en-US" b="1" i="0" u="none" strike="noStrike" cap="none" normalizeH="0" dirty="0">
                    <a:ln>
                      <a:noFill/>
                    </a:ln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 = 562,9dm          </a:t>
                </a:r>
                <a:r>
                  <a:rPr kumimoji="0" lang="en-US" b="1" i="0" u="none" strike="noStrike" cap="none" normalizeH="0" baseline="0" dirty="0">
                    <a:ln>
                      <a:noFill/>
                    </a:ln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                         </a:t>
                </a:r>
                <a:endParaRPr kumimoji="0" lang="en-US" b="1" i="0" u="none" strike="noStrike" cap="none" normalizeH="0" baseline="0" dirty="0">
                  <a:ln>
                    <a:noFill/>
                  </a:ln>
                  <a:effectLst/>
                  <a:latin typeface="Arial" pitchFamily="34" charset="0"/>
                </a:endParaRPr>
              </a:p>
            </p:txBody>
          </p:sp>
          <p:grpSp>
            <p:nvGrpSpPr>
              <p:cNvPr id="19" name="Group 52"/>
              <p:cNvGrpSpPr/>
              <p:nvPr/>
            </p:nvGrpSpPr>
            <p:grpSpPr>
              <a:xfrm>
                <a:off x="4000496" y="3832589"/>
                <a:ext cx="714380" cy="923330"/>
                <a:chOff x="4000496" y="4766647"/>
                <a:chExt cx="714380" cy="923330"/>
              </a:xfrm>
            </p:grpSpPr>
            <p:sp>
              <p:nvSpPr>
                <p:cNvPr id="78" name="Rectangle 1"/>
                <p:cNvSpPr>
                  <a:spLocks noChangeArrowheads="1"/>
                </p:cNvSpPr>
                <p:nvPr/>
              </p:nvSpPr>
              <p:spPr bwMode="auto">
                <a:xfrm>
                  <a:off x="4000496" y="4766647"/>
                  <a:ext cx="714380" cy="9233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5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b="1" i="0" u="none" strike="noStrike" cap="none" normalizeH="0" baseline="0" dirty="0">
                      <a:ln>
                        <a:noFill/>
                      </a:ln>
                      <a:solidFill>
                        <a:schemeClr val="tx2"/>
                      </a:solidFill>
                      <a:effectLst/>
                      <a:latin typeface="Times New Roman" pitchFamily="18" charset="0"/>
                      <a:ea typeface="Calibri" pitchFamily="34" charset="0"/>
                      <a:cs typeface="Times New Roman" pitchFamily="18" charset="0"/>
                    </a:rPr>
                    <a:t> </a:t>
                  </a:r>
                  <a:r>
                    <a:rPr kumimoji="0" lang="en-US" b="1" i="0" u="none" strike="noStrike" cap="none" normalizeH="0" baseline="0" dirty="0">
                      <a:ln>
                        <a:noFill/>
                      </a:ln>
                      <a:effectLst/>
                      <a:latin typeface="Times New Roman" pitchFamily="18" charset="0"/>
                      <a:ea typeface="Calibri" pitchFamily="34" charset="0"/>
                      <a:cs typeface="Times New Roman" pitchFamily="18" charset="0"/>
                    </a:rPr>
                    <a:t>29</a:t>
                  </a:r>
                </a:p>
                <a:p>
                  <a:pPr marL="0" marR="0" lvl="0" indent="0" algn="l" defTabSz="914400" rtl="0" eaLnBrk="1" fontAlgn="base" latinLnBrk="0" hangingPunct="1">
                    <a:lnSpc>
                      <a:spcPct val="15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b="1" dirty="0">
                      <a:latin typeface="Times New Roman" pitchFamily="18" charset="0"/>
                      <a:ea typeface="Calibri" pitchFamily="34" charset="0"/>
                      <a:cs typeface="Times New Roman" pitchFamily="18" charset="0"/>
                    </a:rPr>
                    <a:t>10</a:t>
                  </a:r>
                  <a:r>
                    <a:rPr kumimoji="0" lang="en-US" b="1" i="0" u="none" strike="noStrike" cap="none" normalizeH="0" baseline="0" dirty="0">
                      <a:ln>
                        <a:noFill/>
                      </a:ln>
                      <a:effectLst/>
                      <a:latin typeface="Times New Roman" pitchFamily="18" charset="0"/>
                      <a:ea typeface="Calibri" pitchFamily="34" charset="0"/>
                      <a:cs typeface="Times New Roman" pitchFamily="18" charset="0"/>
                    </a:rPr>
                    <a:t>                          </a:t>
                  </a:r>
                  <a:endParaRPr kumimoji="0" lang="en-US" b="1" i="0" u="none" strike="noStrike" cap="none" normalizeH="0" baseline="0" dirty="0">
                    <a:ln>
                      <a:noFill/>
                    </a:ln>
                    <a:effectLst/>
                    <a:latin typeface="Arial" pitchFamily="34" charset="0"/>
                  </a:endParaRPr>
                </a:p>
              </p:txBody>
            </p:sp>
            <p:cxnSp>
              <p:nvCxnSpPr>
                <p:cNvPr id="79" name="Straight Connector 78"/>
                <p:cNvCxnSpPr/>
                <p:nvPr/>
              </p:nvCxnSpPr>
              <p:spPr>
                <a:xfrm>
                  <a:off x="4057186" y="5286388"/>
                  <a:ext cx="428628" cy="1588"/>
                </a:xfrm>
                <a:prstGeom prst="line">
                  <a:avLst/>
                </a:prstGeom>
                <a:ln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9" name="Rectangle 1"/>
            <p:cNvSpPr>
              <a:spLocks noChangeArrowheads="1"/>
            </p:cNvSpPr>
            <p:nvPr/>
          </p:nvSpPr>
          <p:spPr bwMode="auto">
            <a:xfrm>
              <a:off x="2786050" y="4216542"/>
              <a:ext cx="571504" cy="4983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dirty="0">
                  <a:ln>
                    <a:noFill/>
                  </a:ln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b)</a:t>
              </a:r>
              <a:r>
                <a:rPr kumimoji="0" lang="en-US" sz="2000" b="1" i="0" u="none" strike="noStrike" cap="none" normalizeH="0" baseline="0" dirty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                          </a:t>
              </a:r>
              <a:endParaRPr kumimoji="0" lang="en-US" sz="2000" b="1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</a:endParaRPr>
            </a:p>
          </p:txBody>
        </p:sp>
      </p:grpSp>
      <p:grpSp>
        <p:nvGrpSpPr>
          <p:cNvPr id="20" name="Group 47"/>
          <p:cNvGrpSpPr/>
          <p:nvPr/>
        </p:nvGrpSpPr>
        <p:grpSpPr>
          <a:xfrm>
            <a:off x="1396070" y="4987841"/>
            <a:ext cx="7618486" cy="873252"/>
            <a:chOff x="714348" y="5390384"/>
            <a:chExt cx="7618486" cy="873252"/>
          </a:xfrm>
        </p:grpSpPr>
        <p:grpSp>
          <p:nvGrpSpPr>
            <p:cNvPr id="21" name="Group 89"/>
            <p:cNvGrpSpPr/>
            <p:nvPr/>
          </p:nvGrpSpPr>
          <p:grpSpPr>
            <a:xfrm>
              <a:off x="5286380" y="5390384"/>
              <a:ext cx="785818" cy="873252"/>
              <a:chOff x="6858016" y="4148744"/>
              <a:chExt cx="785818" cy="873252"/>
            </a:xfrm>
          </p:grpSpPr>
          <p:cxnSp>
            <p:nvCxnSpPr>
              <p:cNvPr id="91" name="Straight Connector 90"/>
              <p:cNvCxnSpPr/>
              <p:nvPr/>
            </p:nvCxnSpPr>
            <p:spPr>
              <a:xfrm>
                <a:off x="6929454" y="4613950"/>
                <a:ext cx="500066" cy="1011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92" name="Rectangle 1"/>
              <p:cNvSpPr>
                <a:spLocks noChangeArrowheads="1"/>
              </p:cNvSpPr>
              <p:nvPr/>
            </p:nvSpPr>
            <p:spPr bwMode="auto">
              <a:xfrm>
                <a:off x="6858016" y="4148744"/>
                <a:ext cx="785818" cy="873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b="1" dirty="0">
                    <a:solidFill>
                      <a:schemeClr val="tx2"/>
                    </a:solidFill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 </a:t>
                </a:r>
                <a:r>
                  <a:rPr kumimoji="0" lang="en-US" b="1" i="0" u="none" strike="noStrike" cap="none" normalizeH="0" baseline="0" dirty="0">
                    <a:ln>
                      <a:noFill/>
                    </a:ln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352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b="1" dirty="0"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100</a:t>
                </a:r>
                <a:r>
                  <a:rPr kumimoji="0" lang="en-US" b="1" i="0" u="none" strike="noStrike" cap="none" normalizeH="0" baseline="0" dirty="0">
                    <a:ln>
                      <a:noFill/>
                    </a:ln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0                         </a:t>
                </a:r>
                <a:endParaRPr kumimoji="0" lang="en-US" b="1" i="0" u="none" strike="noStrike" cap="none" normalizeH="0" baseline="0" dirty="0">
                  <a:ln>
                    <a:noFill/>
                  </a:ln>
                  <a:effectLst/>
                  <a:latin typeface="Arial" pitchFamily="34" charset="0"/>
                </a:endParaRPr>
              </a:p>
            </p:txBody>
          </p:sp>
        </p:grpSp>
        <p:grpSp>
          <p:nvGrpSpPr>
            <p:cNvPr id="22" name="Group 46"/>
            <p:cNvGrpSpPr/>
            <p:nvPr/>
          </p:nvGrpSpPr>
          <p:grpSpPr>
            <a:xfrm>
              <a:off x="714348" y="5573864"/>
              <a:ext cx="7618486" cy="537245"/>
              <a:chOff x="714348" y="5573864"/>
              <a:chExt cx="7618486" cy="537245"/>
            </a:xfrm>
          </p:grpSpPr>
          <p:sp>
            <p:nvSpPr>
              <p:cNvPr id="86" name="Rectangle 1"/>
              <p:cNvSpPr>
                <a:spLocks noChangeArrowheads="1"/>
              </p:cNvSpPr>
              <p:nvPr/>
            </p:nvSpPr>
            <p:spPr bwMode="auto">
              <a:xfrm>
                <a:off x="974720" y="5603278"/>
                <a:ext cx="7358114" cy="5078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b="1" dirty="0"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4352</a:t>
                </a:r>
                <a:r>
                  <a:rPr kumimoji="0" lang="en-US" b="1" i="0" u="none" strike="noStrike" cap="none" normalizeH="0" baseline="0" dirty="0">
                    <a:ln>
                      <a:noFill/>
                    </a:ln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m</a:t>
                </a:r>
                <a:r>
                  <a:rPr kumimoji="0" lang="en-US" b="1" i="0" u="none" strike="noStrike" cap="none" normalizeH="0" dirty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  </a:t>
                </a:r>
                <a:r>
                  <a:rPr kumimoji="0" lang="en-US" b="1" i="0" u="none" strike="noStrike" cap="none" normalizeH="0" dirty="0">
                    <a:ln>
                      <a:noFill/>
                    </a:ln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=  4000m + 352m =  4km 352m  = 4            km = 4,352km            </a:t>
                </a:r>
                <a:r>
                  <a:rPr kumimoji="0" lang="en-US" b="1" i="0" u="none" strike="noStrike" cap="none" normalizeH="0" baseline="0" dirty="0">
                    <a:ln>
                      <a:noFill/>
                    </a:ln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                         </a:t>
                </a:r>
                <a:endParaRPr kumimoji="0" lang="en-US" b="1" i="0" u="none" strike="noStrike" cap="none" normalizeH="0" baseline="0" dirty="0">
                  <a:ln>
                    <a:noFill/>
                  </a:ln>
                  <a:effectLst/>
                  <a:latin typeface="Arial" pitchFamily="34" charset="0"/>
                </a:endParaRPr>
              </a:p>
            </p:txBody>
          </p:sp>
          <p:sp>
            <p:nvSpPr>
              <p:cNvPr id="46" name="Rectangle 1"/>
              <p:cNvSpPr>
                <a:spLocks noChangeArrowheads="1"/>
              </p:cNvSpPr>
              <p:nvPr/>
            </p:nvSpPr>
            <p:spPr bwMode="auto">
              <a:xfrm>
                <a:off x="714348" y="5573864"/>
                <a:ext cx="571504" cy="4983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b="1" dirty="0"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d</a:t>
                </a:r>
                <a:r>
                  <a:rPr kumimoji="0" lang="en-US" sz="2000" b="1" i="0" u="none" strike="noStrike" cap="none" normalizeH="0" baseline="0" dirty="0">
                    <a:ln>
                      <a:noFill/>
                    </a:ln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)                           </a:t>
                </a:r>
                <a:endParaRPr kumimoji="0" lang="en-US" sz="2000" b="1" i="0" u="none" strike="noStrike" cap="none" normalizeH="0" baseline="0" dirty="0">
                  <a:ln>
                    <a:noFill/>
                  </a:ln>
                  <a:effectLst/>
                  <a:latin typeface="Arial" pitchFamily="34" charset="0"/>
                </a:endParaRPr>
              </a:p>
            </p:txBody>
          </p:sp>
        </p:grpSp>
      </p:grpSp>
      <p:sp>
        <p:nvSpPr>
          <p:cNvPr id="49" name="Rectangle 1"/>
          <p:cNvSpPr>
            <a:spLocks noChangeArrowheads="1"/>
          </p:cNvSpPr>
          <p:nvPr/>
        </p:nvSpPr>
        <p:spPr bwMode="auto">
          <a:xfrm>
            <a:off x="1038880" y="3182856"/>
            <a:ext cx="1643074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</a:t>
            </a:r>
            <a:r>
              <a:rPr lang="en-US" b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ách</a:t>
            </a:r>
            <a:r>
              <a:rPr lang="en-US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làm</a:t>
            </a:r>
            <a:r>
              <a:rPr lang="en-US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:</a:t>
            </a:r>
            <a:r>
              <a:rPr kumimoji="0" lang="en-US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</a:t>
            </a:r>
            <a:endParaRPr kumimoji="0" lang="en-US" b="1" i="0" u="none" strike="noStrike" cap="none" normalizeH="0" baseline="0" dirty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285984" y="1258931"/>
            <a:ext cx="45005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Km; </a:t>
            </a:r>
            <a:r>
              <a:rPr lang="en-US" sz="2400" b="1" dirty="0" err="1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hm</a:t>
            </a:r>
            <a:r>
              <a:rPr lang="en-US" sz="2400" b="1" dirty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; dam; m; </a:t>
            </a:r>
            <a:r>
              <a:rPr lang="en-US" sz="2400" b="1" dirty="0" err="1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dm</a:t>
            </a:r>
            <a:r>
              <a:rPr lang="en-US" sz="2400" b="1" dirty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; cm; mm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2" grpId="0"/>
      <p:bldP spid="13" grpId="0"/>
      <p:bldP spid="49" grpId="0"/>
      <p:bldP spid="4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123788" y="2219918"/>
            <a:ext cx="778674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u="sng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Bài</a:t>
            </a:r>
            <a:r>
              <a:rPr lang="en-US" sz="2000" b="1" u="sng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2:</a:t>
            </a:r>
            <a:r>
              <a:rPr lang="en-US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Viết</a:t>
            </a:r>
            <a:r>
              <a:rPr lang="en-US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các</a:t>
            </a:r>
            <a:r>
              <a:rPr lang="en-US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số</a:t>
            </a:r>
            <a:r>
              <a:rPr lang="en-US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đo</a:t>
            </a:r>
            <a:r>
              <a:rPr lang="en-US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sau</a:t>
            </a:r>
            <a:r>
              <a:rPr lang="en-US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dưới</a:t>
            </a:r>
            <a:r>
              <a:rPr lang="en-US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dạng</a:t>
            </a:r>
            <a:r>
              <a:rPr lang="en-US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số</a:t>
            </a:r>
            <a:r>
              <a:rPr lang="en-US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đo</a:t>
            </a:r>
            <a:r>
              <a:rPr lang="en-US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có</a:t>
            </a:r>
            <a:r>
              <a:rPr lang="en-US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đơn</a:t>
            </a:r>
            <a:r>
              <a:rPr lang="en-US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vị</a:t>
            </a:r>
            <a:r>
              <a:rPr lang="en-US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là</a:t>
            </a:r>
            <a:r>
              <a:rPr lang="en-US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u="sng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ki-lô-gam</a:t>
            </a:r>
            <a:r>
              <a:rPr lang="en-US" sz="2000" b="1" u="sng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: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         a) 500g ;		b) 347g ;		c) 1,5tấn</a:t>
            </a:r>
            <a:endParaRPr lang="en-US" sz="2000" dirty="0"/>
          </a:p>
        </p:txBody>
      </p:sp>
      <p:grpSp>
        <p:nvGrpSpPr>
          <p:cNvPr id="10" name="Group 9"/>
          <p:cNvGrpSpPr/>
          <p:nvPr/>
        </p:nvGrpSpPr>
        <p:grpSpPr>
          <a:xfrm>
            <a:off x="714348" y="3005646"/>
            <a:ext cx="8001056" cy="926970"/>
            <a:chOff x="714348" y="2716344"/>
            <a:chExt cx="8001056" cy="926970"/>
          </a:xfrm>
        </p:grpSpPr>
        <p:sp>
          <p:nvSpPr>
            <p:cNvPr id="11" name="Rectangle 1"/>
            <p:cNvSpPr>
              <a:spLocks noChangeArrowheads="1"/>
            </p:cNvSpPr>
            <p:nvPr/>
          </p:nvSpPr>
          <p:spPr bwMode="auto">
            <a:xfrm>
              <a:off x="857224" y="3089316"/>
              <a:ext cx="2643206" cy="553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dirty="0">
                  <a:ln>
                    <a:noFill/>
                  </a:ln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a) </a:t>
              </a:r>
              <a:r>
                <a:rPr lang="en-US" sz="2000" b="1" dirty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500g</a:t>
              </a:r>
              <a:r>
                <a:rPr kumimoji="0" lang="en-US" sz="2000" i="0" u="none" strike="noStrike" cap="none" normalizeH="0" baseline="0" dirty="0">
                  <a:ln>
                    <a:noFill/>
                  </a:ln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=……</a:t>
              </a:r>
              <a:r>
                <a:rPr kumimoji="0" lang="en-US" sz="2000" b="1" i="0" u="none" strike="noStrike" cap="none" normalizeH="0" baseline="0" dirty="0">
                  <a:ln>
                    <a:noFill/>
                  </a:ln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kg                          </a:t>
              </a:r>
              <a:endParaRPr kumimoji="0" lang="en-US" sz="2000" b="1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</a:endParaRPr>
            </a:p>
          </p:txBody>
        </p:sp>
        <p:sp>
          <p:nvSpPr>
            <p:cNvPr id="12" name="Rectangle 1"/>
            <p:cNvSpPr>
              <a:spLocks noChangeArrowheads="1"/>
            </p:cNvSpPr>
            <p:nvPr/>
          </p:nvSpPr>
          <p:spPr bwMode="auto">
            <a:xfrm>
              <a:off x="6072198" y="3089316"/>
              <a:ext cx="2643206" cy="553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b="1" dirty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c</a:t>
              </a:r>
              <a:r>
                <a:rPr kumimoji="0" lang="en-US" sz="2000" b="1" i="0" u="none" strike="noStrike" cap="none" normalizeH="0" baseline="0" dirty="0">
                  <a:ln>
                    <a:noFill/>
                  </a:ln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) 1,5tấn</a:t>
              </a:r>
              <a:r>
                <a:rPr kumimoji="0" lang="en-US" sz="2000" i="0" u="none" strike="noStrike" cap="none" normalizeH="0" baseline="0" dirty="0">
                  <a:ln>
                    <a:noFill/>
                  </a:ln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=……  </a:t>
              </a:r>
              <a:r>
                <a:rPr lang="en-US" sz="2000" b="1" dirty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kg</a:t>
              </a:r>
              <a:r>
                <a:rPr kumimoji="0" lang="en-US" sz="2000" b="1" i="0" u="none" strike="noStrike" cap="none" normalizeH="0" baseline="0" dirty="0">
                  <a:ln>
                    <a:noFill/>
                  </a:ln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                         </a:t>
              </a:r>
              <a:endParaRPr kumimoji="0" lang="en-US" sz="2000" b="1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</a:endParaRPr>
            </a:p>
          </p:txBody>
        </p:sp>
        <p:sp>
          <p:nvSpPr>
            <p:cNvPr id="13" name="Rectangle 1"/>
            <p:cNvSpPr>
              <a:spLocks noChangeArrowheads="1"/>
            </p:cNvSpPr>
            <p:nvPr/>
          </p:nvSpPr>
          <p:spPr bwMode="auto">
            <a:xfrm>
              <a:off x="3286116" y="3089316"/>
              <a:ext cx="2643206" cy="553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b="1" dirty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b</a:t>
              </a:r>
              <a:r>
                <a:rPr kumimoji="0" lang="en-US" sz="2000" b="1" i="0" u="none" strike="noStrike" cap="none" normalizeH="0" baseline="0" dirty="0">
                  <a:ln>
                    <a:noFill/>
                  </a:ln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) 347g</a:t>
              </a:r>
              <a:r>
                <a:rPr kumimoji="0" lang="en-US" sz="2000" i="0" u="none" strike="noStrike" cap="none" normalizeH="0" baseline="0" dirty="0">
                  <a:ln>
                    <a:noFill/>
                  </a:ln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=……  </a:t>
              </a:r>
              <a:r>
                <a:rPr kumimoji="0" lang="en-US" sz="2000" b="1" i="0" u="none" strike="noStrike" cap="none" normalizeH="0" baseline="0" dirty="0">
                  <a:ln>
                    <a:noFill/>
                  </a:ln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kg                          </a:t>
              </a:r>
              <a:endParaRPr kumimoji="0" lang="en-US" sz="2000" b="1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</a:endParaRPr>
            </a:p>
          </p:txBody>
        </p:sp>
        <p:sp>
          <p:nvSpPr>
            <p:cNvPr id="14" name="Rectangle 1"/>
            <p:cNvSpPr>
              <a:spLocks noChangeArrowheads="1"/>
            </p:cNvSpPr>
            <p:nvPr/>
          </p:nvSpPr>
          <p:spPr bwMode="auto">
            <a:xfrm>
              <a:off x="714348" y="2716344"/>
              <a:ext cx="1571636" cy="4983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b="1" u="sng" dirty="0" err="1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Bài</a:t>
              </a:r>
              <a:r>
                <a:rPr lang="en-US" sz="2000" b="1" u="sng" dirty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lang="en-US" sz="2000" b="1" u="sng" dirty="0" err="1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làm</a:t>
              </a:r>
              <a:r>
                <a:rPr lang="en-US" sz="2000" b="1" u="sng" dirty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:</a:t>
              </a:r>
              <a:r>
                <a:rPr kumimoji="0" lang="en-US" sz="2000" b="1" i="0" u="sng" strike="noStrike" cap="none" normalizeH="0" baseline="0" dirty="0">
                  <a:ln>
                    <a:noFill/>
                  </a:ln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                         </a:t>
              </a:r>
              <a:endParaRPr kumimoji="0" lang="en-US" sz="2000" b="1" i="0" u="sng" strike="noStrike" cap="none" normalizeH="0" baseline="0" dirty="0">
                <a:ln>
                  <a:noFill/>
                </a:ln>
                <a:effectLst/>
                <a:latin typeface="Arial" pitchFamily="34" charset="0"/>
              </a:endParaRPr>
            </a:p>
          </p:txBody>
        </p:sp>
      </p:grp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7215206" y="3403424"/>
            <a:ext cx="714380" cy="457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1500</a:t>
            </a:r>
            <a:r>
              <a:rPr kumimoji="0" lang="en-US" b="1" i="0" u="none" strike="noStrike" cap="none" normalizeH="0" baseline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</a:t>
            </a:r>
            <a:endParaRPr kumimoji="0" lang="en-US" b="1" i="0" u="none" strike="noStrike" cap="none" normalizeH="0" baseline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</a:endParaRPr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4357686" y="3000372"/>
            <a:ext cx="714380" cy="873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0,347                          </a:t>
            </a:r>
            <a:endParaRPr kumimoji="0" lang="en-US" b="1" i="0" u="none" strike="noStrike" cap="none" normalizeH="0" baseline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</a:endParaRPr>
          </a:p>
        </p:txBody>
      </p:sp>
      <p:sp>
        <p:nvSpPr>
          <p:cNvPr id="17" name="Rectangle 1"/>
          <p:cNvSpPr>
            <a:spLocks noChangeArrowheads="1"/>
          </p:cNvSpPr>
          <p:nvPr/>
        </p:nvSpPr>
        <p:spPr bwMode="auto">
          <a:xfrm>
            <a:off x="2000232" y="3430618"/>
            <a:ext cx="714380" cy="457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0,5</a:t>
            </a:r>
            <a:r>
              <a:rPr kumimoji="0" lang="en-US" b="1" i="0" u="none" strike="noStrike" cap="none" normalizeH="0" baseline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</a:t>
            </a:r>
            <a:endParaRPr kumimoji="0" lang="en-US" b="1" i="0" u="none" strike="noStrike" cap="none" normalizeH="0" baseline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2071670" y="5608227"/>
            <a:ext cx="5214974" cy="873252"/>
            <a:chOff x="857224" y="5172661"/>
            <a:chExt cx="5214974" cy="705419"/>
          </a:xfrm>
        </p:grpSpPr>
        <p:sp>
          <p:nvSpPr>
            <p:cNvPr id="19" name="Rectangle 1"/>
            <p:cNvSpPr>
              <a:spLocks noChangeArrowheads="1"/>
            </p:cNvSpPr>
            <p:nvPr/>
          </p:nvSpPr>
          <p:spPr bwMode="auto">
            <a:xfrm>
              <a:off x="857224" y="5375332"/>
              <a:ext cx="5214974" cy="447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b="1" dirty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c</a:t>
              </a:r>
              <a:r>
                <a:rPr kumimoji="0" lang="en-US" sz="2000" b="1" i="0" u="none" strike="noStrike" cap="none" normalizeH="0" baseline="0" dirty="0">
                  <a:ln>
                    <a:noFill/>
                  </a:ln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) 1,5tấn =</a:t>
              </a:r>
              <a:r>
                <a:rPr kumimoji="0" lang="en-US" sz="2000" b="1" i="0" u="none" strike="noStrike" cap="none" normalizeH="0" dirty="0">
                  <a:ln>
                    <a:noFill/>
                  </a:ln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1        </a:t>
              </a:r>
              <a:r>
                <a:rPr kumimoji="0" lang="en-US" sz="2000" b="1" i="0" u="none" strike="noStrike" cap="none" normalizeH="0" dirty="0" err="1">
                  <a:ln>
                    <a:noFill/>
                  </a:ln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tấn</a:t>
              </a:r>
              <a:r>
                <a:rPr kumimoji="0" lang="en-US" sz="2000" b="1" i="0" u="none" strike="noStrike" cap="none" normalizeH="0" dirty="0">
                  <a:ln>
                    <a:noFill/>
                  </a:ln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= 1tấn 500 kg = 1500 kg     </a:t>
              </a:r>
              <a:r>
                <a:rPr kumimoji="0" lang="en-US" sz="2000" b="1" i="0" u="none" strike="noStrike" cap="none" normalizeH="0" baseline="0" dirty="0">
                  <a:ln>
                    <a:noFill/>
                  </a:ln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                         </a:t>
              </a:r>
              <a:endParaRPr kumimoji="0" lang="en-US" sz="2000" b="1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</a:endParaRPr>
            </a:p>
          </p:txBody>
        </p:sp>
        <p:grpSp>
          <p:nvGrpSpPr>
            <p:cNvPr id="20" name="Group 35"/>
            <p:cNvGrpSpPr/>
            <p:nvPr/>
          </p:nvGrpSpPr>
          <p:grpSpPr>
            <a:xfrm>
              <a:off x="2214546" y="5172661"/>
              <a:ext cx="714380" cy="705419"/>
              <a:chOff x="3929058" y="4820835"/>
              <a:chExt cx="714380" cy="705419"/>
            </a:xfrm>
          </p:grpSpPr>
          <p:sp>
            <p:nvSpPr>
              <p:cNvPr id="21" name="Rectangle 1"/>
              <p:cNvSpPr>
                <a:spLocks noChangeArrowheads="1"/>
              </p:cNvSpPr>
              <p:nvPr/>
            </p:nvSpPr>
            <p:spPr bwMode="auto">
              <a:xfrm>
                <a:off x="3929058" y="4820835"/>
                <a:ext cx="714380" cy="7054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1" i="0" u="none" strike="noStrike" cap="none" normalizeH="0" baseline="0" dirty="0">
                    <a:ln>
                      <a:noFill/>
                    </a:ln>
                    <a:solidFill>
                      <a:schemeClr val="accent1">
                        <a:lumMod val="75000"/>
                      </a:schemeClr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 </a:t>
                </a:r>
                <a:r>
                  <a:rPr lang="en-US" b="1" dirty="0">
                    <a:solidFill>
                      <a:schemeClr val="accent1">
                        <a:lumMod val="75000"/>
                      </a:schemeClr>
                    </a:solidFill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   </a:t>
                </a:r>
                <a:r>
                  <a:rPr lang="en-US" b="1" dirty="0"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5</a:t>
                </a:r>
                <a:endParaRPr kumimoji="0" lang="en-US" b="1" i="0" u="none" strike="noStrike" cap="none" normalizeH="0" baseline="0" dirty="0">
                  <a:ln>
                    <a:noFill/>
                  </a:ln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b="1" dirty="0"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   10</a:t>
                </a:r>
                <a:r>
                  <a:rPr kumimoji="0" lang="en-US" b="1" i="0" u="none" strike="noStrike" cap="none" normalizeH="0" baseline="0" dirty="0">
                    <a:ln>
                      <a:noFill/>
                    </a:ln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                          </a:t>
                </a:r>
                <a:endParaRPr kumimoji="0" lang="en-US" b="1" i="0" u="none" strike="noStrike" cap="none" normalizeH="0" baseline="0" dirty="0">
                  <a:ln>
                    <a:noFill/>
                  </a:ln>
                  <a:effectLst/>
                  <a:latin typeface="Arial" pitchFamily="34" charset="0"/>
                </a:endParaRPr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>
                <a:off x="4057186" y="5226818"/>
                <a:ext cx="428628" cy="1588"/>
              </a:xfrm>
              <a:prstGeom prst="line">
                <a:avLst/>
              </a:prstGeom>
              <a:ln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3" name="Group 22"/>
          <p:cNvGrpSpPr/>
          <p:nvPr/>
        </p:nvGrpSpPr>
        <p:grpSpPr>
          <a:xfrm>
            <a:off x="2571736" y="4077306"/>
            <a:ext cx="4786346" cy="873252"/>
            <a:chOff x="2571736" y="3643314"/>
            <a:chExt cx="4786346" cy="873252"/>
          </a:xfrm>
        </p:grpSpPr>
        <p:grpSp>
          <p:nvGrpSpPr>
            <p:cNvPr id="24" name="Group 11"/>
            <p:cNvGrpSpPr/>
            <p:nvPr/>
          </p:nvGrpSpPr>
          <p:grpSpPr>
            <a:xfrm>
              <a:off x="2857488" y="3643314"/>
              <a:ext cx="4500594" cy="873252"/>
              <a:chOff x="2357422" y="3857628"/>
              <a:chExt cx="4500594" cy="873252"/>
            </a:xfrm>
          </p:grpSpPr>
          <p:sp>
            <p:nvSpPr>
              <p:cNvPr id="26" name="Rectangle 1"/>
              <p:cNvSpPr>
                <a:spLocks noChangeArrowheads="1"/>
              </p:cNvSpPr>
              <p:nvPr/>
            </p:nvSpPr>
            <p:spPr bwMode="auto">
              <a:xfrm>
                <a:off x="2357422" y="4071942"/>
                <a:ext cx="4500594" cy="5539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b="1" dirty="0"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500g</a:t>
                </a:r>
                <a:r>
                  <a:rPr kumimoji="0" lang="en-US" sz="2000" b="1" i="0" u="none" strike="noStrike" cap="none" normalizeH="0" dirty="0">
                    <a:ln>
                      <a:noFill/>
                    </a:ln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  =           kg = 0,500 kg = 0,5 kg          </a:t>
                </a:r>
                <a:r>
                  <a:rPr kumimoji="0" lang="en-US" sz="2000" b="1" i="0" u="none" strike="noStrike" cap="none" normalizeH="0" baseline="0" dirty="0">
                    <a:ln>
                      <a:noFill/>
                    </a:ln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                         </a:t>
                </a:r>
                <a:endParaRPr kumimoji="0" lang="en-US" sz="2000" b="1" i="0" u="none" strike="noStrike" cap="none" normalizeH="0" baseline="0" dirty="0">
                  <a:ln>
                    <a:noFill/>
                  </a:ln>
                  <a:effectLst/>
                  <a:latin typeface="Arial" pitchFamily="34" charset="0"/>
                </a:endParaRPr>
              </a:p>
            </p:txBody>
          </p:sp>
          <p:grpSp>
            <p:nvGrpSpPr>
              <p:cNvPr id="27" name="Group 52"/>
              <p:cNvGrpSpPr/>
              <p:nvPr/>
            </p:nvGrpSpPr>
            <p:grpSpPr>
              <a:xfrm>
                <a:off x="3143240" y="3857628"/>
                <a:ext cx="714380" cy="873252"/>
                <a:chOff x="3143240" y="4791686"/>
                <a:chExt cx="714380" cy="873252"/>
              </a:xfrm>
            </p:grpSpPr>
            <p:sp>
              <p:nvSpPr>
                <p:cNvPr id="28" name="Rectangle 1"/>
                <p:cNvSpPr>
                  <a:spLocks noChangeArrowheads="1"/>
                </p:cNvSpPr>
                <p:nvPr/>
              </p:nvSpPr>
              <p:spPr bwMode="auto">
                <a:xfrm>
                  <a:off x="3143240" y="4791686"/>
                  <a:ext cx="714380" cy="873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5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b="1" i="0" u="none" strike="noStrike" cap="none" normalizeH="0" baseline="0" dirty="0">
                      <a:ln>
                        <a:noFill/>
                      </a:ln>
                      <a:solidFill>
                        <a:schemeClr val="accent1">
                          <a:lumMod val="75000"/>
                        </a:schemeClr>
                      </a:solidFill>
                      <a:effectLst/>
                      <a:latin typeface="Times New Roman" pitchFamily="18" charset="0"/>
                      <a:ea typeface="Calibri" pitchFamily="34" charset="0"/>
                      <a:cs typeface="Times New Roman" pitchFamily="18" charset="0"/>
                    </a:rPr>
                    <a:t> </a:t>
                  </a:r>
                  <a:r>
                    <a:rPr kumimoji="0" lang="en-US" b="1" i="0" u="none" strike="noStrike" cap="none" normalizeH="0" dirty="0">
                      <a:ln>
                        <a:noFill/>
                      </a:ln>
                      <a:solidFill>
                        <a:schemeClr val="accent1">
                          <a:lumMod val="75000"/>
                        </a:schemeClr>
                      </a:solidFill>
                      <a:effectLst/>
                      <a:latin typeface="Times New Roman" pitchFamily="18" charset="0"/>
                      <a:ea typeface="Calibri" pitchFamily="34" charset="0"/>
                      <a:cs typeface="Times New Roman" pitchFamily="18" charset="0"/>
                    </a:rPr>
                    <a:t> </a:t>
                  </a:r>
                  <a:r>
                    <a:rPr kumimoji="0" lang="en-US" b="1" i="0" u="none" strike="noStrike" cap="none" normalizeH="0" dirty="0">
                      <a:ln>
                        <a:noFill/>
                      </a:ln>
                      <a:effectLst/>
                      <a:latin typeface="Times New Roman" pitchFamily="18" charset="0"/>
                      <a:ea typeface="Calibri" pitchFamily="34" charset="0"/>
                      <a:cs typeface="Times New Roman" pitchFamily="18" charset="0"/>
                    </a:rPr>
                    <a:t>500</a:t>
                  </a:r>
                  <a:endParaRPr kumimoji="0" lang="en-US" b="1" i="0" u="none" strike="noStrike" cap="none" normalizeH="0" baseline="0" dirty="0">
                    <a:ln>
                      <a:noFill/>
                    </a:ln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endParaRPr>
                </a:p>
                <a:p>
                  <a:pPr marL="0" marR="0" lvl="0" indent="0" algn="l" defTabSz="914400" rtl="0" eaLnBrk="1" fontAlgn="base" latinLnBrk="0" hangingPunct="1">
                    <a:lnSpc>
                      <a:spcPct val="15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b="1" dirty="0">
                      <a:latin typeface="Times New Roman" pitchFamily="18" charset="0"/>
                      <a:ea typeface="Calibri" pitchFamily="34" charset="0"/>
                      <a:cs typeface="Times New Roman" pitchFamily="18" charset="0"/>
                    </a:rPr>
                    <a:t>100</a:t>
                  </a:r>
                  <a:r>
                    <a:rPr kumimoji="0" lang="en-US" b="1" i="0" u="none" strike="noStrike" cap="none" normalizeH="0" baseline="0" dirty="0">
                      <a:ln>
                        <a:noFill/>
                      </a:ln>
                      <a:effectLst/>
                      <a:latin typeface="Times New Roman" pitchFamily="18" charset="0"/>
                      <a:ea typeface="Calibri" pitchFamily="34" charset="0"/>
                      <a:cs typeface="Times New Roman" pitchFamily="18" charset="0"/>
                    </a:rPr>
                    <a:t>0                         </a:t>
                  </a:r>
                  <a:endParaRPr kumimoji="0" lang="en-US" b="1" i="0" u="none" strike="noStrike" cap="none" normalizeH="0" baseline="0" dirty="0">
                    <a:ln>
                      <a:noFill/>
                    </a:ln>
                    <a:effectLst/>
                    <a:latin typeface="Arial" pitchFamily="34" charset="0"/>
                  </a:endParaRPr>
                </a:p>
              </p:txBody>
            </p:sp>
            <p:cxnSp>
              <p:nvCxnSpPr>
                <p:cNvPr id="29" name="Straight Connector 15"/>
                <p:cNvCxnSpPr/>
                <p:nvPr/>
              </p:nvCxnSpPr>
              <p:spPr>
                <a:xfrm>
                  <a:off x="3286116" y="5286388"/>
                  <a:ext cx="428628" cy="1588"/>
                </a:xfrm>
                <a:prstGeom prst="line">
                  <a:avLst/>
                </a:prstGeom>
                <a:ln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25" name="Rectangle 1"/>
            <p:cNvSpPr>
              <a:spLocks noChangeArrowheads="1"/>
            </p:cNvSpPr>
            <p:nvPr/>
          </p:nvSpPr>
          <p:spPr bwMode="auto">
            <a:xfrm>
              <a:off x="2571736" y="3803696"/>
              <a:ext cx="571504" cy="4983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dirty="0">
                  <a:ln>
                    <a:noFill/>
                  </a:ln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a)                           </a:t>
              </a:r>
              <a:endParaRPr kumimoji="0" lang="en-US" sz="2000" b="1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2571736" y="4863124"/>
            <a:ext cx="4786346" cy="873252"/>
            <a:chOff x="2571736" y="4429132"/>
            <a:chExt cx="4786346" cy="873252"/>
          </a:xfrm>
        </p:grpSpPr>
        <p:grpSp>
          <p:nvGrpSpPr>
            <p:cNvPr id="31" name="Group 16"/>
            <p:cNvGrpSpPr/>
            <p:nvPr/>
          </p:nvGrpSpPr>
          <p:grpSpPr>
            <a:xfrm>
              <a:off x="2857488" y="4429132"/>
              <a:ext cx="4500594" cy="873252"/>
              <a:chOff x="2357422" y="3857628"/>
              <a:chExt cx="4500594" cy="873252"/>
            </a:xfrm>
          </p:grpSpPr>
          <p:sp>
            <p:nvSpPr>
              <p:cNvPr id="33" name="Rectangle 1"/>
              <p:cNvSpPr>
                <a:spLocks noChangeArrowheads="1"/>
              </p:cNvSpPr>
              <p:nvPr/>
            </p:nvSpPr>
            <p:spPr bwMode="auto">
              <a:xfrm>
                <a:off x="2357422" y="4071942"/>
                <a:ext cx="4500594" cy="5539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b="1" dirty="0"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347g</a:t>
                </a:r>
                <a:r>
                  <a:rPr kumimoji="0" lang="en-US" sz="2000" b="1" i="0" u="none" strike="noStrike" cap="none" normalizeH="0" dirty="0">
                    <a:ln>
                      <a:noFill/>
                    </a:ln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 </a:t>
                </a:r>
                <a:r>
                  <a:rPr kumimoji="0" lang="en-US" b="1" i="0" u="none" strike="noStrike" cap="none" normalizeH="0" dirty="0">
                    <a:ln>
                      <a:noFill/>
                    </a:ln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 =           </a:t>
                </a:r>
                <a:r>
                  <a:rPr kumimoji="0" lang="en-US" sz="2000" b="1" i="0" u="none" strike="noStrike" cap="none" normalizeH="0" dirty="0">
                    <a:ln>
                      <a:noFill/>
                    </a:ln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kg = 0,347 kg           </a:t>
                </a:r>
                <a:r>
                  <a:rPr kumimoji="0" lang="en-US" sz="2000" b="1" i="0" u="none" strike="noStrike" cap="none" normalizeH="0" baseline="0" dirty="0">
                    <a:ln>
                      <a:noFill/>
                    </a:ln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                         </a:t>
                </a:r>
                <a:endParaRPr kumimoji="0" lang="en-US" sz="2000" b="1" i="0" u="none" strike="noStrike" cap="none" normalizeH="0" baseline="0" dirty="0">
                  <a:ln>
                    <a:noFill/>
                  </a:ln>
                  <a:effectLst/>
                  <a:latin typeface="Arial" pitchFamily="34" charset="0"/>
                </a:endParaRPr>
              </a:p>
            </p:txBody>
          </p:sp>
          <p:grpSp>
            <p:nvGrpSpPr>
              <p:cNvPr id="34" name="Group 52"/>
              <p:cNvGrpSpPr/>
              <p:nvPr/>
            </p:nvGrpSpPr>
            <p:grpSpPr>
              <a:xfrm>
                <a:off x="3143240" y="3857628"/>
                <a:ext cx="714380" cy="873252"/>
                <a:chOff x="3143240" y="4791686"/>
                <a:chExt cx="714380" cy="873252"/>
              </a:xfrm>
            </p:grpSpPr>
            <p:sp>
              <p:nvSpPr>
                <p:cNvPr id="35" name="Rectangle 1"/>
                <p:cNvSpPr>
                  <a:spLocks noChangeArrowheads="1"/>
                </p:cNvSpPr>
                <p:nvPr/>
              </p:nvSpPr>
              <p:spPr bwMode="auto">
                <a:xfrm>
                  <a:off x="3143240" y="4791686"/>
                  <a:ext cx="714380" cy="873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5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b="1" i="0" u="none" strike="noStrike" cap="none" normalizeH="0" baseline="0" dirty="0">
                      <a:ln>
                        <a:noFill/>
                      </a:ln>
                      <a:solidFill>
                        <a:schemeClr val="accent1">
                          <a:lumMod val="75000"/>
                        </a:schemeClr>
                      </a:solidFill>
                      <a:effectLst/>
                      <a:latin typeface="Times New Roman" pitchFamily="18" charset="0"/>
                      <a:ea typeface="Calibri" pitchFamily="34" charset="0"/>
                      <a:cs typeface="Times New Roman" pitchFamily="18" charset="0"/>
                    </a:rPr>
                    <a:t> </a:t>
                  </a:r>
                  <a:r>
                    <a:rPr kumimoji="0" lang="en-US" b="1" i="0" u="none" strike="noStrike" cap="none" normalizeH="0" dirty="0">
                      <a:ln>
                        <a:noFill/>
                      </a:ln>
                      <a:solidFill>
                        <a:schemeClr val="accent1">
                          <a:lumMod val="75000"/>
                        </a:schemeClr>
                      </a:solidFill>
                      <a:effectLst/>
                      <a:latin typeface="Times New Roman" pitchFamily="18" charset="0"/>
                      <a:ea typeface="Calibri" pitchFamily="34" charset="0"/>
                      <a:cs typeface="Times New Roman" pitchFamily="18" charset="0"/>
                    </a:rPr>
                    <a:t> </a:t>
                  </a:r>
                  <a:r>
                    <a:rPr lang="en-US" b="1" dirty="0">
                      <a:latin typeface="Times New Roman" pitchFamily="18" charset="0"/>
                      <a:ea typeface="Calibri" pitchFamily="34" charset="0"/>
                      <a:cs typeface="Times New Roman" pitchFamily="18" charset="0"/>
                    </a:rPr>
                    <a:t>347</a:t>
                  </a:r>
                  <a:endParaRPr kumimoji="0" lang="en-US" b="1" i="0" u="none" strike="noStrike" cap="none" normalizeH="0" baseline="0" dirty="0">
                    <a:ln>
                      <a:noFill/>
                    </a:ln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endParaRPr>
                </a:p>
                <a:p>
                  <a:pPr marL="0" marR="0" lvl="0" indent="0" algn="l" defTabSz="914400" rtl="0" eaLnBrk="1" fontAlgn="base" latinLnBrk="0" hangingPunct="1">
                    <a:lnSpc>
                      <a:spcPct val="15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b="1" dirty="0">
                      <a:latin typeface="Times New Roman" pitchFamily="18" charset="0"/>
                      <a:ea typeface="Calibri" pitchFamily="34" charset="0"/>
                      <a:cs typeface="Times New Roman" pitchFamily="18" charset="0"/>
                    </a:rPr>
                    <a:t>100</a:t>
                  </a:r>
                  <a:r>
                    <a:rPr kumimoji="0" lang="en-US" b="1" i="0" u="none" strike="noStrike" cap="none" normalizeH="0" baseline="0" dirty="0">
                      <a:ln>
                        <a:noFill/>
                      </a:ln>
                      <a:effectLst/>
                      <a:latin typeface="Times New Roman" pitchFamily="18" charset="0"/>
                      <a:ea typeface="Calibri" pitchFamily="34" charset="0"/>
                      <a:cs typeface="Times New Roman" pitchFamily="18" charset="0"/>
                    </a:rPr>
                    <a:t>0                         </a:t>
                  </a:r>
                  <a:endParaRPr kumimoji="0" lang="en-US" b="1" i="0" u="none" strike="noStrike" cap="none" normalizeH="0" baseline="0" dirty="0">
                    <a:ln>
                      <a:noFill/>
                    </a:ln>
                    <a:effectLst/>
                    <a:latin typeface="Arial" pitchFamily="34" charset="0"/>
                  </a:endParaRPr>
                </a:p>
              </p:txBody>
            </p:sp>
            <p:cxnSp>
              <p:nvCxnSpPr>
                <p:cNvPr id="36" name="Straight Connector 35"/>
                <p:cNvCxnSpPr/>
                <p:nvPr/>
              </p:nvCxnSpPr>
              <p:spPr>
                <a:xfrm>
                  <a:off x="3286116" y="5286388"/>
                  <a:ext cx="428628" cy="1588"/>
                </a:xfrm>
                <a:prstGeom prst="line">
                  <a:avLst/>
                </a:prstGeom>
                <a:ln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2" name="Rectangle 1"/>
            <p:cNvSpPr>
              <a:spLocks noChangeArrowheads="1"/>
            </p:cNvSpPr>
            <p:nvPr/>
          </p:nvSpPr>
          <p:spPr bwMode="auto">
            <a:xfrm>
              <a:off x="2571736" y="4645170"/>
              <a:ext cx="571504" cy="4983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b="1" dirty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b</a:t>
              </a:r>
              <a:r>
                <a:rPr kumimoji="0" lang="en-US" sz="2000" b="1" i="0" u="none" strike="noStrike" cap="none" normalizeH="0" baseline="0" dirty="0">
                  <a:ln>
                    <a:noFill/>
                  </a:ln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)                           </a:t>
              </a:r>
              <a:endParaRPr kumimoji="0" lang="en-US" sz="2000" b="1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</a:endParaRPr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4714876" y="1785926"/>
            <a:ext cx="3571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ln w="1905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Tấn</a:t>
            </a:r>
            <a:r>
              <a:rPr lang="en-US" sz="2000" b="1" dirty="0">
                <a:ln w="1905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000" b="1" dirty="0" err="1">
                <a:ln w="1905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tạ</a:t>
            </a:r>
            <a:r>
              <a:rPr lang="en-US" sz="2000" b="1" dirty="0">
                <a:ln w="1905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000" b="1" dirty="0" err="1">
                <a:ln w="1905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yến</a:t>
            </a:r>
            <a:r>
              <a:rPr lang="en-US" sz="2000" b="1" dirty="0">
                <a:ln w="1905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; kg; hg; dag; g  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000100" y="1785926"/>
            <a:ext cx="45005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ln w="1905"/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000" b="1" dirty="0">
                <a:ln w="1905"/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n w="1905"/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000" b="1" dirty="0">
                <a:ln w="1905"/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n w="1905"/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000" b="1" dirty="0">
                <a:ln w="1905"/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n w="1905"/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000" b="1" dirty="0">
                <a:ln w="1905"/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n w="1905"/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2000" b="1" dirty="0">
                <a:ln w="1905"/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n w="1905"/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000" b="1" dirty="0">
                <a:ln w="1905"/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: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37" grpId="0"/>
      <p:bldP spid="3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14348" y="1562647"/>
            <a:ext cx="778674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u="sng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Bài</a:t>
            </a:r>
            <a:r>
              <a:rPr lang="en-US" sz="2000" b="1" u="sng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3:</a:t>
            </a:r>
            <a:r>
              <a:rPr lang="en-US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Viết</a:t>
            </a:r>
            <a:r>
              <a:rPr lang="en-US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các</a:t>
            </a:r>
            <a:r>
              <a:rPr lang="en-US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số</a:t>
            </a:r>
            <a:r>
              <a:rPr lang="en-US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đo</a:t>
            </a:r>
            <a:r>
              <a:rPr lang="en-US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sau</a:t>
            </a:r>
            <a:r>
              <a:rPr lang="en-US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dưới</a:t>
            </a:r>
            <a:r>
              <a:rPr lang="en-US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dạng</a:t>
            </a:r>
            <a:r>
              <a:rPr lang="en-US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số</a:t>
            </a:r>
            <a:r>
              <a:rPr lang="en-US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đo</a:t>
            </a:r>
            <a:r>
              <a:rPr lang="en-US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có</a:t>
            </a:r>
            <a:r>
              <a:rPr lang="en-US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đơn</a:t>
            </a:r>
            <a:r>
              <a:rPr lang="en-US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vị</a:t>
            </a:r>
            <a:r>
              <a:rPr lang="en-US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là</a:t>
            </a:r>
            <a:r>
              <a:rPr lang="en-US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u="sng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mét</a:t>
            </a:r>
            <a:r>
              <a:rPr lang="en-US" sz="2000" b="1" u="sng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u="sng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vuông</a:t>
            </a:r>
            <a:r>
              <a:rPr lang="en-US" sz="2000" b="1" u="sng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: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         a) 7km</a:t>
            </a:r>
            <a:r>
              <a:rPr lang="en-US" sz="2000" b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;		 4ha ;		8,5ha.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         b) 30dm</a:t>
            </a:r>
            <a:r>
              <a:rPr lang="en-US" sz="2000" b="1" baseline="30000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;                    300dm</a:t>
            </a:r>
            <a:r>
              <a:rPr lang="en-US" sz="2000" b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;                 515dm</a:t>
            </a:r>
            <a:r>
              <a:rPr lang="en-US" sz="2000" b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.</a:t>
            </a:r>
            <a:endParaRPr lang="en-US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55562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400" b="1" dirty="0" err="1">
                <a:ln w="1905"/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400" b="1" dirty="0">
                <a:ln w="1905"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n w="1905"/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400" b="1" dirty="0">
                <a:ln w="1905"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n w="1905"/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400" b="1" dirty="0">
                <a:ln w="1905"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n w="1905"/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400" b="1" dirty="0">
                <a:ln w="1905"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n w="1905"/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400" b="1" dirty="0">
                <a:ln w="1905"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n w="1905"/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b="1" dirty="0">
                <a:ln w="1905"/>
                <a:latin typeface="Times New Roman" pitchFamily="18" charset="0"/>
                <a:cs typeface="Times New Roman" pitchFamily="18" charset="0"/>
              </a:rPr>
              <a:t> :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130550" y="1987550"/>
            <a:ext cx="6000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n w="1905"/>
                <a:latin typeface="Times New Roman" pitchFamily="18" charset="0"/>
                <a:cs typeface="Times New Roman" pitchFamily="18" charset="0"/>
              </a:rPr>
              <a:t>km</a:t>
            </a:r>
            <a:r>
              <a:rPr lang="en-US" sz="2400" b="1" baseline="30000" dirty="0">
                <a:ln w="1905"/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>
                <a:ln w="1905"/>
                <a:latin typeface="Times New Roman" pitchFamily="18" charset="0"/>
                <a:cs typeface="Times New Roman" pitchFamily="18" charset="0"/>
              </a:rPr>
              <a:t>; hm</a:t>
            </a:r>
            <a:r>
              <a:rPr lang="en-US" sz="2400" b="1" baseline="30000" dirty="0">
                <a:ln w="1905"/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>
                <a:ln w="1905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(ha)</a:t>
            </a:r>
            <a:r>
              <a:rPr lang="en-US" sz="2400" b="1" dirty="0">
                <a:ln w="1905"/>
                <a:latin typeface="Times New Roman" pitchFamily="18" charset="0"/>
                <a:cs typeface="Times New Roman" pitchFamily="18" charset="0"/>
              </a:rPr>
              <a:t>; dam</a:t>
            </a:r>
            <a:r>
              <a:rPr lang="en-US" sz="2400" b="1" baseline="30000" dirty="0">
                <a:ln w="1905"/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>
                <a:ln w="1905"/>
                <a:latin typeface="Times New Roman" pitchFamily="18" charset="0"/>
                <a:cs typeface="Times New Roman" pitchFamily="18" charset="0"/>
              </a:rPr>
              <a:t>; m</a:t>
            </a:r>
            <a:r>
              <a:rPr lang="en-US" sz="2400" b="1" baseline="30000" dirty="0">
                <a:ln w="1905"/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>
                <a:ln w="1905"/>
                <a:latin typeface="Times New Roman" pitchFamily="18" charset="0"/>
                <a:cs typeface="Times New Roman" pitchFamily="18" charset="0"/>
              </a:rPr>
              <a:t>; dm</a:t>
            </a:r>
            <a:r>
              <a:rPr lang="en-US" sz="2400" b="1" baseline="30000" dirty="0">
                <a:ln w="1905"/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>
                <a:ln w="1905"/>
                <a:latin typeface="Times New Roman" pitchFamily="18" charset="0"/>
                <a:cs typeface="Times New Roman" pitchFamily="18" charset="0"/>
              </a:rPr>
              <a:t>; cm</a:t>
            </a:r>
            <a:r>
              <a:rPr lang="en-US" sz="2400" b="1" baseline="30000" dirty="0">
                <a:ln w="1905"/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>
                <a:ln w="1905"/>
                <a:latin typeface="Times New Roman" pitchFamily="18" charset="0"/>
                <a:cs typeface="Times New Roman" pitchFamily="18" charset="0"/>
              </a:rPr>
              <a:t>; mm</a:t>
            </a:r>
            <a:r>
              <a:rPr lang="en-US" sz="2400" b="1" baseline="30000" dirty="0">
                <a:ln w="1905"/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>
                <a:ln w="1905"/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47650" y="2708275"/>
            <a:ext cx="1037373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M</a:t>
            </a:r>
            <a:r>
              <a:rPr kumimoji="0" lang="vi-V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ối quan hệ giữa </a:t>
            </a:r>
            <a:r>
              <a:rPr lang="en-US" sz="2400" b="1" dirty="0">
                <a:ln w="1905"/>
                <a:latin typeface="Times New Roman" pitchFamily="18" charset="0"/>
                <a:cs typeface="Times New Roman" pitchFamily="18" charset="0"/>
              </a:rPr>
              <a:t>km</a:t>
            </a:r>
            <a:r>
              <a:rPr lang="en-US" sz="2400" b="1" baseline="30000" dirty="0">
                <a:ln w="1905"/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vi-V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ha</a:t>
            </a:r>
            <a:r>
              <a:rPr kumimoji="0" lang="vi-V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, </a:t>
            </a:r>
            <a:r>
              <a:rPr lang="en-US" sz="2400" b="1" dirty="0">
                <a:ln w="1905"/>
                <a:latin typeface="Times New Roman" pitchFamily="18" charset="0"/>
                <a:cs typeface="Times New Roman" pitchFamily="18" charset="0"/>
              </a:rPr>
              <a:t>dm</a:t>
            </a:r>
            <a:r>
              <a:rPr lang="en-US" sz="2400" b="1" baseline="30000" dirty="0">
                <a:ln w="1905"/>
                <a:latin typeface="Times New Roman" pitchFamily="18" charset="0"/>
                <a:cs typeface="Times New Roman" pitchFamily="18" charset="0"/>
              </a:rPr>
              <a:t>2  </a:t>
            </a:r>
            <a:r>
              <a:rPr kumimoji="0" lang="vi-V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với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b="1" dirty="0">
                <a:ln w="1905"/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b="1" baseline="30000" dirty="0">
                <a:ln w="1905"/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</a:t>
            </a:r>
            <a:endParaRPr kumimoji="0" lang="vi-V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914525" y="3429000"/>
            <a:ext cx="5540375" cy="2108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+ 1 km</a:t>
            </a:r>
            <a:r>
              <a:rPr kumimoji="0" lang="vi-VN" sz="24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vi-V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= </a:t>
            </a:r>
            <a:r>
              <a:rPr kumimoji="0" lang="en-US" sz="24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                  </a:t>
            </a:r>
            <a:r>
              <a:rPr kumimoji="0" lang="vi-V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m</a:t>
            </a:r>
            <a:r>
              <a:rPr kumimoji="0" lang="vi-VN" sz="24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2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spcBef>
                <a:spcPts val="14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+ 1 ha 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  </a:t>
            </a:r>
            <a:r>
              <a:rPr kumimoji="0" lang="vi-V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= </a:t>
            </a:r>
            <a:r>
              <a:rPr kumimoji="0" lang="en-US" sz="24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                  </a:t>
            </a:r>
            <a:r>
              <a:rPr kumimoji="0" lang="vi-V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m</a:t>
            </a:r>
            <a:r>
              <a:rPr kumimoji="0" lang="vi-VN" sz="24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2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spcBef>
                <a:spcPts val="14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+ 1 m</a:t>
            </a:r>
            <a:r>
              <a:rPr kumimoji="0" lang="vi-VN" sz="24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vi-V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vi-V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= </a:t>
            </a:r>
            <a:r>
              <a:rPr kumimoji="0" lang="en-US" sz="24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        </a:t>
            </a:r>
            <a:r>
              <a:rPr kumimoji="0" lang="vi-V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   </a:t>
            </a:r>
            <a:r>
              <a:rPr kumimoji="0" lang="vi-V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dm</a:t>
            </a:r>
            <a:r>
              <a:rPr kumimoji="0" lang="vi-VN" sz="24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2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lvl="0" fontAlgn="base">
              <a:spcBef>
                <a:spcPts val="1400"/>
              </a:spcBef>
              <a:spcAft>
                <a:spcPct val="0"/>
              </a:spcAft>
            </a:pPr>
            <a:r>
              <a:rPr kumimoji="0" lang="vi-V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+ 1dm</a:t>
            </a:r>
            <a:r>
              <a:rPr kumimoji="0" lang="vi-VN" sz="24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vi-V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=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            </a:t>
            </a:r>
            <a:r>
              <a:rPr kumimoji="0" lang="vi-V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m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vi-VN" sz="24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vi-V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en-US" sz="24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         </a:t>
            </a:r>
            <a:r>
              <a:rPr kumimoji="0" lang="vi-V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m</a:t>
            </a:r>
            <a:r>
              <a:rPr kumimoji="0" lang="vi-VN" sz="24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vi-V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).</a:t>
            </a:r>
            <a:endParaRPr kumimoji="0" lang="vi-V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130550" y="3429000"/>
            <a:ext cx="28829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1 000 000</a:t>
            </a:r>
            <a:endParaRPr lang="en-US" sz="2400" b="1" dirty="0"/>
          </a:p>
        </p:txBody>
      </p:sp>
      <p:sp>
        <p:nvSpPr>
          <p:cNvPr id="20" name="Rectangle 19"/>
          <p:cNvSpPr/>
          <p:nvPr/>
        </p:nvSpPr>
        <p:spPr>
          <a:xfrm>
            <a:off x="3130550" y="3688060"/>
            <a:ext cx="2162175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10 000      </a:t>
            </a:r>
          </a:p>
          <a:p>
            <a:endParaRPr lang="en-US" sz="2400" b="1" dirty="0"/>
          </a:p>
        </p:txBody>
      </p:sp>
      <p:sp>
        <p:nvSpPr>
          <p:cNvPr id="21" name="Rectangle 20"/>
          <p:cNvSpPr/>
          <p:nvPr/>
        </p:nvSpPr>
        <p:spPr>
          <a:xfrm>
            <a:off x="3130550" y="4149725"/>
            <a:ext cx="2162175" cy="12157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spcBef>
                <a:spcPts val="600"/>
              </a:spcBef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  100</a:t>
            </a:r>
          </a:p>
          <a:p>
            <a:endParaRPr lang="en-US" sz="2400" b="1" dirty="0"/>
          </a:p>
        </p:txBody>
      </p:sp>
      <p:grpSp>
        <p:nvGrpSpPr>
          <p:cNvPr id="22" name="Group 21"/>
          <p:cNvGrpSpPr/>
          <p:nvPr/>
        </p:nvGrpSpPr>
        <p:grpSpPr>
          <a:xfrm>
            <a:off x="3165475" y="4870450"/>
            <a:ext cx="685800" cy="889483"/>
            <a:chOff x="2438400" y="4419600"/>
            <a:chExt cx="685800" cy="889483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2438400" y="4867108"/>
              <a:ext cx="658091" cy="110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2590800" y="4419600"/>
              <a:ext cx="5334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rgbClr val="FF0000"/>
                  </a:solidFill>
                  <a:latin typeface="+mj-lt"/>
                  <a:ea typeface="Times New Roman" pitchFamily="18" charset="0"/>
                  <a:cs typeface="Arial" pitchFamily="34" charset="0"/>
                </a:rPr>
                <a:t> </a:t>
              </a:r>
              <a:r>
                <a:rPr lang="en-US" sz="2200" b="1" dirty="0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438400" y="4878196"/>
              <a:ext cx="6858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200" b="1" dirty="0">
                  <a:latin typeface="Times New Roman" pitchFamily="18" charset="0"/>
                  <a:cs typeface="Times New Roman" pitchFamily="18" charset="0"/>
                </a:rPr>
                <a:t>100</a:t>
              </a:r>
            </a:p>
          </p:txBody>
        </p:sp>
      </p:grpSp>
      <p:sp>
        <p:nvSpPr>
          <p:cNvPr id="15" name="Content Placeholder 5"/>
          <p:cNvSpPr txBox="1">
            <a:spLocks/>
          </p:cNvSpPr>
          <p:nvPr/>
        </p:nvSpPr>
        <p:spPr>
          <a:xfrm>
            <a:off x="4572000" y="5129510"/>
            <a:ext cx="1079500" cy="461665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400" b="1" dirty="0">
                <a:ln w="1905"/>
                <a:latin typeface="Times New Roman" pitchFamily="18" charset="0"/>
                <a:cs typeface="Times New Roman" pitchFamily="18" charset="0"/>
              </a:rPr>
              <a:t>0,01 </a:t>
            </a:r>
            <a:endParaRPr kumimoji="0" lang="en-US" sz="2400" b="1" i="0" u="none" strike="noStrike" kern="1200" cap="none" spc="0" normalizeH="0" baseline="0" noProof="0" dirty="0">
              <a:ln w="1905"/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025" grpId="0"/>
      <p:bldP spid="1026" grpId="0"/>
      <p:bldP spid="19" grpId="0"/>
      <p:bldP spid="20" grpId="0"/>
      <p:bldP spid="21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14348" y="2428868"/>
            <a:ext cx="778674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u="sng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Bài</a:t>
            </a:r>
            <a:r>
              <a:rPr lang="en-US" sz="2000" b="1" u="sng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3:</a:t>
            </a:r>
            <a:r>
              <a:rPr lang="en-US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Viết</a:t>
            </a:r>
            <a:r>
              <a:rPr lang="en-US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các</a:t>
            </a:r>
            <a:r>
              <a:rPr lang="en-US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số</a:t>
            </a:r>
            <a:r>
              <a:rPr lang="en-US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đo</a:t>
            </a:r>
            <a:r>
              <a:rPr lang="en-US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sau</a:t>
            </a:r>
            <a:r>
              <a:rPr lang="en-US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dưới</a:t>
            </a:r>
            <a:r>
              <a:rPr lang="en-US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dạng</a:t>
            </a:r>
            <a:r>
              <a:rPr lang="en-US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số</a:t>
            </a:r>
            <a:r>
              <a:rPr lang="en-US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đo</a:t>
            </a:r>
            <a:r>
              <a:rPr lang="en-US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có</a:t>
            </a:r>
            <a:r>
              <a:rPr lang="en-US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đơn</a:t>
            </a:r>
            <a:r>
              <a:rPr lang="en-US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vị</a:t>
            </a:r>
            <a:r>
              <a:rPr lang="en-US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là</a:t>
            </a:r>
            <a:r>
              <a:rPr lang="en-US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u="sng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mét</a:t>
            </a:r>
            <a:r>
              <a:rPr lang="en-US" sz="2000" b="1" u="sng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u="sng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vuông</a:t>
            </a:r>
            <a:r>
              <a:rPr lang="en-US" sz="2000" b="1" u="sng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: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         a) 7km</a:t>
            </a:r>
            <a:r>
              <a:rPr lang="en-US" sz="2000" b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;		 4ha ;		8,5ha.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         b) 30dm</a:t>
            </a:r>
            <a:r>
              <a:rPr lang="en-US" sz="2000" b="1" baseline="30000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;                    300dm</a:t>
            </a:r>
            <a:r>
              <a:rPr lang="en-US" sz="2000" b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;                 515dm</a:t>
            </a:r>
            <a:r>
              <a:rPr lang="en-US" sz="2000" b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.</a:t>
            </a:r>
            <a:endParaRPr lang="en-US" sz="2000" dirty="0"/>
          </a:p>
        </p:txBody>
      </p:sp>
      <p:sp>
        <p:nvSpPr>
          <p:cNvPr id="9" name="Rectangle 8"/>
          <p:cNvSpPr/>
          <p:nvPr/>
        </p:nvSpPr>
        <p:spPr>
          <a:xfrm>
            <a:off x="642910" y="3643314"/>
            <a:ext cx="778674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u="sng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Bài</a:t>
            </a:r>
            <a:r>
              <a:rPr lang="en-US" sz="2000" b="1" u="sng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u="sng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làm</a:t>
            </a:r>
            <a:r>
              <a:rPr lang="en-US" sz="2000" b="1" u="sng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: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       a) 7km</a:t>
            </a:r>
            <a:r>
              <a:rPr lang="en-US" sz="2000" b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= ….m</a:t>
            </a:r>
            <a:r>
              <a:rPr lang="en-US" sz="2000" b="1" baseline="30000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;           4ha = …. m</a:t>
            </a:r>
            <a:r>
              <a:rPr lang="en-US" sz="2000" b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;	8,5ha = ….m</a:t>
            </a:r>
            <a:r>
              <a:rPr lang="en-US" sz="2000" b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       b) 30dm</a:t>
            </a:r>
            <a:r>
              <a:rPr lang="en-US" sz="2000" b="1" baseline="30000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= ….m</a:t>
            </a:r>
            <a:r>
              <a:rPr lang="en-US" sz="2000" b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;         300dm</a:t>
            </a:r>
            <a:r>
              <a:rPr lang="en-US" sz="2000" b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=….m</a:t>
            </a:r>
            <a:r>
              <a:rPr lang="en-US" sz="2000" b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;         515dm</a:t>
            </a:r>
            <a:r>
              <a:rPr lang="en-US" sz="2000" b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= …m</a:t>
            </a:r>
            <a:r>
              <a:rPr lang="en-US" sz="2000" b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1857356" y="1587440"/>
            <a:ext cx="39290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ln w="1905"/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000" b="1" dirty="0">
                <a:ln w="1905"/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n w="1905"/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000" b="1" dirty="0">
                <a:ln w="1905"/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n w="1905"/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000" b="1" dirty="0">
                <a:ln w="1905"/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n w="1905"/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000" b="1" dirty="0">
                <a:ln w="1905"/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n w="1905"/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000" b="1" dirty="0">
                <a:ln w="1905"/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n w="1905"/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000" b="1" dirty="0">
                <a:ln w="1905"/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: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71736" y="1987550"/>
            <a:ext cx="6000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n w="1905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km</a:t>
            </a:r>
            <a:r>
              <a:rPr lang="en-US" sz="2400" b="1" baseline="30000" dirty="0">
                <a:ln w="1905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>
                <a:ln w="1905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; hm</a:t>
            </a:r>
            <a:r>
              <a:rPr lang="en-US" sz="2400" b="1" baseline="30000" dirty="0">
                <a:ln w="1905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>
                <a:ln w="1905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(ha)</a:t>
            </a:r>
            <a:r>
              <a:rPr lang="en-US" sz="2400" b="1" dirty="0">
                <a:ln w="1905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; dam</a:t>
            </a:r>
            <a:r>
              <a:rPr lang="en-US" sz="2400" b="1" baseline="30000" dirty="0">
                <a:ln w="1905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>
                <a:ln w="1905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; m</a:t>
            </a:r>
            <a:r>
              <a:rPr lang="en-US" sz="2400" b="1" baseline="30000" dirty="0">
                <a:ln w="1905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>
                <a:ln w="1905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; dm</a:t>
            </a:r>
            <a:r>
              <a:rPr lang="en-US" sz="2400" b="1" baseline="30000" dirty="0">
                <a:ln w="1905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>
                <a:ln w="1905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; cm</a:t>
            </a:r>
            <a:r>
              <a:rPr lang="en-US" sz="2400" b="1" baseline="30000" dirty="0">
                <a:ln w="1905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>
                <a:ln w="1905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; mm</a:t>
            </a:r>
            <a:r>
              <a:rPr lang="en-US" sz="2400" b="1" baseline="30000" dirty="0">
                <a:ln w="1905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>
                <a:ln w="1905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1670</TotalTime>
  <Words>1035</Words>
  <Application>Microsoft Office PowerPoint</Application>
  <PresentationFormat>On-screen Show (4:3)</PresentationFormat>
  <Paragraphs>206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Comic Sans MS</vt:lpstr>
      <vt:lpstr>Times New Roman</vt:lpstr>
      <vt:lpstr>VNI-Times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Hoặc phân tích như sau: 1,5 tấn = … kg</vt:lpstr>
      <vt:lpstr>PowerPoint Presentation</vt:lpstr>
      <vt:lpstr>PowerPoint Presentation</vt:lpstr>
      <vt:lpstr>PowerPoint Presentation</vt:lpstr>
      <vt:lpstr>PowerPoint Presentation</vt:lpstr>
    </vt:vector>
  </TitlesOfParts>
  <Company>ADMIN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Hà Minh Châu</cp:lastModifiedBy>
  <cp:revision>277</cp:revision>
  <dcterms:created xsi:type="dcterms:W3CDTF">2013-10-19T15:07:48Z</dcterms:created>
  <dcterms:modified xsi:type="dcterms:W3CDTF">2022-10-22T16:02:22Z</dcterms:modified>
</cp:coreProperties>
</file>