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notesMasterIdLst>
    <p:notesMasterId r:id="rId29"/>
  </p:notesMasterIdLst>
  <p:sldIdLst>
    <p:sldId id="1006" r:id="rId4"/>
    <p:sldId id="329" r:id="rId5"/>
    <p:sldId id="258" r:id="rId6"/>
    <p:sldId id="260" r:id="rId7"/>
    <p:sldId id="259" r:id="rId8"/>
    <p:sldId id="263" r:id="rId9"/>
    <p:sldId id="308" r:id="rId10"/>
    <p:sldId id="265" r:id="rId11"/>
    <p:sldId id="315" r:id="rId12"/>
    <p:sldId id="267" r:id="rId13"/>
    <p:sldId id="317" r:id="rId14"/>
    <p:sldId id="327" r:id="rId15"/>
    <p:sldId id="268" r:id="rId16"/>
    <p:sldId id="270" r:id="rId17"/>
    <p:sldId id="271" r:id="rId18"/>
    <p:sldId id="273" r:id="rId19"/>
    <p:sldId id="321" r:id="rId20"/>
    <p:sldId id="275" r:id="rId21"/>
    <p:sldId id="320" r:id="rId22"/>
    <p:sldId id="313" r:id="rId23"/>
    <p:sldId id="323" r:id="rId24"/>
    <p:sldId id="325" r:id="rId25"/>
    <p:sldId id="324" r:id="rId26"/>
    <p:sldId id="326" r:id="rId27"/>
    <p:sldId id="33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Microsof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67"/>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BCAC1-9223-4F6F-AD8D-0AEF9C4A2359}" type="datetimeFigureOut">
              <a:rPr lang="en-US" smtClean="0"/>
              <a:pPr/>
              <a:t>5/22/2022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E71848-DF0E-4CE7-A4A3-7C1E4A3EC52E}" type="slidenum">
              <a:rPr lang="en-US" smtClean="0"/>
              <a:pPr/>
              <a:t>‹#›</a:t>
            </a:fld>
            <a:endParaRPr lang="en-US"/>
          </a:p>
        </p:txBody>
      </p:sp>
    </p:spTree>
    <p:extLst>
      <p:ext uri="{BB962C8B-B14F-4D97-AF65-F5344CB8AC3E}">
        <p14:creationId xmlns:p14="http://schemas.microsoft.com/office/powerpoint/2010/main" val="265401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C0AC9F-F9F6-4103-94E3-D599CA73DB7C}" type="datetimeFigureOut">
              <a:rPr lang="en-US" smtClean="0"/>
              <a:pPr/>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4B349E08-A4C4-4494-8005-FA96F65C4B27}" type="slidenum">
              <a:rPr lang="en-US" altLang="en-US"/>
              <a:pPr>
                <a:defRPr/>
              </a:pPr>
              <a:t>‹#›</a:t>
            </a:fld>
            <a:endParaRPr lang="en-US" altLang="en-US"/>
          </a:p>
        </p:txBody>
      </p:sp>
    </p:spTree>
    <p:extLst>
      <p:ext uri="{BB962C8B-B14F-4D97-AF65-F5344CB8AC3E}">
        <p14:creationId xmlns:p14="http://schemas.microsoft.com/office/powerpoint/2010/main" val="2138555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0F99C2F-2F3D-4169-A0A2-748CCA71D14F}" type="slidenum">
              <a:rPr lang="en-US" altLang="en-US"/>
              <a:pPr>
                <a:defRPr/>
              </a:pPr>
              <a:t>‹#›</a:t>
            </a:fld>
            <a:endParaRPr lang="en-US" altLang="en-US"/>
          </a:p>
        </p:txBody>
      </p:sp>
    </p:spTree>
    <p:extLst>
      <p:ext uri="{BB962C8B-B14F-4D97-AF65-F5344CB8AC3E}">
        <p14:creationId xmlns:p14="http://schemas.microsoft.com/office/powerpoint/2010/main" val="768098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E1822D40-93B3-41F1-A2A7-7323E7F5A00E}" type="slidenum">
              <a:rPr lang="en-US" altLang="en-US"/>
              <a:pPr>
                <a:defRPr/>
              </a:pPr>
              <a:t>‹#›</a:t>
            </a:fld>
            <a:endParaRPr lang="en-US" altLang="en-US"/>
          </a:p>
        </p:txBody>
      </p:sp>
    </p:spTree>
    <p:extLst>
      <p:ext uri="{BB962C8B-B14F-4D97-AF65-F5344CB8AC3E}">
        <p14:creationId xmlns:p14="http://schemas.microsoft.com/office/powerpoint/2010/main" val="2619016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A8EDA954-E288-4884-A651-9FC4C1801F51}" type="slidenum">
              <a:rPr lang="en-US" altLang="en-US"/>
              <a:pPr>
                <a:defRPr/>
              </a:pPr>
              <a:t>‹#›</a:t>
            </a:fld>
            <a:endParaRPr lang="en-US" altLang="en-US"/>
          </a:p>
        </p:txBody>
      </p:sp>
    </p:spTree>
    <p:extLst>
      <p:ext uri="{BB962C8B-B14F-4D97-AF65-F5344CB8AC3E}">
        <p14:creationId xmlns:p14="http://schemas.microsoft.com/office/powerpoint/2010/main" val="1503602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7"/>
            <a:ext cx="4040188"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cs typeface="+mn-cs"/>
              </a:defRPr>
            </a:lvl1pPr>
          </a:lstStyle>
          <a:p>
            <a:pPr>
              <a:defRPr/>
            </a:pPr>
            <a:fld id="{68011EE0-8513-4283-9714-683564139D5F}" type="slidenum">
              <a:rPr lang="en-US" altLang="en-US"/>
              <a:pPr>
                <a:defRPr/>
              </a:pPr>
              <a:t>‹#›</a:t>
            </a:fld>
            <a:endParaRPr lang="en-US" altLang="en-US"/>
          </a:p>
        </p:txBody>
      </p:sp>
    </p:spTree>
    <p:extLst>
      <p:ext uri="{BB962C8B-B14F-4D97-AF65-F5344CB8AC3E}">
        <p14:creationId xmlns:p14="http://schemas.microsoft.com/office/powerpoint/2010/main" val="3228127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91A02DF4-3DBD-4A0F-851F-17FDDF6B2E6F}" type="slidenum">
              <a:rPr lang="en-US" altLang="en-US"/>
              <a:pPr>
                <a:defRPr/>
              </a:pPr>
              <a:t>‹#›</a:t>
            </a:fld>
            <a:endParaRPr lang="en-US" altLang="en-US"/>
          </a:p>
        </p:txBody>
      </p:sp>
    </p:spTree>
    <p:extLst>
      <p:ext uri="{BB962C8B-B14F-4D97-AF65-F5344CB8AC3E}">
        <p14:creationId xmlns:p14="http://schemas.microsoft.com/office/powerpoint/2010/main" val="3629849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cs typeface="+mn-cs"/>
              </a:defRPr>
            </a:lvl1pPr>
          </a:lstStyle>
          <a:p>
            <a:pPr>
              <a:defRPr/>
            </a:pPr>
            <a:fld id="{FEF2551E-C288-4978-BD11-9315C5734995}" type="slidenum">
              <a:rPr lang="en-US" altLang="en-US"/>
              <a:pPr>
                <a:defRPr/>
              </a:pPr>
              <a:t>‹#›</a:t>
            </a:fld>
            <a:endParaRPr lang="en-US" altLang="en-US"/>
          </a:p>
        </p:txBody>
      </p:sp>
    </p:spTree>
    <p:extLst>
      <p:ext uri="{BB962C8B-B14F-4D97-AF65-F5344CB8AC3E}">
        <p14:creationId xmlns:p14="http://schemas.microsoft.com/office/powerpoint/2010/main" val="2687041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E8479E7E-DCCC-494B-9DCD-968C28E27247}" type="slidenum">
              <a:rPr lang="en-US" altLang="en-US"/>
              <a:pPr>
                <a:defRPr/>
              </a:pPr>
              <a:t>‹#›</a:t>
            </a:fld>
            <a:endParaRPr lang="en-US" altLang="en-US"/>
          </a:p>
        </p:txBody>
      </p:sp>
    </p:spTree>
    <p:extLst>
      <p:ext uri="{BB962C8B-B14F-4D97-AF65-F5344CB8AC3E}">
        <p14:creationId xmlns:p14="http://schemas.microsoft.com/office/powerpoint/2010/main" val="39853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0"/>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48"/>
            <a:ext cx="5486400" cy="8048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259C62AB-9A79-4066-8E36-F4AA116B342D}" type="slidenum">
              <a:rPr lang="en-US" altLang="en-US"/>
              <a:pPr>
                <a:defRPr/>
              </a:pPr>
              <a:t>‹#›</a:t>
            </a:fld>
            <a:endParaRPr lang="en-US" altLang="en-US"/>
          </a:p>
        </p:txBody>
      </p:sp>
    </p:spTree>
    <p:extLst>
      <p:ext uri="{BB962C8B-B14F-4D97-AF65-F5344CB8AC3E}">
        <p14:creationId xmlns:p14="http://schemas.microsoft.com/office/powerpoint/2010/main" val="2360248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E35574E-08DD-4961-836D-E580B855959F}" type="slidenum">
              <a:rPr lang="en-US" altLang="en-US"/>
              <a:pPr>
                <a:defRPr/>
              </a:pPr>
              <a:t>‹#›</a:t>
            </a:fld>
            <a:endParaRPr lang="en-US" altLang="en-US"/>
          </a:p>
        </p:txBody>
      </p:sp>
    </p:spTree>
    <p:extLst>
      <p:ext uri="{BB962C8B-B14F-4D97-AF65-F5344CB8AC3E}">
        <p14:creationId xmlns:p14="http://schemas.microsoft.com/office/powerpoint/2010/main" val="4049180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354BB0B0-8064-4DED-9865-2C58AAEB5FEF}" type="slidenum">
              <a:rPr lang="en-US" altLang="en-US"/>
              <a:pPr>
                <a:defRPr/>
              </a:pPr>
              <a:t>‹#›</a:t>
            </a:fld>
            <a:endParaRPr lang="en-US" altLang="en-US"/>
          </a:p>
        </p:txBody>
      </p:sp>
    </p:spTree>
    <p:extLst>
      <p:ext uri="{BB962C8B-B14F-4D97-AF65-F5344CB8AC3E}">
        <p14:creationId xmlns:p14="http://schemas.microsoft.com/office/powerpoint/2010/main" val="2591473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1C750605-9659-49F1-AD74-3CADED375405}" type="slidenum">
              <a:rPr lang="en-US" altLang="en-US"/>
              <a:pPr>
                <a:defRPr/>
              </a:pPr>
              <a:t>‹#›</a:t>
            </a:fld>
            <a:endParaRPr lang="en-US" altLang="en-US"/>
          </a:p>
        </p:txBody>
      </p:sp>
    </p:spTree>
    <p:extLst>
      <p:ext uri="{BB962C8B-B14F-4D97-AF65-F5344CB8AC3E}">
        <p14:creationId xmlns:p14="http://schemas.microsoft.com/office/powerpoint/2010/main" val="2083032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4B349E08-A4C4-4494-8005-FA96F65C4B27}" type="slidenum">
              <a:rPr lang="en-US" altLang="en-US"/>
              <a:pPr>
                <a:defRPr/>
              </a:pPr>
              <a:t>‹#›</a:t>
            </a:fld>
            <a:endParaRPr lang="en-US" altLang="en-US"/>
          </a:p>
        </p:txBody>
      </p:sp>
    </p:spTree>
    <p:extLst>
      <p:ext uri="{BB962C8B-B14F-4D97-AF65-F5344CB8AC3E}">
        <p14:creationId xmlns:p14="http://schemas.microsoft.com/office/powerpoint/2010/main" val="575292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0F99C2F-2F3D-4169-A0A2-748CCA71D14F}" type="slidenum">
              <a:rPr lang="en-US" altLang="en-US"/>
              <a:pPr>
                <a:defRPr/>
              </a:pPr>
              <a:t>‹#›</a:t>
            </a:fld>
            <a:endParaRPr lang="en-US" altLang="en-US"/>
          </a:p>
        </p:txBody>
      </p:sp>
    </p:spTree>
    <p:extLst>
      <p:ext uri="{BB962C8B-B14F-4D97-AF65-F5344CB8AC3E}">
        <p14:creationId xmlns:p14="http://schemas.microsoft.com/office/powerpoint/2010/main" val="738222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E1822D40-93B3-41F1-A2A7-7323E7F5A00E}" type="slidenum">
              <a:rPr lang="en-US" altLang="en-US"/>
              <a:pPr>
                <a:defRPr/>
              </a:pPr>
              <a:t>‹#›</a:t>
            </a:fld>
            <a:endParaRPr lang="en-US" altLang="en-US"/>
          </a:p>
        </p:txBody>
      </p:sp>
    </p:spTree>
    <p:extLst>
      <p:ext uri="{BB962C8B-B14F-4D97-AF65-F5344CB8AC3E}">
        <p14:creationId xmlns:p14="http://schemas.microsoft.com/office/powerpoint/2010/main" val="1248707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A8EDA954-E288-4884-A651-9FC4C1801F51}" type="slidenum">
              <a:rPr lang="en-US" altLang="en-US"/>
              <a:pPr>
                <a:defRPr/>
              </a:pPr>
              <a:t>‹#›</a:t>
            </a:fld>
            <a:endParaRPr lang="en-US" altLang="en-US"/>
          </a:p>
        </p:txBody>
      </p:sp>
    </p:spTree>
    <p:extLst>
      <p:ext uri="{BB962C8B-B14F-4D97-AF65-F5344CB8AC3E}">
        <p14:creationId xmlns:p14="http://schemas.microsoft.com/office/powerpoint/2010/main" val="3022210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7"/>
            <a:ext cx="4040188"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7"/>
            <a:ext cx="4041775"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cs typeface="+mn-cs"/>
              </a:defRPr>
            </a:lvl1pPr>
          </a:lstStyle>
          <a:p>
            <a:pPr>
              <a:defRPr/>
            </a:pPr>
            <a:fld id="{68011EE0-8513-4283-9714-683564139D5F}" type="slidenum">
              <a:rPr lang="en-US" altLang="en-US"/>
              <a:pPr>
                <a:defRPr/>
              </a:pPr>
              <a:t>‹#›</a:t>
            </a:fld>
            <a:endParaRPr lang="en-US" altLang="en-US"/>
          </a:p>
        </p:txBody>
      </p:sp>
    </p:spTree>
    <p:extLst>
      <p:ext uri="{BB962C8B-B14F-4D97-AF65-F5344CB8AC3E}">
        <p14:creationId xmlns:p14="http://schemas.microsoft.com/office/powerpoint/2010/main" val="587731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91A02DF4-3DBD-4A0F-851F-17FDDF6B2E6F}" type="slidenum">
              <a:rPr lang="en-US" altLang="en-US"/>
              <a:pPr>
                <a:defRPr/>
              </a:pPr>
              <a:t>‹#›</a:t>
            </a:fld>
            <a:endParaRPr lang="en-US" altLang="en-US"/>
          </a:p>
        </p:txBody>
      </p:sp>
    </p:spTree>
    <p:extLst>
      <p:ext uri="{BB962C8B-B14F-4D97-AF65-F5344CB8AC3E}">
        <p14:creationId xmlns:p14="http://schemas.microsoft.com/office/powerpoint/2010/main" val="459534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C0AC9F-F9F6-4103-94E3-D599CA73DB7C}" type="datetimeFigureOut">
              <a:rPr lang="en-US" smtClean="0"/>
              <a:pPr/>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cs typeface="+mn-cs"/>
              </a:defRPr>
            </a:lvl1pPr>
          </a:lstStyle>
          <a:p>
            <a:pPr>
              <a:defRPr/>
            </a:pPr>
            <a:fld id="{FEF2551E-C288-4978-BD11-9315C5734995}" type="slidenum">
              <a:rPr lang="en-US" altLang="en-US"/>
              <a:pPr>
                <a:defRPr/>
              </a:pPr>
              <a:t>‹#›</a:t>
            </a:fld>
            <a:endParaRPr lang="en-US" altLang="en-US"/>
          </a:p>
        </p:txBody>
      </p:sp>
    </p:spTree>
    <p:extLst>
      <p:ext uri="{BB962C8B-B14F-4D97-AF65-F5344CB8AC3E}">
        <p14:creationId xmlns:p14="http://schemas.microsoft.com/office/powerpoint/2010/main" val="2981990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5"/>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6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E8479E7E-DCCC-494B-9DCD-968C28E27247}" type="slidenum">
              <a:rPr lang="en-US" altLang="en-US"/>
              <a:pPr>
                <a:defRPr/>
              </a:pPr>
              <a:t>‹#›</a:t>
            </a:fld>
            <a:endParaRPr lang="en-US" altLang="en-US"/>
          </a:p>
        </p:txBody>
      </p:sp>
    </p:spTree>
    <p:extLst>
      <p:ext uri="{BB962C8B-B14F-4D97-AF65-F5344CB8AC3E}">
        <p14:creationId xmlns:p14="http://schemas.microsoft.com/office/powerpoint/2010/main" val="3397245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6"/>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44"/>
            <a:ext cx="5486400" cy="8048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259C62AB-9A79-4066-8E36-F4AA116B342D}" type="slidenum">
              <a:rPr lang="en-US" altLang="en-US"/>
              <a:pPr>
                <a:defRPr/>
              </a:pPr>
              <a:t>‹#›</a:t>
            </a:fld>
            <a:endParaRPr lang="en-US" altLang="en-US"/>
          </a:p>
        </p:txBody>
      </p:sp>
    </p:spTree>
    <p:extLst>
      <p:ext uri="{BB962C8B-B14F-4D97-AF65-F5344CB8AC3E}">
        <p14:creationId xmlns:p14="http://schemas.microsoft.com/office/powerpoint/2010/main" val="325438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E35574E-08DD-4961-836D-E580B855959F}" type="slidenum">
              <a:rPr lang="en-US" altLang="en-US"/>
              <a:pPr>
                <a:defRPr/>
              </a:pPr>
              <a:t>‹#›</a:t>
            </a:fld>
            <a:endParaRPr lang="en-US" altLang="en-US"/>
          </a:p>
        </p:txBody>
      </p:sp>
    </p:spTree>
    <p:extLst>
      <p:ext uri="{BB962C8B-B14F-4D97-AF65-F5344CB8AC3E}">
        <p14:creationId xmlns:p14="http://schemas.microsoft.com/office/powerpoint/2010/main" val="3205096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354BB0B0-8064-4DED-9865-2C58AAEB5FEF}" type="slidenum">
              <a:rPr lang="en-US" altLang="en-US"/>
              <a:pPr>
                <a:defRPr/>
              </a:pPr>
              <a:t>‹#›</a:t>
            </a:fld>
            <a:endParaRPr lang="en-US" altLang="en-US"/>
          </a:p>
        </p:txBody>
      </p:sp>
    </p:spTree>
    <p:extLst>
      <p:ext uri="{BB962C8B-B14F-4D97-AF65-F5344CB8AC3E}">
        <p14:creationId xmlns:p14="http://schemas.microsoft.com/office/powerpoint/2010/main" val="351379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1C750605-9659-49F1-AD74-3CADED375405}" type="slidenum">
              <a:rPr lang="en-US" altLang="en-US"/>
              <a:pPr>
                <a:defRPr/>
              </a:pPr>
              <a:t>‹#›</a:t>
            </a:fld>
            <a:endParaRPr lang="en-US" altLang="en-US"/>
          </a:p>
        </p:txBody>
      </p:sp>
    </p:spTree>
    <p:extLst>
      <p:ext uri="{BB962C8B-B14F-4D97-AF65-F5344CB8AC3E}">
        <p14:creationId xmlns:p14="http://schemas.microsoft.com/office/powerpoint/2010/main" val="3185380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C0AC9F-F9F6-4103-94E3-D599CA73DB7C}" type="datetimeFigureOut">
              <a:rPr lang="en-US" smtClean="0"/>
              <a:pPr/>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C0AC9F-F9F6-4103-94E3-D599CA73DB7C}" type="datetimeFigureOut">
              <a:rPr lang="en-US" smtClean="0"/>
              <a:pPr/>
              <a:t>5/22/2022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C0AC9F-F9F6-4103-94E3-D599CA73DB7C}" type="datetimeFigureOut">
              <a:rPr lang="en-US" smtClean="0"/>
              <a:pPr/>
              <a:t>5/22/2022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0AC9F-F9F6-4103-94E3-D599CA73DB7C}" type="datetimeFigureOut">
              <a:rPr lang="en-US" smtClean="0"/>
              <a:pPr/>
              <a:t>5/22/2022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0AC9F-F9F6-4103-94E3-D599CA73DB7C}" type="datetimeFigureOut">
              <a:rPr lang="en-US" smtClean="0"/>
              <a:pPr/>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0AC9F-F9F6-4103-94E3-D599CA73DB7C}" type="datetimeFigureOut">
              <a:rPr lang="en-US" smtClean="0"/>
              <a:pPr/>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0AC9F-F9F6-4103-94E3-D599CA73DB7C}" type="datetimeFigureOut">
              <a:rPr lang="en-US" smtClean="0"/>
              <a:pPr/>
              <a:t>5/22/2022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6DF2-AEAA-44E5-BE31-B7E98A4935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l"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6813"/>
            <a:ext cx="2895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ctr"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r" eaLnBrk="1" hangingPunct="1">
              <a:defRPr sz="1100" b="0">
                <a:solidFill>
                  <a:srgbClr val="000000"/>
                </a:solidFill>
                <a:latin typeface="Arial" pitchFamily="34" charset="0"/>
                <a:cs typeface="Arial" charset="0"/>
              </a:defRPr>
            </a:lvl1pPr>
          </a:lstStyle>
          <a:p>
            <a:pPr fontAlgn="base">
              <a:spcBef>
                <a:spcPct val="0"/>
              </a:spcBef>
              <a:spcAft>
                <a:spcPct val="0"/>
              </a:spcAft>
              <a:defRPr/>
            </a:pPr>
            <a:fld id="{BD37D45F-8309-42A9-B0AB-3E67649A0915}"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848900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l"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6813"/>
            <a:ext cx="2895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ctr"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r" eaLnBrk="1" hangingPunct="1">
              <a:defRPr sz="1100" b="0">
                <a:solidFill>
                  <a:srgbClr val="000000"/>
                </a:solidFill>
                <a:latin typeface="Arial" pitchFamily="34" charset="0"/>
                <a:cs typeface="Arial" charset="0"/>
              </a:defRPr>
            </a:lvl1pPr>
          </a:lstStyle>
          <a:p>
            <a:pPr fontAlgn="base">
              <a:spcBef>
                <a:spcPct val="0"/>
              </a:spcBef>
              <a:spcAft>
                <a:spcPct val="0"/>
              </a:spcAft>
              <a:defRPr/>
            </a:pPr>
            <a:fld id="{BD37D45F-8309-42A9-B0AB-3E67649A0915}"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464250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hyperlink" Target="http://images.google.com.vn/imgres?imgurl=http://img254.imageshack.us/img254/958/16342194jj8.jpg&amp;imgrefurl=http://www.diendanvanhoathethao.net/showthread.php?t=497&amp;page=2&amp;usg=__Imr2kRmBHAxaGNLKEH47X3znqjk=&amp;h=600&amp;w=800&amp;sz=89&amp;hl=vi&amp;start=1&amp;um=1&amp;tbnid=pwrMbbmx9RAmxM:&amp;tbnh=107&amp;tbnw=143&amp;prev=/images?q=hoa+d%C6%B0a+chu%E1%BB%99t&amp;um=1&amp;hl=vi&amp;sa=N" TargetMode="Externa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images.google.com.vn/imgres?imgurl=http://i22.photobucket.com/albums/b332/Azumeo/duachuot001.jpg&amp;imgrefurl=http://www.dalatrose.com/forum/topic.asp?TOPIC_ID=848&amp;whichpage=2&amp;usg=__1taNTxODJ3YLvQkhVGCo3dMjOjg=&amp;h=442&amp;w=496&amp;sz=19&amp;hl=vi&amp;start=3&amp;um=1&amp;tbnid=RyhOL7-hsrMFFM:&amp;tbnh=116&amp;tbnw=130&amp;prev=/images?q=hoa+d%C6%B0a+chu%E1%BB%99t&amp;um=1&amp;hl=vi&amp;sa=N" TargetMode="Externa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audio" Target="../media/audio4.wav"/></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gif"/><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30.xml"/><Relationship Id="rId6" Type="http://schemas.openxmlformats.org/officeDocument/2006/relationships/image" Target="../media/image36.png"/><Relationship Id="rId5" Type="http://schemas.openxmlformats.org/officeDocument/2006/relationships/image" Target="../media/image35.gif"/><Relationship Id="rId4" Type="http://schemas.openxmlformats.org/officeDocument/2006/relationships/image" Target="../media/image34.gif"/><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7ABC44-D04A-411D-9AA5-AB1FEA5F1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 y="857250"/>
            <a:ext cx="9144000" cy="5143500"/>
          </a:xfrm>
          <a:prstGeom prst="rect">
            <a:avLst/>
          </a:prstGeom>
        </p:spPr>
      </p:pic>
      <p:sp>
        <p:nvSpPr>
          <p:cNvPr id="6" name="TextBox 5">
            <a:extLst>
              <a:ext uri="{FF2B5EF4-FFF2-40B4-BE49-F238E27FC236}">
                <a16:creationId xmlns:a16="http://schemas.microsoft.com/office/drawing/2014/main" id="{123AB1D3-F011-43DE-8F93-3EC62D44AE53}"/>
              </a:ext>
            </a:extLst>
          </p:cNvPr>
          <p:cNvSpPr txBox="1"/>
          <p:nvPr/>
        </p:nvSpPr>
        <p:spPr>
          <a:xfrm>
            <a:off x="916096" y="1550527"/>
            <a:ext cx="6885481" cy="600164"/>
          </a:xfrm>
          <a:prstGeom prst="rect">
            <a:avLst/>
          </a:prstGeom>
          <a:noFill/>
        </p:spPr>
        <p:txBody>
          <a:bodyPr wrap="square" rtlCol="0">
            <a:spAutoFit/>
          </a:bodyPr>
          <a:lstStyle/>
          <a:p>
            <a:r>
              <a:rPr lang="en-US" sz="3300" b="1" dirty="0">
                <a:latin typeface="Times New Roman" panose="02020603050405020304" pitchFamily="18" charset="0"/>
                <a:cs typeface="Times New Roman" panose="02020603050405020304" pitchFamily="18" charset="0"/>
              </a:rPr>
              <a:t>TRƯỜNG TIỂU HỌC NGỌC LÂM </a:t>
            </a:r>
          </a:p>
        </p:txBody>
      </p:sp>
      <p:sp>
        <p:nvSpPr>
          <p:cNvPr id="7" name="TextBox 6">
            <a:extLst>
              <a:ext uri="{FF2B5EF4-FFF2-40B4-BE49-F238E27FC236}">
                <a16:creationId xmlns:a16="http://schemas.microsoft.com/office/drawing/2014/main" id="{FB6413DA-1517-4381-91DE-6FB11D0416B2}"/>
              </a:ext>
            </a:extLst>
          </p:cNvPr>
          <p:cNvSpPr txBox="1"/>
          <p:nvPr/>
        </p:nvSpPr>
        <p:spPr>
          <a:xfrm>
            <a:off x="3097688" y="2387443"/>
            <a:ext cx="3236745" cy="784830"/>
          </a:xfrm>
          <a:prstGeom prst="rect">
            <a:avLst/>
          </a:prstGeom>
          <a:noFill/>
        </p:spPr>
        <p:txBody>
          <a:bodyPr wrap="square" rtlCol="0">
            <a:spAutoFit/>
          </a:bodyPr>
          <a:lstStyle/>
          <a:p>
            <a:r>
              <a:rPr lang="en-US" sz="4500" b="1" dirty="0">
                <a:solidFill>
                  <a:srgbClr val="FF0000"/>
                </a:solidFill>
                <a:latin typeface="Times New Roman" panose="02020603050405020304" pitchFamily="18" charset="0"/>
                <a:cs typeface="Times New Roman" panose="02020603050405020304" pitchFamily="18" charset="0"/>
              </a:rPr>
              <a:t>Khoa </a:t>
            </a:r>
            <a:r>
              <a:rPr lang="en-US" sz="4500" b="1" dirty="0" err="1">
                <a:solidFill>
                  <a:srgbClr val="FF0000"/>
                </a:solidFill>
                <a:latin typeface="Times New Roman" panose="02020603050405020304" pitchFamily="18" charset="0"/>
                <a:cs typeface="Times New Roman" panose="02020603050405020304" pitchFamily="18" charset="0"/>
              </a:rPr>
              <a:t>học</a:t>
            </a:r>
            <a:r>
              <a:rPr lang="en-US" sz="4500" b="1" dirty="0">
                <a:solidFill>
                  <a:srgbClr val="FF0000"/>
                </a:solidFill>
                <a:latin typeface="Times New Roman" panose="02020603050405020304" pitchFamily="18" charset="0"/>
                <a:cs typeface="Times New Roman" panose="02020603050405020304" pitchFamily="18" charset="0"/>
              </a:rPr>
              <a:t> 5</a:t>
            </a:r>
          </a:p>
        </p:txBody>
      </p:sp>
      <p:sp>
        <p:nvSpPr>
          <p:cNvPr id="12" name="TextBox 11">
            <a:extLst>
              <a:ext uri="{FF2B5EF4-FFF2-40B4-BE49-F238E27FC236}">
                <a16:creationId xmlns:a16="http://schemas.microsoft.com/office/drawing/2014/main" id="{0489A078-7AAD-4590-AC36-20254C8EF843}"/>
              </a:ext>
            </a:extLst>
          </p:cNvPr>
          <p:cNvSpPr txBox="1"/>
          <p:nvPr/>
        </p:nvSpPr>
        <p:spPr>
          <a:xfrm>
            <a:off x="2285063" y="3287689"/>
            <a:ext cx="4570125" cy="300082"/>
          </a:xfrm>
          <a:prstGeom prst="rect">
            <a:avLst/>
          </a:prstGeom>
          <a:noFill/>
        </p:spPr>
        <p:txBody>
          <a:bodyPr wrap="square">
            <a:spAutoFit/>
          </a:bodyPr>
          <a:lstStyle/>
          <a:p>
            <a:r>
              <a:rPr lang="en-US" sz="1350" b="1" dirty="0">
                <a:solidFill>
                  <a:schemeClr val="bg1"/>
                </a:solidFill>
                <a:latin typeface="Times New Roman" panose="02020603050405020304" pitchFamily="18" charset="0"/>
                <a:cs typeface="Times New Roman" panose="02020603050405020304" pitchFamily="18" charset="0"/>
              </a:rPr>
              <a:t>BÀI 42+43: SỬ DỤNG NĂNG L</a:t>
            </a:r>
            <a:r>
              <a:rPr lang="vi-VN" sz="1350" b="1" dirty="0">
                <a:solidFill>
                  <a:schemeClr val="bg1"/>
                </a:solidFill>
                <a:latin typeface="Times New Roman" panose="02020603050405020304" pitchFamily="18" charset="0"/>
                <a:cs typeface="Times New Roman" panose="02020603050405020304" pitchFamily="18" charset="0"/>
              </a:rPr>
              <a:t>Ư</a:t>
            </a:r>
            <a:r>
              <a:rPr lang="en-US" sz="1350" b="1" dirty="0">
                <a:solidFill>
                  <a:schemeClr val="bg1"/>
                </a:solidFill>
                <a:latin typeface="Times New Roman" panose="02020603050405020304" pitchFamily="18" charset="0"/>
                <a:cs typeface="Times New Roman" panose="02020603050405020304" pitchFamily="18" charset="0"/>
              </a:rPr>
              <a:t>ỢNG CHẤT ĐỐT</a:t>
            </a:r>
          </a:p>
        </p:txBody>
      </p:sp>
      <p:sp>
        <p:nvSpPr>
          <p:cNvPr id="14" name="TextBox 13">
            <a:extLst>
              <a:ext uri="{FF2B5EF4-FFF2-40B4-BE49-F238E27FC236}">
                <a16:creationId xmlns:a16="http://schemas.microsoft.com/office/drawing/2014/main" id="{D50F4747-3836-4B3C-9043-EBFFB0487432}"/>
              </a:ext>
            </a:extLst>
          </p:cNvPr>
          <p:cNvSpPr txBox="1"/>
          <p:nvPr/>
        </p:nvSpPr>
        <p:spPr>
          <a:xfrm>
            <a:off x="553835" y="3564689"/>
            <a:ext cx="7675765" cy="1477328"/>
          </a:xfrm>
          <a:prstGeom prst="rect">
            <a:avLst/>
          </a:prstGeom>
          <a:noFill/>
        </p:spPr>
        <p:txBody>
          <a:bodyPr wrap="square">
            <a:spAutoFit/>
          </a:bodyPr>
          <a:lstStyle/>
          <a:p>
            <a:pPr algn="ctr"/>
            <a:r>
              <a:rPr lang="en-US" sz="4500" b="1" dirty="0">
                <a:solidFill>
                  <a:srgbClr val="00B050"/>
                </a:solidFill>
                <a:latin typeface="Times New Roman" panose="02020603050405020304" pitchFamily="18" charset="0"/>
                <a:cs typeface="Times New Roman" panose="02020603050405020304" pitchFamily="18" charset="0"/>
              </a:rPr>
              <a:t>CƠ QUAN SINH SẢN CỦA THỰC VẬT CÓ HOA</a:t>
            </a:r>
          </a:p>
        </p:txBody>
      </p:sp>
      <p:sp>
        <p:nvSpPr>
          <p:cNvPr id="2" name="TextBox 1">
            <a:extLst>
              <a:ext uri="{FF2B5EF4-FFF2-40B4-BE49-F238E27FC236}">
                <a16:creationId xmlns:a16="http://schemas.microsoft.com/office/drawing/2014/main" id="{7C1E647B-0185-D9CF-DCAC-D0581E2363AE}"/>
              </a:ext>
            </a:extLst>
          </p:cNvPr>
          <p:cNvSpPr txBox="1"/>
          <p:nvPr/>
        </p:nvSpPr>
        <p:spPr>
          <a:xfrm>
            <a:off x="737420" y="5399753"/>
            <a:ext cx="6430297" cy="415498"/>
          </a:xfrm>
          <a:prstGeom prst="rect">
            <a:avLst/>
          </a:prstGeom>
          <a:noFill/>
        </p:spPr>
        <p:txBody>
          <a:bodyPr wrap="square" rtlCol="0">
            <a:spAutoFit/>
          </a:bodyPr>
          <a:lstStyle/>
          <a:p>
            <a:pPr algn="ctr"/>
            <a:r>
              <a:rPr lang="en-US" sz="2100" b="1" dirty="0">
                <a:solidFill>
                  <a:srgbClr val="0000FF"/>
                </a:solidFill>
                <a:latin typeface="Times New Roman" panose="02020603050405020304" pitchFamily="18" charset="0"/>
                <a:cs typeface="Times New Roman" panose="02020603050405020304" pitchFamily="18" charset="0"/>
              </a:rPr>
              <a:t>GV : NGUYỄN THỊ THÚY HỒNG – LỚP 5A5</a:t>
            </a:r>
          </a:p>
        </p:txBody>
      </p:sp>
    </p:spTree>
    <p:extLst>
      <p:ext uri="{BB962C8B-B14F-4D97-AF65-F5344CB8AC3E}">
        <p14:creationId xmlns:p14="http://schemas.microsoft.com/office/powerpoint/2010/main" val="168439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381250" y="2057400"/>
            <a:ext cx="4572000" cy="2919413"/>
          </a:xfrm>
          <a:noFill/>
        </p:spPr>
      </p:pic>
      <p:sp>
        <p:nvSpPr>
          <p:cNvPr id="94211" name="Text Box 3"/>
          <p:cNvSpPr txBox="1">
            <a:spLocks noChangeArrowheads="1"/>
          </p:cNvSpPr>
          <p:nvPr/>
        </p:nvSpPr>
        <p:spPr bwMode="auto">
          <a:xfrm>
            <a:off x="0" y="4073525"/>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1905000" y="3124200"/>
            <a:ext cx="1752600" cy="1295400"/>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0" y="40386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5867400" y="3277507"/>
            <a:ext cx="1752600" cy="1031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10</a:t>
            </a:fld>
            <a:endParaRPr lang="en-US" sz="1400" dirty="0">
              <a:latin typeface="Arial" panose="020B0604020202020204" pitchFamily="34" charset="0"/>
              <a:ea typeface="SimSun" panose="02010600030101010101" pitchFamily="2" charset="-122"/>
            </a:endParaRPr>
          </a:p>
        </p:txBody>
      </p:sp>
      <p:sp>
        <p:nvSpPr>
          <p:cNvPr id="11" name="Oval 10"/>
          <p:cNvSpPr/>
          <p:nvPr/>
        </p:nvSpPr>
        <p:spPr>
          <a:xfrm>
            <a:off x="3619500" y="5020164"/>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6</a:t>
            </a:r>
          </a:p>
        </p:txBody>
      </p:sp>
      <p:sp>
        <p:nvSpPr>
          <p:cNvPr id="12" name="TextBox 11"/>
          <p:cNvSpPr txBox="1"/>
          <p:nvPr/>
        </p:nvSpPr>
        <p:spPr>
          <a:xfrm>
            <a:off x="4423104" y="5020164"/>
            <a:ext cx="1212191"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bí</a:t>
            </a:r>
            <a:endParaRPr lang="en-US" sz="2800" b="1" dirty="0">
              <a:latin typeface="Times New Roman" pitchFamily="18" charset="0"/>
              <a:cs typeface="Times New Roman" pitchFamily="18" charset="0"/>
            </a:endParaRPr>
          </a:p>
        </p:txBody>
      </p:sp>
      <p:sp>
        <p:nvSpPr>
          <p:cNvPr id="13" name="Text Box 19"/>
          <p:cNvSpPr txBox="1">
            <a:spLocks noChangeArrowheads="1"/>
          </p:cNvSpPr>
          <p:nvPr/>
        </p:nvSpPr>
        <p:spPr bwMode="auto">
          <a:xfrm>
            <a:off x="241300" y="5754914"/>
            <a:ext cx="8648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nhuỵ</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fade">
                                      <p:cBhvr>
                                        <p:cTn id="12" dur="2000"/>
                                        <p:tgtEl>
                                          <p:spTgt spid="9421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4211">
                                            <p:txEl>
                                              <p:pRg st="1" end="1"/>
                                            </p:txEl>
                                          </p:spTgt>
                                        </p:tgtEl>
                                        <p:attrNameLst>
                                          <p:attrName>style.visibility</p:attrName>
                                        </p:attrNameLst>
                                      </p:cBhvr>
                                      <p:to>
                                        <p:strVal val="visible"/>
                                      </p:to>
                                    </p:set>
                                    <p:animEffect transition="in" filter="fade">
                                      <p:cBhvr>
                                        <p:cTn id="15" dur="2000"/>
                                        <p:tgtEl>
                                          <p:spTgt spid="94211">
                                            <p:txEl>
                                              <p:pRg st="1" end="1"/>
                                            </p:txEl>
                                          </p:spTgt>
                                        </p:tgtEl>
                                      </p:cBhvr>
                                    </p:animEffect>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94212"/>
                                        </p:tgtEl>
                                        <p:attrNameLst>
                                          <p:attrName>style.visibility</p:attrName>
                                        </p:attrNameLst>
                                      </p:cBhvr>
                                      <p:to>
                                        <p:strVal val="visible"/>
                                      </p:to>
                                    </p:set>
                                    <p:anim calcmode="lin" valueType="num">
                                      <p:cBhvr additive="base">
                                        <p:cTn id="19" dur="800" fill="hold"/>
                                        <p:tgtEl>
                                          <p:spTgt spid="94212"/>
                                        </p:tgtEl>
                                        <p:attrNameLst>
                                          <p:attrName>ppt_x</p:attrName>
                                        </p:attrNameLst>
                                      </p:cBhvr>
                                      <p:tavLst>
                                        <p:tav tm="0">
                                          <p:val>
                                            <p:strVal val="#ppt_x"/>
                                          </p:val>
                                        </p:tav>
                                        <p:tav tm="100000">
                                          <p:val>
                                            <p:strVal val="#ppt_x"/>
                                          </p:val>
                                        </p:tav>
                                      </p:tavLst>
                                    </p:anim>
                                    <p:anim calcmode="lin" valueType="num">
                                      <p:cBhvr additive="base">
                                        <p:cTn id="20" dur="800" fill="hold"/>
                                        <p:tgtEl>
                                          <p:spTgt spid="942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4214">
                                            <p:txEl>
                                              <p:pRg st="0" end="0"/>
                                            </p:txEl>
                                          </p:spTgt>
                                        </p:tgtEl>
                                        <p:attrNameLst>
                                          <p:attrName>style.visibility</p:attrName>
                                        </p:attrNameLst>
                                      </p:cBhvr>
                                      <p:to>
                                        <p:strVal val="visible"/>
                                      </p:to>
                                    </p:set>
                                    <p:animEffect transition="in" filter="dissolve">
                                      <p:cBhvr>
                                        <p:cTn id="25" dur="500"/>
                                        <p:tgtEl>
                                          <p:spTgt spid="94214">
                                            <p:txEl>
                                              <p:pRg st="0" end="0"/>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94214">
                                            <p:txEl>
                                              <p:pRg st="1" end="1"/>
                                            </p:txEl>
                                          </p:spTgt>
                                        </p:tgtEl>
                                        <p:attrNameLst>
                                          <p:attrName>style.visibility</p:attrName>
                                        </p:attrNameLst>
                                      </p:cBhvr>
                                      <p:to>
                                        <p:strVal val="visible"/>
                                      </p:to>
                                    </p:set>
                                    <p:animEffect transition="in" filter="dissolve">
                                      <p:cBhvr>
                                        <p:cTn id="28" dur="500"/>
                                        <p:tgtEl>
                                          <p:spTgt spid="94214">
                                            <p:txEl>
                                              <p:pRg st="1" end="1"/>
                                            </p:txEl>
                                          </p:spTgt>
                                        </p:tgtEl>
                                      </p:cBhvr>
                                    </p:animEffect>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94213"/>
                                        </p:tgtEl>
                                        <p:attrNameLst>
                                          <p:attrName>style.visibility</p:attrName>
                                        </p:attrNameLst>
                                      </p:cBhvr>
                                      <p:to>
                                        <p:strVal val="visible"/>
                                      </p:to>
                                    </p:set>
                                    <p:anim calcmode="lin" valueType="num">
                                      <p:cBhvr additive="base">
                                        <p:cTn id="32" dur="500" fill="hold"/>
                                        <p:tgtEl>
                                          <p:spTgt spid="94213"/>
                                        </p:tgtEl>
                                        <p:attrNameLst>
                                          <p:attrName>ppt_x</p:attrName>
                                        </p:attrNameLst>
                                      </p:cBhvr>
                                      <p:tavLst>
                                        <p:tav tm="0">
                                          <p:val>
                                            <p:strVal val="#ppt_x"/>
                                          </p:val>
                                        </p:tav>
                                        <p:tav tm="100000">
                                          <p:val>
                                            <p:strVal val="#ppt_x"/>
                                          </p:val>
                                        </p:tav>
                                      </p:tavLst>
                                    </p:anim>
                                    <p:anim calcmode="lin" valueType="num">
                                      <p:cBhvr additive="base">
                                        <p:cTn id="33" dur="500" fill="hold"/>
                                        <p:tgtEl>
                                          <p:spTgt spid="942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nimBg="1"/>
      <p:bldP spid="94213" grpId="0" animBg="1"/>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288871"/>
            <a:ext cx="4572000" cy="2919413"/>
          </a:xfrm>
          <a:noFill/>
        </p:spPr>
      </p:pic>
      <p:sp>
        <p:nvSpPr>
          <p:cNvPr id="94211" name="Text Box 3"/>
          <p:cNvSpPr txBox="1">
            <a:spLocks noChangeArrowheads="1"/>
          </p:cNvSpPr>
          <p:nvPr/>
        </p:nvSpPr>
        <p:spPr bwMode="auto">
          <a:xfrm>
            <a:off x="4686300" y="4267200"/>
            <a:ext cx="20193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5029200" y="2549522"/>
            <a:ext cx="609600" cy="1717676"/>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0" y="42672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7696200" y="2549524"/>
            <a:ext cx="495300" cy="1412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11</a:t>
            </a:fld>
            <a:endParaRPr lang="en-US" sz="1400" dirty="0">
              <a:latin typeface="Arial" panose="020B0604020202020204" pitchFamily="34" charset="0"/>
              <a:ea typeface="SimSun" panose="02010600030101010101" pitchFamily="2" charset="-122"/>
            </a:endParaRPr>
          </a:p>
        </p:txBody>
      </p:sp>
      <p:pic>
        <p:nvPicPr>
          <p:cNvPr id="2050" name="Picture 2" descr="C:\Users\0973224202\Downloads\giai-khoa-hoc-5-bai-51-co-quan-sinh-san-cua-thuc-vat-co-ho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317624"/>
            <a:ext cx="4079875" cy="2949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5681782"/>
            <a:ext cx="9144000" cy="584775"/>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thực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hoa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gồm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739183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288871"/>
            <a:ext cx="4572000" cy="2919413"/>
          </a:xfrm>
          <a:noFill/>
        </p:spPr>
      </p:pic>
      <p:sp>
        <p:nvSpPr>
          <p:cNvPr id="94211" name="Text Box 3"/>
          <p:cNvSpPr txBox="1">
            <a:spLocks noChangeArrowheads="1"/>
          </p:cNvSpPr>
          <p:nvPr/>
        </p:nvSpPr>
        <p:spPr bwMode="auto">
          <a:xfrm>
            <a:off x="4686300" y="4191000"/>
            <a:ext cx="20193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5029200" y="2549522"/>
            <a:ext cx="609600" cy="1717676"/>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0" y="42037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7696200" y="2549524"/>
            <a:ext cx="495300" cy="1412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12</a:t>
            </a:fld>
            <a:endParaRPr lang="en-US" sz="1400" dirty="0">
              <a:latin typeface="Arial" panose="020B0604020202020204" pitchFamily="34" charset="0"/>
              <a:ea typeface="SimSun" panose="02010600030101010101" pitchFamily="2" charset="-122"/>
            </a:endParaRPr>
          </a:p>
        </p:txBody>
      </p:sp>
      <p:pic>
        <p:nvPicPr>
          <p:cNvPr id="2050" name="Picture 2" descr="C:\Users\0973224202\Downloads\giai-khoa-hoc-5-bai-51-co-quan-sinh-san-cua-thuc-vat-co-ho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317624"/>
            <a:ext cx="4079875" cy="29495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 y="5277806"/>
            <a:ext cx="9182100" cy="1569660"/>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gồm</a:t>
            </a:r>
            <a:r>
              <a:rPr lang="en-US" sz="3200" b="1"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nhị</a:t>
            </a:r>
            <a:r>
              <a:rPr lang="en-US" sz="3200" b="1" dirty="0">
                <a:solidFill>
                  <a:srgbClr val="FF0000"/>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nhuỵ</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nhuỵ</a:t>
            </a:r>
            <a:r>
              <a:rPr 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385637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190500" y="835986"/>
            <a:ext cx="8458200" cy="92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tabLst>
                <a:tab pos="457200" algn="l"/>
              </a:tabLst>
            </a:pPr>
            <a:r>
              <a:rPr lang="en-US" sz="24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Sưu</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tầm</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một</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số</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loại</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hoa</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hoặc</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liệt</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kê</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một</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số</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tên</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hoa</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để</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hoàn</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thành</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bảng</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latin typeface="Times New Roman" panose="02020603050405020304" pitchFamily="18" charset="0"/>
                <a:cs typeface="Times New Roman" panose="02020603050405020304" pitchFamily="18" charset="0"/>
              </a:rPr>
              <a:t>sau</a:t>
            </a:r>
            <a:r>
              <a:rPr lang="en-US" sz="3200" b="1" dirty="0">
                <a:solidFill>
                  <a:schemeClr val="tx2">
                    <a:lumMod val="60000"/>
                    <a:lumOff val="40000"/>
                  </a:schemeClr>
                </a:solidFill>
                <a:latin typeface="Times New Roman" panose="02020603050405020304" pitchFamily="18" charset="0"/>
                <a:cs typeface="Times New Roman" panose="02020603050405020304" pitchFamily="18" charset="0"/>
              </a:rPr>
              <a:t>:</a:t>
            </a:r>
          </a:p>
        </p:txBody>
      </p:sp>
      <p:graphicFrame>
        <p:nvGraphicFramePr>
          <p:cNvPr id="13" name="Table 12"/>
          <p:cNvGraphicFramePr>
            <a:graphicFrameLocks noGrp="1"/>
          </p:cNvGraphicFramePr>
          <p:nvPr>
            <p:extLst>
              <p:ext uri="{D42A27DB-BD31-4B8C-83A1-F6EECF244321}">
                <p14:modId xmlns:p14="http://schemas.microsoft.com/office/powerpoint/2010/main" val="2285423251"/>
              </p:ext>
            </p:extLst>
          </p:nvPr>
        </p:nvGraphicFramePr>
        <p:xfrm>
          <a:off x="190500" y="2518052"/>
          <a:ext cx="8229600" cy="326131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4476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cả</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nhị</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và</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nhụy</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chỉ</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nhị</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đực</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hoặc</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nhụy</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cái</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1"/>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2"/>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3"/>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4"/>
                  </a:ext>
                </a:extLst>
              </a:tr>
            </a:tbl>
          </a:graphicData>
        </a:graphic>
      </p:graphicFrame>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13</a:t>
            </a:fld>
            <a:endParaRPr lang="en-US" sz="1400" dirty="0">
              <a:latin typeface="Arial" panose="020B0604020202020204" pitchFamily="34" charset="0"/>
              <a:ea typeface="SimSun" panose="02010600030101010101" pitchFamily="2" charset="-122"/>
            </a:endParaRPr>
          </a:p>
        </p:txBody>
      </p:sp>
      <p:sp>
        <p:nvSpPr>
          <p:cNvPr id="3" name="TextBox 2"/>
          <p:cNvSpPr txBox="1"/>
          <p:nvPr/>
        </p:nvSpPr>
        <p:spPr>
          <a:xfrm>
            <a:off x="533400" y="3486834"/>
            <a:ext cx="1587294" cy="584775"/>
          </a:xfrm>
          <a:prstGeom prst="rect">
            <a:avLst/>
          </a:prstGeom>
          <a:noFill/>
        </p:spPr>
        <p:txBody>
          <a:bodyPr wrap="none" rtlCol="0">
            <a:spAutoFit/>
          </a:bodyPr>
          <a:lstStyle/>
          <a:p>
            <a:pPr lvl="0"/>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mai</a:t>
            </a:r>
            <a:endParaRPr lang="en-US" sz="3200" dirty="0">
              <a:solidFill>
                <a:srgbClr val="000000"/>
              </a:solidFill>
              <a:latin typeface="Times New Roman" pitchFamily="18" charset="0"/>
              <a:cs typeface="Times New Roman" pitchFamily="18" charset="0"/>
            </a:endParaRPr>
          </a:p>
        </p:txBody>
      </p:sp>
      <p:sp>
        <p:nvSpPr>
          <p:cNvPr id="8" name="TextBox 7"/>
          <p:cNvSpPr txBox="1"/>
          <p:nvPr/>
        </p:nvSpPr>
        <p:spPr>
          <a:xfrm>
            <a:off x="509687" y="4071609"/>
            <a:ext cx="1792478" cy="584775"/>
          </a:xfrm>
          <a:prstGeom prst="rect">
            <a:avLst/>
          </a:prstGeom>
          <a:noFill/>
        </p:spPr>
        <p:txBody>
          <a:bodyPr wrap="none" rtlCol="0">
            <a:spAutoFit/>
          </a:bodyPr>
          <a:lstStyle/>
          <a:p>
            <a:pPr lvl="0" fontAlgn="base">
              <a:spcBef>
                <a:spcPct val="0"/>
              </a:spcBef>
              <a:spcAft>
                <a:spcPct val="0"/>
              </a:spcAft>
            </a:pPr>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hồng</a:t>
            </a:r>
            <a:endParaRPr lang="en-US" sz="3200" dirty="0">
              <a:solidFill>
                <a:srgbClr val="000000"/>
              </a:solidFill>
              <a:latin typeface="Times New Roman" pitchFamily="18" charset="0"/>
              <a:cs typeface="Times New Roman" pitchFamily="18" charset="0"/>
            </a:endParaRPr>
          </a:p>
        </p:txBody>
      </p:sp>
      <p:sp>
        <p:nvSpPr>
          <p:cNvPr id="4" name="TextBox 3"/>
          <p:cNvSpPr txBox="1"/>
          <p:nvPr/>
        </p:nvSpPr>
        <p:spPr>
          <a:xfrm>
            <a:off x="533400" y="4686012"/>
            <a:ext cx="2191626"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vạn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thọ</a:t>
            </a:r>
            <a:endParaRPr lang="en-US" sz="3200" dirty="0">
              <a:solidFill>
                <a:srgbClr val="000000"/>
              </a:solidFill>
              <a:latin typeface="Times New Roman" pitchFamily="18" charset="0"/>
              <a:cs typeface="Times New Roman" pitchFamily="18" charset="0"/>
            </a:endParaRPr>
          </a:p>
        </p:txBody>
      </p:sp>
      <p:sp>
        <p:nvSpPr>
          <p:cNvPr id="5" name="TextBox 4"/>
          <p:cNvSpPr txBox="1"/>
          <p:nvPr/>
        </p:nvSpPr>
        <p:spPr>
          <a:xfrm>
            <a:off x="503878" y="5194587"/>
            <a:ext cx="1290738"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ly</a:t>
            </a:r>
            <a:endParaRPr lang="en-US" sz="3200" dirty="0">
              <a:solidFill>
                <a:srgbClr val="000000"/>
              </a:solidFill>
              <a:latin typeface="Times New Roman" pitchFamily="18" charset="0"/>
              <a:cs typeface="Times New Roman" pitchFamily="18" charset="0"/>
            </a:endParaRPr>
          </a:p>
        </p:txBody>
      </p:sp>
      <p:sp>
        <p:nvSpPr>
          <p:cNvPr id="7" name="TextBox 6"/>
          <p:cNvSpPr txBox="1"/>
          <p:nvPr/>
        </p:nvSpPr>
        <p:spPr>
          <a:xfrm>
            <a:off x="4445000" y="3512521"/>
            <a:ext cx="1895071"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đủ</a:t>
            </a:r>
            <a:endParaRPr lang="en-US" sz="3200" dirty="0">
              <a:solidFill>
                <a:srgbClr val="000000"/>
              </a:solidFill>
              <a:latin typeface="Times New Roman" pitchFamily="18" charset="0"/>
              <a:cs typeface="Times New Roman" pitchFamily="18" charset="0"/>
            </a:endParaRPr>
          </a:p>
        </p:txBody>
      </p:sp>
      <p:sp>
        <p:nvSpPr>
          <p:cNvPr id="11" name="TextBox 10"/>
          <p:cNvSpPr txBox="1"/>
          <p:nvPr/>
        </p:nvSpPr>
        <p:spPr>
          <a:xfrm>
            <a:off x="4506912" y="4103130"/>
            <a:ext cx="1564852"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bầu</a:t>
            </a:r>
            <a:endParaRPr lang="en-US" sz="3200" dirty="0">
              <a:solidFill>
                <a:srgbClr val="000000"/>
              </a:solidFill>
              <a:latin typeface="Times New Roman" pitchFamily="18" charset="0"/>
              <a:cs typeface="Times New Roman" pitchFamily="18" charset="0"/>
            </a:endParaRPr>
          </a:p>
        </p:txBody>
      </p:sp>
      <p:sp>
        <p:nvSpPr>
          <p:cNvPr id="12" name="TextBox 11"/>
          <p:cNvSpPr txBox="1"/>
          <p:nvPr/>
        </p:nvSpPr>
        <p:spPr>
          <a:xfrm>
            <a:off x="4482432" y="4679432"/>
            <a:ext cx="2597186"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dưa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chuột</a:t>
            </a:r>
            <a:endParaRPr lang="en-US" sz="3200" dirty="0">
              <a:solidFill>
                <a:srgbClr val="000000"/>
              </a:solidFill>
              <a:latin typeface="Times New Roman" pitchFamily="18" charset="0"/>
              <a:cs typeface="Times New Roman" pitchFamily="18" charset="0"/>
            </a:endParaRPr>
          </a:p>
        </p:txBody>
      </p:sp>
      <p:sp>
        <p:nvSpPr>
          <p:cNvPr id="15" name="TextBox 14"/>
          <p:cNvSpPr txBox="1"/>
          <p:nvPr/>
        </p:nvSpPr>
        <p:spPr>
          <a:xfrm>
            <a:off x="4483100" y="5258374"/>
            <a:ext cx="1981633"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dưa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lê</a:t>
            </a:r>
            <a:endParaRPr lang="en-US" sz="32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barn(inVertical)">
                                      <p:cBhvr>
                                        <p:cTn id="7" dur="500"/>
                                        <p:tgtEl>
                                          <p:spTgt spid="5530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heel(1)">
                                      <p:cBhvr>
                                        <p:cTn id="40" dur="2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heel(1)">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heel(1)">
                                      <p:cBhvr>
                                        <p:cTn id="5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3" grpId="0"/>
      <p:bldP spid="8" grpId="0"/>
      <p:bldP spid="4" grpId="0"/>
      <p:bldP spid="5" grpId="0"/>
      <p:bldP spid="7" grpId="0"/>
      <p:bldP spid="11" grpId="0"/>
      <p:bldP spid="12"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1600" y="152400"/>
            <a:ext cx="8890000" cy="685800"/>
          </a:xfrm>
          <a:solidFill>
            <a:schemeClr val="bg1"/>
          </a:solidFill>
          <a:ln>
            <a:solidFill>
              <a:srgbClr val="FF0000"/>
            </a:solidFill>
            <a:miter lim="800000"/>
          </a:ln>
        </p:spPr>
        <p:txBody>
          <a:bodyPr/>
          <a:lstStyle/>
          <a:p>
            <a:pPr eaLnBrk="1" hangingPunct="1"/>
            <a:r>
              <a:rPr lang="en-US" sz="3600" b="1" dirty="0" err="1">
                <a:solidFill>
                  <a:srgbClr val="FF0066"/>
                </a:solidFill>
                <a:latin typeface="Times New Roman" panose="02020603050405020304" pitchFamily="18" charset="0"/>
              </a:rPr>
              <a:t>Hoa</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có</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cả</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nhị</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và</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nhụy</a:t>
            </a:r>
            <a:endParaRPr lang="en-US" sz="3600" b="1" dirty="0">
              <a:solidFill>
                <a:srgbClr val="FF0066"/>
              </a:solidFill>
              <a:latin typeface="Times New Roman" panose="02020603050405020304" pitchFamily="18" charset="0"/>
            </a:endParaRPr>
          </a:p>
        </p:txBody>
      </p:sp>
      <p:pic>
        <p:nvPicPr>
          <p:cNvPr id="17411" name="Picture 6" descr="HC020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990600"/>
            <a:ext cx="37973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14</a:t>
            </a:fld>
            <a:endParaRPr lang="en-US" sz="1400" dirty="0">
              <a:latin typeface="Arial" panose="020B0604020202020204" pitchFamily="34" charset="0"/>
              <a:ea typeface="SimSun" panose="02010600030101010101" pitchFamily="2" charset="-122"/>
            </a:endParaRPr>
          </a:p>
        </p:txBody>
      </p:sp>
      <p:pic>
        <p:nvPicPr>
          <p:cNvPr id="3074" name="Picture 2" descr="C:\Users\0973224202\Downloads\hoa-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3937000"/>
            <a:ext cx="3911600" cy="2784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41500" y="3163669"/>
            <a:ext cx="2133600" cy="646331"/>
          </a:xfrm>
          <a:prstGeom prst="rect">
            <a:avLst/>
          </a:prstGeom>
          <a:no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ly</a:t>
            </a:r>
            <a:endParaRPr lang="en-US" sz="3600" b="1" dirty="0">
              <a:solidFill>
                <a:srgbClr val="FF0000"/>
              </a:solidFill>
              <a:latin typeface="Times New Roman" pitchFamily="18" charset="0"/>
              <a:cs typeface="Times New Roman" pitchFamily="18" charset="0"/>
            </a:endParaRPr>
          </a:p>
        </p:txBody>
      </p:sp>
      <p:sp>
        <p:nvSpPr>
          <p:cNvPr id="11" name="TextBox 10"/>
          <p:cNvSpPr txBox="1"/>
          <p:nvPr/>
        </p:nvSpPr>
        <p:spPr>
          <a:xfrm>
            <a:off x="101600" y="6075144"/>
            <a:ext cx="2133600" cy="646331"/>
          </a:xfrm>
          <a:prstGeom prst="rect">
            <a:avLst/>
          </a:prstGeom>
          <a:noFill/>
        </p:spPr>
        <p:txBody>
          <a:bodyPr wrap="square" rtlCol="0">
            <a:spAutoFit/>
          </a:bodyPr>
          <a:lstStyle/>
          <a:p>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pic>
        <p:nvPicPr>
          <p:cNvPr id="2051" name="Picture 3" descr="C:\Users\0973224202\Downloads\hoa bưở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00" y="965200"/>
            <a:ext cx="4806950" cy="2832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0973224202\Downloads\1403967040_hoa-toc-tien-ho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937000"/>
            <a:ext cx="4705350" cy="27844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553200" y="3047999"/>
            <a:ext cx="2133600" cy="646331"/>
          </a:xfrm>
          <a:prstGeom prst="rect">
            <a:avLst/>
          </a:prstGeom>
          <a:no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bưởi</a:t>
            </a:r>
            <a:endParaRPr lang="en-US" sz="3600" b="1" dirty="0">
              <a:solidFill>
                <a:srgbClr val="FF0000"/>
              </a:solidFill>
              <a:latin typeface="Times New Roman" pitchFamily="18" charset="0"/>
              <a:cs typeface="Times New Roman" pitchFamily="18" charset="0"/>
            </a:endParaRPr>
          </a:p>
        </p:txBody>
      </p:sp>
      <p:sp>
        <p:nvSpPr>
          <p:cNvPr id="16" name="TextBox 15"/>
          <p:cNvSpPr txBox="1"/>
          <p:nvPr/>
        </p:nvSpPr>
        <p:spPr>
          <a:xfrm>
            <a:off x="5943600" y="6075143"/>
            <a:ext cx="287655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tóc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tiên</a:t>
            </a:r>
            <a:endParaRPr lang="en-US" sz="36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wipe(down)">
                                      <p:cBhvr>
                                        <p:cTn id="7" dur="580">
                                          <p:stCondLst>
                                            <p:cond delay="0"/>
                                          </p:stCondLst>
                                        </p:cTn>
                                        <p:tgtEl>
                                          <p:spTgt spid="164866"/>
                                        </p:tgtEl>
                                      </p:cBhvr>
                                    </p:animEffect>
                                    <p:anim calcmode="lin" valueType="num">
                                      <p:cBhvr>
                                        <p:cTn id="8" dur="1822" tmFilter="0,0; 0.14,0.36; 0.43,0.73; 0.71,0.91; 1.0,1.0">
                                          <p:stCondLst>
                                            <p:cond delay="0"/>
                                          </p:stCondLst>
                                        </p:cTn>
                                        <p:tgtEl>
                                          <p:spTgt spid="1648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48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48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48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486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4866"/>
                                        </p:tgtEl>
                                      </p:cBhvr>
                                      <p:to x="100000" y="60000"/>
                                    </p:animScale>
                                    <p:animScale>
                                      <p:cBhvr>
                                        <p:cTn id="14" dur="166" decel="50000">
                                          <p:stCondLst>
                                            <p:cond delay="676"/>
                                          </p:stCondLst>
                                        </p:cTn>
                                        <p:tgtEl>
                                          <p:spTgt spid="164866"/>
                                        </p:tgtEl>
                                      </p:cBhvr>
                                      <p:to x="100000" y="100000"/>
                                    </p:animScale>
                                    <p:animScale>
                                      <p:cBhvr>
                                        <p:cTn id="15" dur="26">
                                          <p:stCondLst>
                                            <p:cond delay="1312"/>
                                          </p:stCondLst>
                                        </p:cTn>
                                        <p:tgtEl>
                                          <p:spTgt spid="164866"/>
                                        </p:tgtEl>
                                      </p:cBhvr>
                                      <p:to x="100000" y="80000"/>
                                    </p:animScale>
                                    <p:animScale>
                                      <p:cBhvr>
                                        <p:cTn id="16" dur="166" decel="50000">
                                          <p:stCondLst>
                                            <p:cond delay="1338"/>
                                          </p:stCondLst>
                                        </p:cTn>
                                        <p:tgtEl>
                                          <p:spTgt spid="164866"/>
                                        </p:tgtEl>
                                      </p:cBhvr>
                                      <p:to x="100000" y="100000"/>
                                    </p:animScale>
                                    <p:animScale>
                                      <p:cBhvr>
                                        <p:cTn id="17" dur="26">
                                          <p:stCondLst>
                                            <p:cond delay="1642"/>
                                          </p:stCondLst>
                                        </p:cTn>
                                        <p:tgtEl>
                                          <p:spTgt spid="164866"/>
                                        </p:tgtEl>
                                      </p:cBhvr>
                                      <p:to x="100000" y="90000"/>
                                    </p:animScale>
                                    <p:animScale>
                                      <p:cBhvr>
                                        <p:cTn id="18" dur="166" decel="50000">
                                          <p:stCondLst>
                                            <p:cond delay="1668"/>
                                          </p:stCondLst>
                                        </p:cTn>
                                        <p:tgtEl>
                                          <p:spTgt spid="164866"/>
                                        </p:tgtEl>
                                      </p:cBhvr>
                                      <p:to x="100000" y="100000"/>
                                    </p:animScale>
                                    <p:animScale>
                                      <p:cBhvr>
                                        <p:cTn id="19" dur="26">
                                          <p:stCondLst>
                                            <p:cond delay="1808"/>
                                          </p:stCondLst>
                                        </p:cTn>
                                        <p:tgtEl>
                                          <p:spTgt spid="164866"/>
                                        </p:tgtEl>
                                      </p:cBhvr>
                                      <p:to x="100000" y="95000"/>
                                    </p:animScale>
                                    <p:animScale>
                                      <p:cBhvr>
                                        <p:cTn id="20" dur="166" decel="50000">
                                          <p:stCondLst>
                                            <p:cond delay="1834"/>
                                          </p:stCondLst>
                                        </p:cTn>
                                        <p:tgtEl>
                                          <p:spTgt spid="16486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411"/>
                                        </p:tgtEl>
                                        <p:attrNameLst>
                                          <p:attrName>style.visibility</p:attrName>
                                        </p:attrNameLst>
                                      </p:cBhvr>
                                      <p:to>
                                        <p:strVal val="visible"/>
                                      </p:to>
                                    </p:set>
                                    <p:animEffect transition="in" filter="wipe(down)">
                                      <p:cBhvr>
                                        <p:cTn id="25" dur="500"/>
                                        <p:tgtEl>
                                          <p:spTgt spid="174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circle(in)">
                                      <p:cBhvr>
                                        <p:cTn id="35" dur="2000"/>
                                        <p:tgtEl>
                                          <p:spTgt spid="205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074"/>
                                        </p:tgtEl>
                                        <p:attrNameLst>
                                          <p:attrName>style.visibility</p:attrName>
                                        </p:attrNameLst>
                                      </p:cBhvr>
                                      <p:to>
                                        <p:strVal val="visible"/>
                                      </p:to>
                                    </p:set>
                                    <p:anim calcmode="lin" valueType="num">
                                      <p:cBhvr additive="base">
                                        <p:cTn id="45" dur="500" fill="hold"/>
                                        <p:tgtEl>
                                          <p:spTgt spid="3074"/>
                                        </p:tgtEl>
                                        <p:attrNameLst>
                                          <p:attrName>ppt_x</p:attrName>
                                        </p:attrNameLst>
                                      </p:cBhvr>
                                      <p:tavLst>
                                        <p:tav tm="0">
                                          <p:val>
                                            <p:strVal val="#ppt_x"/>
                                          </p:val>
                                        </p:tav>
                                        <p:tav tm="100000">
                                          <p:val>
                                            <p:strVal val="#ppt_x"/>
                                          </p:val>
                                        </p:tav>
                                      </p:tavLst>
                                    </p:anim>
                                    <p:anim calcmode="lin" valueType="num">
                                      <p:cBhvr additive="base">
                                        <p:cTn id="4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052"/>
                                        </p:tgtEl>
                                        <p:attrNameLst>
                                          <p:attrName>style.visibility</p:attrName>
                                        </p:attrNameLst>
                                      </p:cBhvr>
                                      <p:to>
                                        <p:strVal val="visible"/>
                                      </p:to>
                                    </p:set>
                                    <p:animEffect transition="in" filter="barn(inVertical)">
                                      <p:cBhvr>
                                        <p:cTn id="58" dur="500"/>
                                        <p:tgtEl>
                                          <p:spTgt spid="205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inVertical)">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animBg="1"/>
      <p:bldP spid="2" grpId="0"/>
      <p:bldP spid="11"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umpkinflowe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762000"/>
            <a:ext cx="8686800" cy="2895600"/>
          </a:xfrm>
          <a:noFill/>
        </p:spPr>
      </p:pic>
      <p:sp>
        <p:nvSpPr>
          <p:cNvPr id="168964" name="Rectangle 4"/>
          <p:cNvSpPr>
            <a:spLocks noGrp="1" noChangeArrowheads="1"/>
          </p:cNvSpPr>
          <p:nvPr>
            <p:ph type="title"/>
          </p:nvPr>
        </p:nvSpPr>
        <p:spPr>
          <a:xfrm>
            <a:off x="1" y="0"/>
            <a:ext cx="8991599" cy="620713"/>
          </a:xfrm>
          <a:solidFill>
            <a:schemeClr val="bg1"/>
          </a:solidFill>
        </p:spPr>
        <p:txBody>
          <a:bodyPr>
            <a:normAutofit fontScale="90000"/>
          </a:bodyPr>
          <a:lstStyle/>
          <a:p>
            <a:pPr eaLnBrk="1" hangingPunct="1">
              <a:spcBef>
                <a:spcPct val="20000"/>
              </a:spcBef>
            </a:pP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chỉ</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có</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nhị</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đực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hoặc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nhụy</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cái</a:t>
            </a:r>
            <a:r>
              <a:rPr lang="en-US" sz="3600" b="1" dirty="0">
                <a:solidFill>
                  <a:srgbClr val="FF3300"/>
                </a:solidFill>
                <a:latin typeface="Times New Roman" panose="02020603050405020304" pitchFamily="18" charset="0"/>
              </a:rPr>
              <a:t>)</a:t>
            </a:r>
          </a:p>
        </p:txBody>
      </p:sp>
      <p:sp>
        <p:nvSpPr>
          <p:cNvPr id="4"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15</a:t>
            </a:fld>
            <a:endParaRPr lang="en-US" sz="1400" dirty="0">
              <a:latin typeface="Arial" panose="020B0604020202020204" pitchFamily="34" charset="0"/>
              <a:ea typeface="SimSun" panose="02010600030101010101" pitchFamily="2" charset="-122"/>
            </a:endParaRPr>
          </a:p>
        </p:txBody>
      </p:sp>
      <p:pic>
        <p:nvPicPr>
          <p:cNvPr id="5" name="Picture 6" descr="16342194jj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816350"/>
            <a:ext cx="4191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duachuot00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816350"/>
            <a:ext cx="4572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619500" y="2946400"/>
            <a:ext cx="21336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bí</a:t>
            </a:r>
            <a:endParaRPr lang="en-US" sz="3600" b="1" dirty="0">
              <a:solidFill>
                <a:srgbClr val="FF0000"/>
              </a:solidFill>
              <a:latin typeface="Times New Roman" pitchFamily="18" charset="0"/>
              <a:cs typeface="Times New Roman" pitchFamily="18" charset="0"/>
            </a:endParaRPr>
          </a:p>
        </p:txBody>
      </p:sp>
      <p:sp>
        <p:nvSpPr>
          <p:cNvPr id="8" name="TextBox 7"/>
          <p:cNvSpPr txBox="1"/>
          <p:nvPr/>
        </p:nvSpPr>
        <p:spPr>
          <a:xfrm>
            <a:off x="3644900" y="5922059"/>
            <a:ext cx="32004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dưa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chuột</a:t>
            </a:r>
            <a:endParaRPr lang="en-US"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8964"/>
                                        </p:tgtEl>
                                        <p:attrNameLst>
                                          <p:attrName>style.visibility</p:attrName>
                                        </p:attrNameLst>
                                      </p:cBhvr>
                                      <p:to>
                                        <p:strVal val="visible"/>
                                      </p:to>
                                    </p:set>
                                    <p:animEffect transition="in" filter="fade">
                                      <p:cBhvr>
                                        <p:cTn id="7" dur="1000"/>
                                        <p:tgtEl>
                                          <p:spTgt spid="168964"/>
                                        </p:tgtEl>
                                      </p:cBhvr>
                                    </p:animEffect>
                                    <p:anim calcmode="lin" valueType="num">
                                      <p:cBhvr>
                                        <p:cTn id="8" dur="1000" fill="hold"/>
                                        <p:tgtEl>
                                          <p:spTgt spid="168964"/>
                                        </p:tgtEl>
                                        <p:attrNameLst>
                                          <p:attrName>ppt_x</p:attrName>
                                        </p:attrNameLst>
                                      </p:cBhvr>
                                      <p:tavLst>
                                        <p:tav tm="0">
                                          <p:val>
                                            <p:strVal val="#ppt_x"/>
                                          </p:val>
                                        </p:tav>
                                        <p:tav tm="100000">
                                          <p:val>
                                            <p:strVal val="#ppt_x"/>
                                          </p:val>
                                        </p:tav>
                                      </p:tavLst>
                                    </p:anim>
                                    <p:anim calcmode="lin" valueType="num">
                                      <p:cBhvr>
                                        <p:cTn id="9" dur="1000" fill="hold"/>
                                        <p:tgtEl>
                                          <p:spTgt spid="1689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barn(inVertical)">
                                      <p:cBhvr>
                                        <p:cTn id="14" dur="500"/>
                                        <p:tgtEl>
                                          <p:spTgt spid="18434"/>
                                        </p:tgtEl>
                                      </p:cBhvr>
                                    </p:animEffect>
                                  </p:childTnLst>
                                </p:cTn>
                              </p:par>
                            </p:childTnLst>
                          </p:cTn>
                        </p:par>
                        <p:par>
                          <p:cTn id="15" fill="hold">
                            <p:stCondLst>
                              <p:cond delay="500"/>
                            </p:stCondLst>
                            <p:childTnLst>
                              <p:par>
                                <p:cTn id="16" presetID="6"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2000"/>
                            </p:stCondLst>
                            <p:childTnLst>
                              <p:par>
                                <p:cTn id="25" presetID="6"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par>
                          <p:cTn id="28" fill="hold">
                            <p:stCondLst>
                              <p:cond delay="4000"/>
                            </p:stCondLst>
                            <p:childTnLst>
                              <p:par>
                                <p:cTn id="29" presetID="6"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animBg="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flipH="1">
            <a:off x="3581400" y="3187700"/>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dirty="0">
                <a:solidFill>
                  <a:srgbClr val="FF0066"/>
                </a:solidFill>
                <a:latin typeface="Arial" panose="020B0604020202020204" pitchFamily="34" charset="0"/>
              </a:rPr>
              <a:t>    </a:t>
            </a:r>
            <a:r>
              <a:rPr lang="en-US" sz="3200" b="1" dirty="0" err="1">
                <a:solidFill>
                  <a:srgbClr val="FF0066"/>
                </a:solidFill>
                <a:latin typeface="Times New Roman" pitchFamily="18" charset="0"/>
                <a:cs typeface="Times New Roman" pitchFamily="18" charset="0"/>
              </a:rPr>
              <a:t>Hoa</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bầu</a:t>
            </a:r>
            <a:endParaRPr lang="en-US" sz="3200" b="1" dirty="0">
              <a:solidFill>
                <a:srgbClr val="FF0066"/>
              </a:solidFill>
              <a:latin typeface="Times New Roman" pitchFamily="18" charset="0"/>
              <a:cs typeface="Times New Roman" pitchFamily="18" charset="0"/>
            </a:endParaRPr>
          </a:p>
        </p:txBody>
      </p:sp>
      <p:sp>
        <p:nvSpPr>
          <p:cNvPr id="20488" name="Text Box 8"/>
          <p:cNvSpPr txBox="1">
            <a:spLocks noChangeArrowheads="1"/>
          </p:cNvSpPr>
          <p:nvPr/>
        </p:nvSpPr>
        <p:spPr bwMode="auto">
          <a:xfrm flipH="1">
            <a:off x="3365500" y="6235700"/>
            <a:ext cx="276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đủ</a:t>
            </a:r>
            <a:endParaRPr lang="en-US" sz="3200" b="1" dirty="0">
              <a:solidFill>
                <a:srgbClr val="FF0000"/>
              </a:solidFill>
              <a:latin typeface="Times New Roman" pitchFamily="18" charset="0"/>
              <a:cs typeface="Times New Roman" pitchFamily="18" charset="0"/>
            </a:endParaRPr>
          </a:p>
        </p:txBody>
      </p:sp>
      <p:sp>
        <p:nvSpPr>
          <p:cNvPr id="10"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16</a:t>
            </a:fld>
            <a:endParaRPr lang="en-US" sz="1400" dirty="0">
              <a:latin typeface="Arial" panose="020B0604020202020204" pitchFamily="34" charset="0"/>
              <a:ea typeface="SimSun" panose="02010600030101010101" pitchFamily="2" charset="-122"/>
            </a:endParaRPr>
          </a:p>
        </p:txBody>
      </p:sp>
      <p:sp>
        <p:nvSpPr>
          <p:cNvPr id="11" name="Rectangle 4"/>
          <p:cNvSpPr>
            <a:spLocks noGrp="1" noChangeArrowheads="1"/>
          </p:cNvSpPr>
          <p:nvPr>
            <p:ph type="title"/>
          </p:nvPr>
        </p:nvSpPr>
        <p:spPr>
          <a:xfrm>
            <a:off x="1" y="0"/>
            <a:ext cx="9144000" cy="620713"/>
          </a:xfrm>
          <a:noFill/>
        </p:spPr>
        <p:txBody>
          <a:bodyPr>
            <a:normAutofit fontScale="90000"/>
          </a:bodyPr>
          <a:lstStyle/>
          <a:p>
            <a:pPr eaLnBrk="1" hangingPunct="1">
              <a:spcBef>
                <a:spcPct val="20000"/>
              </a:spcBef>
            </a:pP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chỉ</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có</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nhị</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đực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hoặc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nhụy</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cái</a:t>
            </a:r>
            <a:r>
              <a:rPr lang="en-US" sz="3600" b="1" dirty="0">
                <a:solidFill>
                  <a:srgbClr val="FF3300"/>
                </a:solidFill>
                <a:latin typeface="Times New Roman" panose="02020603050405020304" pitchFamily="18" charset="0"/>
              </a:rPr>
              <a:t>)</a:t>
            </a:r>
          </a:p>
        </p:txBody>
      </p:sp>
      <p:pic>
        <p:nvPicPr>
          <p:cNvPr id="1026" name="Picture 2" descr="C:\Users\0973224202\Downloads\đu đ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733800"/>
            <a:ext cx="43180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cay-du-du-du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57600"/>
            <a:ext cx="41148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0973224202\Downloads\hoa bàu đự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99" y="673100"/>
            <a:ext cx="4267201" cy="2603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0973224202\Downloads\hoa bầ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1" y="668912"/>
            <a:ext cx="4165600" cy="2556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487"/>
                                        </p:tgtEl>
                                        <p:attrNameLst>
                                          <p:attrName>style.visibility</p:attrName>
                                        </p:attrNameLst>
                                      </p:cBhvr>
                                      <p:to>
                                        <p:strVal val="visible"/>
                                      </p:to>
                                    </p:set>
                                    <p:anim calcmode="lin" valueType="num">
                                      <p:cBhvr additive="base">
                                        <p:cTn id="17" dur="500" fill="hold"/>
                                        <p:tgtEl>
                                          <p:spTgt spid="20487"/>
                                        </p:tgtEl>
                                        <p:attrNameLst>
                                          <p:attrName>ppt_x</p:attrName>
                                        </p:attrNameLst>
                                      </p:cBhvr>
                                      <p:tavLst>
                                        <p:tav tm="0">
                                          <p:val>
                                            <p:strVal val="#ppt_x"/>
                                          </p:val>
                                        </p:tav>
                                        <p:tav tm="100000">
                                          <p:val>
                                            <p:strVal val="#ppt_x"/>
                                          </p:val>
                                        </p:tav>
                                      </p:tavLst>
                                    </p:anim>
                                    <p:anim calcmode="lin" valueType="num">
                                      <p:cBhvr additive="base">
                                        <p:cTn id="18"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barn(inVertical)">
                                      <p:cBhvr>
                                        <p:cTn id="23" dur="500"/>
                                        <p:tgtEl>
                                          <p:spTgt spid="1027"/>
                                        </p:tgtEl>
                                      </p:cBhvr>
                                    </p:animEffect>
                                  </p:childTnLst>
                                </p:cTn>
                              </p:par>
                            </p:childTnLst>
                          </p:cTn>
                        </p:par>
                        <p:par>
                          <p:cTn id="24" fill="hold">
                            <p:stCondLst>
                              <p:cond delay="500"/>
                            </p:stCondLst>
                            <p:childTnLst>
                              <p:par>
                                <p:cTn id="25" presetID="16" presetClass="entr" presetSubtype="21"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20488"/>
                                        </p:tgtEl>
                                        <p:attrNameLst>
                                          <p:attrName>style.visibility</p:attrName>
                                        </p:attrNameLst>
                                      </p:cBhvr>
                                      <p:to>
                                        <p:strVal val="visible"/>
                                      </p:to>
                                    </p:set>
                                    <p:animEffect transition="in" filter="barn(inVertical)">
                                      <p:cBhvr>
                                        <p:cTn id="31"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762000" y="5765800"/>
            <a:ext cx="7579319" cy="584775"/>
          </a:xfrm>
          <a:prstGeom prst="rect">
            <a:avLst/>
          </a:prstGeom>
          <a:noFill/>
        </p:spPr>
        <p:txBody>
          <a:bodyPr wrap="none" rtlCol="0">
            <a:spAutoFit/>
          </a:bodyPr>
          <a:lstStyle/>
          <a:p>
            <a:r>
              <a:rPr lang="en-US" altLang="en-US" sz="3200" dirty="0" err="1">
                <a:solidFill>
                  <a:srgbClr val="FF0000"/>
                </a:solidFill>
                <a:latin typeface="Times New Roman" pitchFamily="18" charset="0"/>
                <a:cs typeface="Times New Roman" pitchFamily="18" charset="0"/>
              </a:rPr>
              <a:t>Chỉ</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nói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tên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từng</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bộ</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phận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của</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nhị</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nhuỵ</a:t>
            </a:r>
            <a:r>
              <a:rPr lang="en-US" altLang="en-US" sz="3200"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pic>
        <p:nvPicPr>
          <p:cNvPr id="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219200" y="1676400"/>
            <a:ext cx="6858000" cy="383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22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863600" y="5183188"/>
            <a:ext cx="1600200" cy="990600"/>
          </a:xfrm>
          <a:prstGeom prst="star32">
            <a:avLst>
              <a:gd name="adj" fmla="val 37500"/>
            </a:avLst>
          </a:prstGeom>
          <a:solidFill>
            <a:srgbClr val="FFCCFF"/>
          </a:solidFill>
          <a:ln w="28575">
            <a:solidFill>
              <a:srgbClr val="0000CC"/>
            </a:solidFill>
            <a:miter lim="800000"/>
          </a:ln>
        </p:spPr>
        <p:txBody>
          <a:bodyPr wrap="none" anchor="ctr"/>
          <a:lstStyle/>
          <a:p>
            <a:pPr algn="ctr"/>
            <a:r>
              <a:rPr lang="en-US" sz="2800" b="1">
                <a:latin typeface="Arial" panose="020B0604020202020204" pitchFamily="34" charset="0"/>
              </a:rPr>
              <a:t>Noãn</a:t>
            </a:r>
          </a:p>
        </p:txBody>
      </p:sp>
      <p:pic>
        <p:nvPicPr>
          <p:cNvPr id="22531" name="Picture 5"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776413"/>
            <a:ext cx="3287713" cy="44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p:cNvSpPr>
            <a:spLocks noChangeShapeType="1"/>
          </p:cNvSpPr>
          <p:nvPr/>
        </p:nvSpPr>
        <p:spPr bwMode="auto">
          <a:xfrm flipH="1">
            <a:off x="3836988" y="1211263"/>
            <a:ext cx="1423987" cy="1020762"/>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1" name="Line 7"/>
          <p:cNvSpPr>
            <a:spLocks noChangeShapeType="1"/>
          </p:cNvSpPr>
          <p:nvPr/>
        </p:nvSpPr>
        <p:spPr bwMode="auto">
          <a:xfrm>
            <a:off x="5376863" y="1125538"/>
            <a:ext cx="228600" cy="952500"/>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4" name="Line 10"/>
          <p:cNvSpPr>
            <a:spLocks noChangeShapeType="1"/>
          </p:cNvSpPr>
          <p:nvPr/>
        </p:nvSpPr>
        <p:spPr bwMode="auto">
          <a:xfrm>
            <a:off x="2752725" y="1120775"/>
            <a:ext cx="1931988" cy="1219200"/>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3" name="Line 19"/>
          <p:cNvSpPr>
            <a:spLocks noChangeShapeType="1"/>
          </p:cNvSpPr>
          <p:nvPr/>
        </p:nvSpPr>
        <p:spPr bwMode="auto">
          <a:xfrm flipH="1">
            <a:off x="3836988" y="2582862"/>
            <a:ext cx="2817812" cy="936626"/>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4" name="Line 20"/>
          <p:cNvSpPr>
            <a:spLocks noChangeShapeType="1"/>
          </p:cNvSpPr>
          <p:nvPr/>
        </p:nvSpPr>
        <p:spPr bwMode="auto">
          <a:xfrm flipH="1">
            <a:off x="5410200" y="2660650"/>
            <a:ext cx="1066800" cy="928688"/>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7" name="Line 21"/>
          <p:cNvSpPr>
            <a:spLocks noChangeShapeType="1"/>
          </p:cNvSpPr>
          <p:nvPr/>
        </p:nvSpPr>
        <p:spPr bwMode="auto">
          <a:xfrm>
            <a:off x="2463800" y="4062413"/>
            <a:ext cx="1614488" cy="196850"/>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8" name="Line 22"/>
          <p:cNvSpPr>
            <a:spLocks noChangeShapeType="1"/>
          </p:cNvSpPr>
          <p:nvPr/>
        </p:nvSpPr>
        <p:spPr bwMode="auto">
          <a:xfrm>
            <a:off x="2390775" y="2684463"/>
            <a:ext cx="2055813" cy="306387"/>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9" name="Line 23"/>
          <p:cNvSpPr>
            <a:spLocks noChangeShapeType="1"/>
          </p:cNvSpPr>
          <p:nvPr/>
        </p:nvSpPr>
        <p:spPr bwMode="auto">
          <a:xfrm flipV="1">
            <a:off x="2141538" y="4389438"/>
            <a:ext cx="2532062" cy="1241425"/>
          </a:xfrm>
          <a:prstGeom prst="line">
            <a:avLst/>
          </a:prstGeom>
          <a:noFill/>
          <a:ln w="76200">
            <a:solidFill>
              <a:srgbClr val="CC33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6" name="Oval 26"/>
          <p:cNvSpPr>
            <a:spLocks noChangeArrowheads="1"/>
          </p:cNvSpPr>
          <p:nvPr/>
        </p:nvSpPr>
        <p:spPr bwMode="auto">
          <a:xfrm>
            <a:off x="5229225" y="420688"/>
            <a:ext cx="2743200" cy="1168400"/>
          </a:xfrm>
          <a:prstGeom prst="ellipse">
            <a:avLst/>
          </a:prstGeom>
          <a:solidFill>
            <a:srgbClr val="FFCCFF"/>
          </a:solidFill>
          <a:ln w="28575">
            <a:solidFill>
              <a:srgbClr val="0000CC"/>
            </a:solidFill>
            <a:round/>
          </a:ln>
        </p:spPr>
        <p:txBody>
          <a:bodyPr wrap="none" anchor="ctr"/>
          <a:lstStyle/>
          <a:p>
            <a:pPr algn="ctr"/>
            <a:r>
              <a:rPr lang="en-US" sz="2400" b="1">
                <a:solidFill>
                  <a:schemeClr val="accent2"/>
                </a:solidFill>
                <a:latin typeface="Arial" panose="020B0604020202020204" pitchFamily="34" charset="0"/>
              </a:rPr>
              <a:t>Bao phấn (chứa </a:t>
            </a:r>
          </a:p>
          <a:p>
            <a:pPr algn="ctr"/>
            <a:r>
              <a:rPr lang="en-US" sz="2400" b="1">
                <a:solidFill>
                  <a:schemeClr val="accent2"/>
                </a:solidFill>
                <a:latin typeface="Arial" panose="020B0604020202020204" pitchFamily="34" charset="0"/>
              </a:rPr>
              <a:t>các hạt phấn)</a:t>
            </a:r>
          </a:p>
        </p:txBody>
      </p:sp>
      <p:sp>
        <p:nvSpPr>
          <p:cNvPr id="15387" name="AutoShape 27"/>
          <p:cNvSpPr>
            <a:spLocks noChangeArrowheads="1"/>
          </p:cNvSpPr>
          <p:nvPr/>
        </p:nvSpPr>
        <p:spPr bwMode="auto">
          <a:xfrm>
            <a:off x="1131888" y="498475"/>
            <a:ext cx="1957387" cy="1066800"/>
          </a:xfrm>
          <a:prstGeom prst="star16">
            <a:avLst>
              <a:gd name="adj" fmla="val 37500"/>
            </a:avLst>
          </a:prstGeom>
          <a:solidFill>
            <a:srgbClr val="FFCCFF"/>
          </a:solidFill>
          <a:ln w="28575">
            <a:solidFill>
              <a:srgbClr val="0000CC"/>
            </a:solidFill>
            <a:miter lim="800000"/>
          </a:ln>
        </p:spPr>
        <p:txBody>
          <a:bodyPr wrap="none" anchor="ctr"/>
          <a:lstStyle/>
          <a:p>
            <a:pPr algn="ctr"/>
            <a:r>
              <a:rPr lang="en-US" sz="2400" b="1" dirty="0" err="1">
                <a:latin typeface="Arial" panose="020B0604020202020204" pitchFamily="34" charset="0"/>
              </a:rPr>
              <a:t>Đầu</a:t>
            </a:r>
            <a:r>
              <a:rPr lang="en-US" sz="2400" b="1" dirty="0">
                <a:latin typeface="Arial" panose="020B0604020202020204" pitchFamily="34" charset="0"/>
              </a:rPr>
              <a:t> </a:t>
            </a:r>
            <a:r>
              <a:rPr lang="en-US" sz="2400" b="1" dirty="0" err="1">
                <a:latin typeface="Arial" panose="020B0604020202020204" pitchFamily="34" charset="0"/>
              </a:rPr>
              <a:t>nhuỵ</a:t>
            </a:r>
            <a:endParaRPr lang="en-US" sz="2400" b="1" dirty="0">
              <a:latin typeface="Arial" panose="020B0604020202020204" pitchFamily="34" charset="0"/>
            </a:endParaRPr>
          </a:p>
        </p:txBody>
      </p:sp>
      <p:sp>
        <p:nvSpPr>
          <p:cNvPr id="15388" name="AutoShape 28"/>
          <p:cNvSpPr>
            <a:spLocks noChangeArrowheads="1"/>
          </p:cNvSpPr>
          <p:nvPr/>
        </p:nvSpPr>
        <p:spPr bwMode="auto">
          <a:xfrm>
            <a:off x="6426200" y="2063750"/>
            <a:ext cx="1752600" cy="1066800"/>
          </a:xfrm>
          <a:prstGeom prst="star16">
            <a:avLst>
              <a:gd name="adj" fmla="val 37500"/>
            </a:avLst>
          </a:prstGeom>
          <a:solidFill>
            <a:srgbClr val="FFCCFF"/>
          </a:solidFill>
          <a:ln w="38100">
            <a:solidFill>
              <a:srgbClr val="0000CC"/>
            </a:solidFill>
            <a:miter lim="800000"/>
          </a:ln>
        </p:spPr>
        <p:txBody>
          <a:bodyPr wrap="none" anchor="ctr"/>
          <a:lstStyle/>
          <a:p>
            <a:pPr algn="ctr"/>
            <a:r>
              <a:rPr lang="en-US" sz="2400" b="1">
                <a:solidFill>
                  <a:schemeClr val="accent2"/>
                </a:solidFill>
                <a:latin typeface="Arial" panose="020B0604020202020204" pitchFamily="34" charset="0"/>
              </a:rPr>
              <a:t>Chỉ nhị</a:t>
            </a:r>
          </a:p>
        </p:txBody>
      </p:sp>
      <p:sp>
        <p:nvSpPr>
          <p:cNvPr id="15389" name="Oval 29"/>
          <p:cNvSpPr>
            <a:spLocks noChangeArrowheads="1"/>
          </p:cNvSpPr>
          <p:nvPr/>
        </p:nvSpPr>
        <p:spPr bwMode="auto">
          <a:xfrm>
            <a:off x="762000" y="2262188"/>
            <a:ext cx="1828800" cy="762000"/>
          </a:xfrm>
          <a:prstGeom prst="ellipse">
            <a:avLst/>
          </a:prstGeom>
          <a:solidFill>
            <a:srgbClr val="FFCCFF"/>
          </a:solidFill>
          <a:ln w="38100">
            <a:solidFill>
              <a:srgbClr val="0000CC"/>
            </a:solidFill>
            <a:round/>
          </a:ln>
        </p:spPr>
        <p:txBody>
          <a:bodyPr wrap="none" anchor="ctr"/>
          <a:lstStyle/>
          <a:p>
            <a:pPr algn="ctr"/>
            <a:r>
              <a:rPr lang="en-US" sz="2400" b="1" dirty="0" err="1">
                <a:latin typeface="Arial" panose="020B0604020202020204" pitchFamily="34" charset="0"/>
              </a:rPr>
              <a:t>Vòi</a:t>
            </a:r>
            <a:r>
              <a:rPr lang="en-US" sz="2400" b="1" dirty="0">
                <a:latin typeface="Arial" panose="020B0604020202020204" pitchFamily="34" charset="0"/>
              </a:rPr>
              <a:t> </a:t>
            </a:r>
            <a:r>
              <a:rPr lang="en-US" sz="2400" b="1" dirty="0" err="1">
                <a:latin typeface="Arial" panose="020B0604020202020204" pitchFamily="34" charset="0"/>
              </a:rPr>
              <a:t>nhuỵ</a:t>
            </a:r>
            <a:endParaRPr lang="en-US" sz="2400" b="1" dirty="0">
              <a:latin typeface="Arial" panose="020B0604020202020204" pitchFamily="34" charset="0"/>
            </a:endParaRPr>
          </a:p>
        </p:txBody>
      </p:sp>
      <p:sp>
        <p:nvSpPr>
          <p:cNvPr id="15390" name="Oval 30"/>
          <p:cNvSpPr>
            <a:spLocks noChangeArrowheads="1"/>
          </p:cNvSpPr>
          <p:nvPr/>
        </p:nvSpPr>
        <p:spPr bwMode="auto">
          <a:xfrm>
            <a:off x="649288" y="3627438"/>
            <a:ext cx="1828800" cy="762000"/>
          </a:xfrm>
          <a:prstGeom prst="ellipse">
            <a:avLst/>
          </a:prstGeom>
          <a:solidFill>
            <a:srgbClr val="FFCCFF"/>
          </a:solidFill>
          <a:ln w="38100">
            <a:solidFill>
              <a:srgbClr val="0000CC"/>
            </a:solidFill>
            <a:round/>
          </a:ln>
        </p:spPr>
        <p:txBody>
          <a:bodyPr wrap="none" anchor="ctr"/>
          <a:lstStyle/>
          <a:p>
            <a:pPr algn="ctr"/>
            <a:r>
              <a:rPr lang="en-US" sz="2400" b="1">
                <a:latin typeface="Arial" panose="020B0604020202020204" pitchFamily="34" charset="0"/>
              </a:rPr>
              <a:t>Bầu nhuỵ</a:t>
            </a:r>
          </a:p>
        </p:txBody>
      </p:sp>
      <p:sp>
        <p:nvSpPr>
          <p:cNvPr id="19" name="Text Box 13"/>
          <p:cNvSpPr txBox="1">
            <a:spLocks noChangeArrowheads="1"/>
          </p:cNvSpPr>
          <p:nvPr/>
        </p:nvSpPr>
        <p:spPr bwMode="auto">
          <a:xfrm>
            <a:off x="0" y="6230650"/>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Cơ</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quan</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sinh</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sản</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thực</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vật</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hoa</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gồm</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những</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gì</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checkerboard(across)">
                                      <p:cBhvr>
                                        <p:cTn id="12" dur="500"/>
                                        <p:tgtEl>
                                          <p:spTgt spid="2458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4581"/>
                                        </p:tgtEl>
                                        <p:attrNameLst>
                                          <p:attrName>style.visibility</p:attrName>
                                        </p:attrNameLst>
                                      </p:cBhvr>
                                      <p:to>
                                        <p:strVal val="visible"/>
                                      </p:to>
                                    </p:set>
                                    <p:animEffect transition="in" filter="checkerboard(across)">
                                      <p:cBhvr>
                                        <p:cTn id="15" dur="500"/>
                                        <p:tgtEl>
                                          <p:spTgt spid="24581"/>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15386"/>
                                        </p:tgtEl>
                                        <p:attrNameLst>
                                          <p:attrName>style.visibility</p:attrName>
                                        </p:attrNameLst>
                                      </p:cBhvr>
                                      <p:to>
                                        <p:strVal val="visible"/>
                                      </p:to>
                                    </p:set>
                                    <p:animScale>
                                      <p:cBhvr>
                                        <p:cTn id="20" dur="1000" decel="50000" fill="hold">
                                          <p:stCondLst>
                                            <p:cond delay="0"/>
                                          </p:stCondLst>
                                        </p:cTn>
                                        <p:tgtEl>
                                          <p:spTgt spid="153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5386"/>
                                        </p:tgtEl>
                                        <p:attrNameLst>
                                          <p:attrName>ppt_x</p:attrName>
                                          <p:attrName>ppt_y</p:attrName>
                                        </p:attrNameLst>
                                      </p:cBhvr>
                                    </p:animMotion>
                                    <p:animEffect transition="in" filter="fade">
                                      <p:cBhvr>
                                        <p:cTn id="22" dur="1000"/>
                                        <p:tgtEl>
                                          <p:spTgt spid="15386"/>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4584"/>
                                        </p:tgtEl>
                                        <p:attrNameLst>
                                          <p:attrName>style.visibility</p:attrName>
                                        </p:attrNameLst>
                                      </p:cBhvr>
                                      <p:to>
                                        <p:strVal val="visible"/>
                                      </p:to>
                                    </p:set>
                                    <p:animEffect transition="in" filter="diamond(in)">
                                      <p:cBhvr>
                                        <p:cTn id="27" dur="2000"/>
                                        <p:tgtEl>
                                          <p:spTgt spid="24584"/>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24583"/>
                                        </p:tgtEl>
                                        <p:attrNameLst>
                                          <p:attrName>style.visibility</p:attrName>
                                        </p:attrNameLst>
                                      </p:cBhvr>
                                      <p:to>
                                        <p:strVal val="visible"/>
                                      </p:to>
                                    </p:set>
                                    <p:animEffect transition="in" filter="diamond(in)">
                                      <p:cBhvr>
                                        <p:cTn id="30" dur="2000"/>
                                        <p:tgtEl>
                                          <p:spTgt spid="24583"/>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5388"/>
                                        </p:tgtEl>
                                        <p:attrNameLst>
                                          <p:attrName>style.visibility</p:attrName>
                                        </p:attrNameLst>
                                      </p:cBhvr>
                                      <p:to>
                                        <p:strVal val="visible"/>
                                      </p:to>
                                    </p:set>
                                    <p:anim calcmode="lin" valueType="num">
                                      <p:cBhvr>
                                        <p:cTn id="35" dur="1000" fill="hold"/>
                                        <p:tgtEl>
                                          <p:spTgt spid="15388"/>
                                        </p:tgtEl>
                                        <p:attrNameLst>
                                          <p:attrName>ppt_w</p:attrName>
                                        </p:attrNameLst>
                                      </p:cBhvr>
                                      <p:tavLst>
                                        <p:tav tm="0">
                                          <p:val>
                                            <p:strVal val="#ppt_w+.3"/>
                                          </p:val>
                                        </p:tav>
                                        <p:tav tm="100000">
                                          <p:val>
                                            <p:strVal val="#ppt_w"/>
                                          </p:val>
                                        </p:tav>
                                      </p:tavLst>
                                    </p:anim>
                                    <p:anim calcmode="lin" valueType="num">
                                      <p:cBhvr>
                                        <p:cTn id="36" dur="1000" fill="hold"/>
                                        <p:tgtEl>
                                          <p:spTgt spid="15388"/>
                                        </p:tgtEl>
                                        <p:attrNameLst>
                                          <p:attrName>ppt_h</p:attrName>
                                        </p:attrNameLst>
                                      </p:cBhvr>
                                      <p:tavLst>
                                        <p:tav tm="0">
                                          <p:val>
                                            <p:strVal val="#ppt_h"/>
                                          </p:val>
                                        </p:tav>
                                        <p:tav tm="100000">
                                          <p:val>
                                            <p:strVal val="#ppt_h"/>
                                          </p:val>
                                        </p:tav>
                                      </p:tavLst>
                                    </p:anim>
                                    <p:animEffect transition="in" filter="fade">
                                      <p:cBhvr>
                                        <p:cTn id="37" dur="1000"/>
                                        <p:tgtEl>
                                          <p:spTgt spid="15388"/>
                                        </p:tgtEl>
                                      </p:cBhvr>
                                    </p:animEffect>
                                  </p:childTnLst>
                                  <p:subTnLst>
                                    <p:audio>
                                      <p:cMediaNode>
                                        <p:cTn display="0" masterRel="sameClick">
                                          <p:stCondLst>
                                            <p:cond evt="begin" delay="0">
                                              <p:tn val="33"/>
                                            </p:cond>
                                          </p:stCondLst>
                                          <p:endCondLst>
                                            <p:cond evt="onStopAudio" delay="0">
                                              <p:tgtEl>
                                                <p:sldTgt/>
                                              </p:tgtEl>
                                            </p:cond>
                                          </p:endCondLst>
                                        </p:cTn>
                                        <p:tgtEl>
                                          <p:sndTgt r:embed="rId3" name="voltage.wav"/>
                                        </p:tgtEl>
                                      </p:cMediaNode>
                                    </p:audio>
                                  </p:sub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22534"/>
                                        </p:tgtEl>
                                        <p:attrNameLst>
                                          <p:attrName>style.visibility</p:attrName>
                                        </p:attrNameLst>
                                      </p:cBhvr>
                                      <p:to>
                                        <p:strVal val="visible"/>
                                      </p:to>
                                    </p:set>
                                    <p:animEffect transition="in" filter="barn(inHorizontal)">
                                      <p:cBhvr>
                                        <p:cTn id="42" dur="500"/>
                                        <p:tgtEl>
                                          <p:spTgt spid="2253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387"/>
                                        </p:tgtEl>
                                        <p:attrNameLst>
                                          <p:attrName>style.visibility</p:attrName>
                                        </p:attrNameLst>
                                      </p:cBhvr>
                                      <p:to>
                                        <p:strVal val="visible"/>
                                      </p:to>
                                    </p:set>
                                    <p:animEffect transition="in" filter="dissolve">
                                      <p:cBhvr>
                                        <p:cTn id="47" dur="500"/>
                                        <p:tgtEl>
                                          <p:spTgt spid="15387"/>
                                        </p:tgtEl>
                                      </p:cBhvr>
                                    </p:animEffect>
                                  </p:childTnLst>
                                  <p:subTnLst>
                                    <p:audio>
                                      <p:cMediaNode>
                                        <p:cTn display="0" masterRel="sameClick">
                                          <p:stCondLst>
                                            <p:cond evt="begin" delay="0">
                                              <p:tn val="45"/>
                                            </p:cond>
                                          </p:stCondLst>
                                          <p:endCondLst>
                                            <p:cond evt="onStopAudio" delay="0">
                                              <p:tgtEl>
                                                <p:sldTgt/>
                                              </p:tgtEl>
                                            </p:cond>
                                          </p:endCondLst>
                                        </p:cTn>
                                        <p:tgtEl>
                                          <p:sndTgt r:embed="rId4" name="breeze.wav"/>
                                        </p:tgtEl>
                                      </p:cMediaNode>
                                    </p:audio>
                                  </p:sub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22538"/>
                                        </p:tgtEl>
                                        <p:attrNameLst>
                                          <p:attrName>style.visibility</p:attrName>
                                        </p:attrNameLst>
                                      </p:cBhvr>
                                      <p:to>
                                        <p:strVal val="visible"/>
                                      </p:to>
                                    </p:set>
                                    <p:animEffect transition="in" filter="barn(inHorizontal)">
                                      <p:cBhvr>
                                        <p:cTn id="52" dur="500"/>
                                        <p:tgtEl>
                                          <p:spTgt spid="2253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15389"/>
                                        </p:tgtEl>
                                        <p:attrNameLst>
                                          <p:attrName>style.visibility</p:attrName>
                                        </p:attrNameLst>
                                      </p:cBhvr>
                                      <p:to>
                                        <p:strVal val="visible"/>
                                      </p:to>
                                    </p:set>
                                    <p:animEffect transition="in" filter="barn(inHorizontal)">
                                      <p:cBhvr>
                                        <p:cTn id="57" dur="500"/>
                                        <p:tgtEl>
                                          <p:spTgt spid="1538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22537"/>
                                        </p:tgtEl>
                                        <p:attrNameLst>
                                          <p:attrName>style.visibility</p:attrName>
                                        </p:attrNameLst>
                                      </p:cBhvr>
                                      <p:to>
                                        <p:strVal val="visible"/>
                                      </p:to>
                                    </p:set>
                                    <p:animEffect transition="in" filter="barn(inHorizontal)">
                                      <p:cBhvr>
                                        <p:cTn id="62" dur="500"/>
                                        <p:tgtEl>
                                          <p:spTgt spid="2253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15390"/>
                                        </p:tgtEl>
                                        <p:attrNameLst>
                                          <p:attrName>style.visibility</p:attrName>
                                        </p:attrNameLst>
                                      </p:cBhvr>
                                      <p:to>
                                        <p:strVal val="visible"/>
                                      </p:to>
                                    </p:set>
                                    <p:animEffect transition="in" filter="barn(inHorizontal)">
                                      <p:cBhvr>
                                        <p:cTn id="67" dur="500"/>
                                        <p:tgtEl>
                                          <p:spTgt spid="15390"/>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6" fill="hold" grpId="0" nodeType="clickEffect">
                                  <p:stCondLst>
                                    <p:cond delay="0"/>
                                  </p:stCondLst>
                                  <p:childTnLst>
                                    <p:set>
                                      <p:cBhvr>
                                        <p:cTn id="71" dur="1" fill="hold">
                                          <p:stCondLst>
                                            <p:cond delay="0"/>
                                          </p:stCondLst>
                                        </p:cTn>
                                        <p:tgtEl>
                                          <p:spTgt spid="22539"/>
                                        </p:tgtEl>
                                        <p:attrNameLst>
                                          <p:attrName>style.visibility</p:attrName>
                                        </p:attrNameLst>
                                      </p:cBhvr>
                                      <p:to>
                                        <p:strVal val="visible"/>
                                      </p:to>
                                    </p:set>
                                    <p:animEffect transition="in" filter="barn(inHorizontal)">
                                      <p:cBhvr>
                                        <p:cTn id="72" dur="500"/>
                                        <p:tgtEl>
                                          <p:spTgt spid="2253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6" fill="hold" grpId="0" nodeType="clickEffect">
                                  <p:stCondLst>
                                    <p:cond delay="0"/>
                                  </p:stCondLst>
                                  <p:childTnLst>
                                    <p:set>
                                      <p:cBhvr>
                                        <p:cTn id="76" dur="1" fill="hold">
                                          <p:stCondLst>
                                            <p:cond delay="0"/>
                                          </p:stCondLst>
                                        </p:cTn>
                                        <p:tgtEl>
                                          <p:spTgt spid="15364"/>
                                        </p:tgtEl>
                                        <p:attrNameLst>
                                          <p:attrName>style.visibility</p:attrName>
                                        </p:attrNameLst>
                                      </p:cBhvr>
                                      <p:to>
                                        <p:strVal val="visible"/>
                                      </p:to>
                                    </p:set>
                                    <p:animEffect transition="in" filter="barn(inHorizontal)">
                                      <p:cBhvr>
                                        <p:cTn id="7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24580" grpId="0" animBg="1"/>
      <p:bldP spid="24581" grpId="0" animBg="1"/>
      <p:bldP spid="22534" grpId="0" animBg="1"/>
      <p:bldP spid="24583" grpId="0" animBg="1"/>
      <p:bldP spid="24584" grpId="0" animBg="1"/>
      <p:bldP spid="22537" grpId="0" animBg="1"/>
      <p:bldP spid="22538" grpId="0" animBg="1"/>
      <p:bldP spid="22539" grpId="0" animBg="1"/>
      <p:bldP spid="15386" grpId="0" animBg="1"/>
      <p:bldP spid="15387" grpId="0" animBg="1"/>
      <p:bldP spid="15388" grpId="0" animBg="1"/>
      <p:bldP spid="15389" grpId="0" animBg="1"/>
      <p:bldP spid="15390"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2" name="Picture 4" descr="2"/>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9525" y="1447799"/>
            <a:ext cx="4114800" cy="4829115"/>
          </a:xfrm>
          <a:noFill/>
          <a:extLst>
            <a:ext uri="{909E8E84-426E-40DD-AFC4-6F175D3DCCD1}">
              <a14:hiddenFill xmlns:a14="http://schemas.microsoft.com/office/drawing/2010/main">
                <a:solidFill>
                  <a:srgbClr val="FFFFFF"/>
                </a:solidFill>
              </a14:hiddenFill>
            </a:ext>
          </a:extLst>
        </p:spPr>
      </p:pic>
      <p:sp>
        <p:nvSpPr>
          <p:cNvPr id="63493" name="Text Box 5"/>
          <p:cNvSpPr txBox="1">
            <a:spLocks noChangeArrowheads="1"/>
          </p:cNvSpPr>
          <p:nvPr/>
        </p:nvSpPr>
        <p:spPr bwMode="auto">
          <a:xfrm>
            <a:off x="3962400" y="1524000"/>
            <a:ext cx="5181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b="1" dirty="0" err="1">
                <a:solidFill>
                  <a:srgbClr val="FF0000"/>
                </a:solidFill>
                <a:cs typeface="Times New Roman" pitchFamily="18" charset="0"/>
              </a:rPr>
              <a:t>Nhị</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gồm</a:t>
            </a:r>
            <a:r>
              <a:rPr lang="en-US" altLang="en-US" b="1" dirty="0">
                <a:solidFill>
                  <a:srgbClr val="FF0000"/>
                </a:solidFill>
                <a:cs typeface="Times New Roman" pitchFamily="18" charset="0"/>
              </a:rPr>
              <a:t>:</a:t>
            </a:r>
          </a:p>
          <a:p>
            <a:r>
              <a:rPr lang="en-US" altLang="en-US" b="1" dirty="0">
                <a:solidFill>
                  <a:srgbClr val="FF0000"/>
                </a:solidFill>
                <a:cs typeface="Times New Roman" pitchFamily="18" charset="0"/>
              </a:rPr>
              <a:t>  - a : </a:t>
            </a:r>
            <a:r>
              <a:rPr lang="en-US" altLang="en-US" b="1" dirty="0" err="1">
                <a:solidFill>
                  <a:srgbClr val="FF0000"/>
                </a:solidFill>
                <a:cs typeface="Times New Roman" pitchFamily="18" charset="0"/>
              </a:rPr>
              <a:t>Bao</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phấn</a:t>
            </a:r>
            <a:r>
              <a:rPr lang="en-US" altLang="en-US" b="1" dirty="0">
                <a:solidFill>
                  <a:srgbClr val="FF0000"/>
                </a:solidFill>
                <a:cs typeface="Times New Roman" pitchFamily="18" charset="0"/>
              </a:rPr>
              <a:t> </a:t>
            </a:r>
            <a:r>
              <a:rPr lang="en-US" altLang="en-US" b="1" i="1" dirty="0">
                <a:solidFill>
                  <a:srgbClr val="FF0000"/>
                </a:solidFill>
                <a:cs typeface="Times New Roman" pitchFamily="18" charset="0"/>
              </a:rPr>
              <a:t>(</a:t>
            </a:r>
            <a:r>
              <a:rPr lang="en-US" altLang="en-US" b="1" i="1" dirty="0" err="1">
                <a:solidFill>
                  <a:srgbClr val="FF0000"/>
                </a:solidFill>
                <a:cs typeface="Times New Roman" pitchFamily="18" charset="0"/>
              </a:rPr>
              <a:t>chứa</a:t>
            </a:r>
            <a:r>
              <a:rPr lang="en-US" altLang="en-US" b="1" i="1" dirty="0">
                <a:solidFill>
                  <a:srgbClr val="FF0000"/>
                </a:solidFill>
                <a:cs typeface="Times New Roman" pitchFamily="18" charset="0"/>
              </a:rPr>
              <a:t> </a:t>
            </a:r>
            <a:r>
              <a:rPr lang="en-US" altLang="en-US" b="1" i="1" dirty="0" err="1">
                <a:solidFill>
                  <a:srgbClr val="FF0000"/>
                </a:solidFill>
                <a:cs typeface="Times New Roman" pitchFamily="18" charset="0"/>
              </a:rPr>
              <a:t>các</a:t>
            </a:r>
            <a:r>
              <a:rPr lang="en-US" altLang="en-US" b="1" i="1" dirty="0">
                <a:solidFill>
                  <a:srgbClr val="FF0000"/>
                </a:solidFill>
                <a:cs typeface="Times New Roman" pitchFamily="18" charset="0"/>
              </a:rPr>
              <a:t> </a:t>
            </a:r>
            <a:r>
              <a:rPr lang="en-US" altLang="en-US" b="1" i="1" dirty="0" err="1">
                <a:solidFill>
                  <a:srgbClr val="FF0000"/>
                </a:solidFill>
                <a:cs typeface="Times New Roman" pitchFamily="18" charset="0"/>
              </a:rPr>
              <a:t>hạt</a:t>
            </a:r>
            <a:r>
              <a:rPr lang="en-US" altLang="en-US" b="1" i="1" dirty="0">
                <a:solidFill>
                  <a:srgbClr val="FF0000"/>
                </a:solidFill>
                <a:cs typeface="Times New Roman" pitchFamily="18" charset="0"/>
              </a:rPr>
              <a:t> </a:t>
            </a:r>
            <a:r>
              <a:rPr lang="en-US" altLang="en-US" b="1" i="1" dirty="0" err="1">
                <a:solidFill>
                  <a:srgbClr val="FF0000"/>
                </a:solidFill>
                <a:cs typeface="Times New Roman" pitchFamily="18" charset="0"/>
              </a:rPr>
              <a:t>phấn</a:t>
            </a:r>
            <a:r>
              <a:rPr lang="en-US" altLang="en-US" b="1" i="1" dirty="0">
                <a:solidFill>
                  <a:srgbClr val="FF0000"/>
                </a:solidFill>
                <a:cs typeface="Times New Roman" pitchFamily="18" charset="0"/>
              </a:rPr>
              <a:t>)</a:t>
            </a:r>
          </a:p>
          <a:p>
            <a:r>
              <a:rPr lang="en-US" altLang="en-US" b="1" dirty="0">
                <a:solidFill>
                  <a:srgbClr val="FF0000"/>
                </a:solidFill>
                <a:cs typeface="Times New Roman" pitchFamily="18" charset="0"/>
              </a:rPr>
              <a:t>  - b : </a:t>
            </a:r>
            <a:r>
              <a:rPr lang="en-US" altLang="en-US" b="1" dirty="0" err="1">
                <a:solidFill>
                  <a:srgbClr val="FF0000"/>
                </a:solidFill>
                <a:cs typeface="Times New Roman" pitchFamily="18" charset="0"/>
              </a:rPr>
              <a:t>Chỉ</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nhị</a:t>
            </a:r>
            <a:endParaRPr lang="en-US" altLang="en-US" b="1" dirty="0">
              <a:solidFill>
                <a:srgbClr val="FF0000"/>
              </a:solidFill>
              <a:cs typeface="Times New Roman" pitchFamily="18" charset="0"/>
            </a:endParaRPr>
          </a:p>
          <a:p>
            <a:r>
              <a:rPr lang="en-US" altLang="en-US" b="1" dirty="0" err="1">
                <a:solidFill>
                  <a:srgbClr val="FF0000"/>
                </a:solidFill>
                <a:cs typeface="Times New Roman" pitchFamily="18" charset="0"/>
              </a:rPr>
              <a:t>Nhuỵ</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gồm</a:t>
            </a:r>
            <a:r>
              <a:rPr lang="en-US" altLang="en-US" b="1" dirty="0">
                <a:solidFill>
                  <a:srgbClr val="FF0000"/>
                </a:solidFill>
                <a:cs typeface="Times New Roman" pitchFamily="18" charset="0"/>
              </a:rPr>
              <a:t>:</a:t>
            </a:r>
          </a:p>
          <a:p>
            <a:r>
              <a:rPr lang="en-US" altLang="en-US" b="1" dirty="0">
                <a:solidFill>
                  <a:srgbClr val="FF0000"/>
                </a:solidFill>
                <a:cs typeface="Times New Roman" pitchFamily="18" charset="0"/>
              </a:rPr>
              <a:t>  - c : </a:t>
            </a:r>
            <a:r>
              <a:rPr lang="en-US" altLang="en-US" b="1" dirty="0" err="1">
                <a:solidFill>
                  <a:srgbClr val="FF0000"/>
                </a:solidFill>
                <a:cs typeface="Times New Roman" pitchFamily="18" charset="0"/>
              </a:rPr>
              <a:t>Đầu</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nhuỵ</a:t>
            </a:r>
            <a:r>
              <a:rPr lang="en-US" altLang="en-US" b="1" dirty="0">
                <a:solidFill>
                  <a:srgbClr val="FF0000"/>
                </a:solidFill>
                <a:cs typeface="Times New Roman" pitchFamily="18" charset="0"/>
              </a:rPr>
              <a:t>.</a:t>
            </a:r>
          </a:p>
          <a:p>
            <a:r>
              <a:rPr lang="en-US" altLang="en-US" b="1" dirty="0">
                <a:solidFill>
                  <a:srgbClr val="FF0000"/>
                </a:solidFill>
                <a:cs typeface="Times New Roman" pitchFamily="18" charset="0"/>
              </a:rPr>
              <a:t>  - d : </a:t>
            </a:r>
            <a:r>
              <a:rPr lang="en-US" altLang="en-US" b="1" dirty="0" err="1">
                <a:solidFill>
                  <a:srgbClr val="FF0000"/>
                </a:solidFill>
                <a:cs typeface="Times New Roman" pitchFamily="18" charset="0"/>
              </a:rPr>
              <a:t>Vòi</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nhuỵ</a:t>
            </a:r>
            <a:r>
              <a:rPr lang="en-US" altLang="en-US" b="1" dirty="0">
                <a:solidFill>
                  <a:srgbClr val="FF0000"/>
                </a:solidFill>
                <a:cs typeface="Times New Roman" pitchFamily="18" charset="0"/>
              </a:rPr>
              <a:t>.</a:t>
            </a:r>
          </a:p>
          <a:p>
            <a:r>
              <a:rPr lang="en-US" altLang="en-US" b="1" dirty="0">
                <a:solidFill>
                  <a:srgbClr val="FF0000"/>
                </a:solidFill>
                <a:cs typeface="Times New Roman" pitchFamily="18" charset="0"/>
              </a:rPr>
              <a:t>  - e : </a:t>
            </a:r>
            <a:r>
              <a:rPr lang="en-US" altLang="en-US" b="1" dirty="0" err="1">
                <a:solidFill>
                  <a:srgbClr val="FF0000"/>
                </a:solidFill>
                <a:cs typeface="Times New Roman" pitchFamily="18" charset="0"/>
              </a:rPr>
              <a:t>Bầu</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nhuỵ</a:t>
            </a:r>
            <a:r>
              <a:rPr lang="en-US" altLang="en-US" b="1" dirty="0">
                <a:solidFill>
                  <a:srgbClr val="FF0000"/>
                </a:solidFill>
                <a:cs typeface="Times New Roman" pitchFamily="18" charset="0"/>
              </a:rPr>
              <a:t> </a:t>
            </a:r>
          </a:p>
          <a:p>
            <a:r>
              <a:rPr lang="en-US" altLang="en-US" b="1" dirty="0">
                <a:solidFill>
                  <a:srgbClr val="FF0000"/>
                </a:solidFill>
                <a:cs typeface="Times New Roman" pitchFamily="18" charset="0"/>
              </a:rPr>
              <a:t>  - g : </a:t>
            </a:r>
            <a:r>
              <a:rPr lang="en-US" altLang="en-US" b="1" dirty="0" err="1">
                <a:solidFill>
                  <a:srgbClr val="FF0000"/>
                </a:solidFill>
                <a:cs typeface="Times New Roman" pitchFamily="18" charset="0"/>
              </a:rPr>
              <a:t>Noãn</a:t>
            </a:r>
            <a:endParaRPr lang="en-US" altLang="en-US" b="1" dirty="0">
              <a:solidFill>
                <a:srgbClr val="FF0000"/>
              </a:solidFill>
              <a:cs typeface="Times New Roman" pitchFamily="18" charset="0"/>
            </a:endParaRPr>
          </a:p>
        </p:txBody>
      </p:sp>
    </p:spTree>
    <p:extLst>
      <p:ext uri="{BB962C8B-B14F-4D97-AF65-F5344CB8AC3E}">
        <p14:creationId xmlns:p14="http://schemas.microsoft.com/office/powerpoint/2010/main" val="74008616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300"/>
                                  </p:stCondLst>
                                  <p:childTnLst>
                                    <p:set>
                                      <p:cBhvr>
                                        <p:cTn id="6" dur="1" fill="hold">
                                          <p:stCondLst>
                                            <p:cond delay="0"/>
                                          </p:stCondLst>
                                        </p:cTn>
                                        <p:tgtEl>
                                          <p:spTgt spid="63492"/>
                                        </p:tgtEl>
                                        <p:attrNameLst>
                                          <p:attrName>style.visibility</p:attrName>
                                        </p:attrNameLst>
                                      </p:cBhvr>
                                      <p:to>
                                        <p:strVal val="visible"/>
                                      </p:to>
                                    </p:set>
                                    <p:animEffect transition="in" filter="blinds(horizontal)">
                                      <p:cBhvr>
                                        <p:cTn id="7" dur="500"/>
                                        <p:tgtEl>
                                          <p:spTgt spid="63492"/>
                                        </p:tgtEl>
                                      </p:cBhvr>
                                    </p:animEffect>
                                  </p:childTnLst>
                                </p:cTn>
                              </p:par>
                            </p:childTnLst>
                          </p:cTn>
                        </p:par>
                        <p:par>
                          <p:cTn id="8" fill="hold" nodeType="afterGroup">
                            <p:stCondLst>
                              <p:cond delay="800"/>
                            </p:stCondLst>
                            <p:childTnLst>
                              <p:par>
                                <p:cTn id="9" presetID="53" presetClass="entr" presetSubtype="0" fill="hold" grpId="0" nodeType="afterEffect">
                                  <p:stCondLst>
                                    <p:cond delay="0"/>
                                  </p:stCondLst>
                                  <p:childTnLst>
                                    <p:set>
                                      <p:cBhvr>
                                        <p:cTn id="10" dur="1" fill="hold">
                                          <p:stCondLst>
                                            <p:cond delay="0"/>
                                          </p:stCondLst>
                                        </p:cTn>
                                        <p:tgtEl>
                                          <p:spTgt spid="63493"/>
                                        </p:tgtEl>
                                        <p:attrNameLst>
                                          <p:attrName>style.visibility</p:attrName>
                                        </p:attrNameLst>
                                      </p:cBhvr>
                                      <p:to>
                                        <p:strVal val="visible"/>
                                      </p:to>
                                    </p:set>
                                    <p:anim calcmode="lin" valueType="num">
                                      <p:cBhvr>
                                        <p:cTn id="11" dur="500" fill="hold"/>
                                        <p:tgtEl>
                                          <p:spTgt spid="63493"/>
                                        </p:tgtEl>
                                        <p:attrNameLst>
                                          <p:attrName>ppt_w</p:attrName>
                                        </p:attrNameLst>
                                      </p:cBhvr>
                                      <p:tavLst>
                                        <p:tav tm="0">
                                          <p:val>
                                            <p:fltVal val="0"/>
                                          </p:val>
                                        </p:tav>
                                        <p:tav tm="100000">
                                          <p:val>
                                            <p:strVal val="#ppt_w"/>
                                          </p:val>
                                        </p:tav>
                                      </p:tavLst>
                                    </p:anim>
                                    <p:anim calcmode="lin" valueType="num">
                                      <p:cBhvr>
                                        <p:cTn id="12" dur="500" fill="hold"/>
                                        <p:tgtEl>
                                          <p:spTgt spid="63493"/>
                                        </p:tgtEl>
                                        <p:attrNameLst>
                                          <p:attrName>ppt_h</p:attrName>
                                        </p:attrNameLst>
                                      </p:cBhvr>
                                      <p:tavLst>
                                        <p:tav tm="0">
                                          <p:val>
                                            <p:fltVal val="0"/>
                                          </p:val>
                                        </p:tav>
                                        <p:tav tm="100000">
                                          <p:val>
                                            <p:strVal val="#ppt_h"/>
                                          </p:val>
                                        </p:tav>
                                      </p:tavLst>
                                    </p:anim>
                                    <p:animEffect transition="in" filter="fade">
                                      <p:cBhvr>
                                        <p:cTn id="13" dur="5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2536" name="WordArt 7"/>
          <p:cNvSpPr>
            <a:spLocks noChangeArrowheads="1" noChangeShapeType="1" noTextEdit="1"/>
          </p:cNvSpPr>
          <p:nvPr/>
        </p:nvSpPr>
        <p:spPr bwMode="auto">
          <a:xfrm>
            <a:off x="419100" y="2362200"/>
            <a:ext cx="8305800" cy="15875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200" b="1" kern="10">
                <a:ln w="19050">
                  <a:solidFill>
                    <a:srgbClr val="000000"/>
                  </a:solidFill>
                  <a:round/>
                  <a:headEnd/>
                  <a:tailEnd/>
                </a:ln>
                <a:solidFill>
                  <a:srgbClr val="FF0000"/>
                </a:solidFill>
                <a:latin typeface="+mj-lt"/>
                <a:cs typeface="Times New Roman"/>
              </a:rPr>
              <a:t>CƠ QUAN SINH SẢN </a:t>
            </a:r>
          </a:p>
          <a:p>
            <a:pPr algn="ctr" eaLnBrk="0" fontAlgn="base" hangingPunct="0">
              <a:spcBef>
                <a:spcPct val="0"/>
              </a:spcBef>
              <a:spcAft>
                <a:spcPct val="0"/>
              </a:spcAft>
            </a:pPr>
            <a:r>
              <a:rPr lang="en-US" sz="3200" b="1" kern="10">
                <a:ln w="19050">
                  <a:solidFill>
                    <a:srgbClr val="000000"/>
                  </a:solidFill>
                  <a:round/>
                  <a:headEnd/>
                  <a:tailEnd/>
                </a:ln>
                <a:solidFill>
                  <a:srgbClr val="FF0000"/>
                </a:solidFill>
                <a:latin typeface="+mj-lt"/>
                <a:cs typeface="Times New Roman"/>
              </a:rPr>
              <a:t>CỦA THỰC VẬT CÓ HOA</a:t>
            </a:r>
          </a:p>
        </p:txBody>
      </p:sp>
    </p:spTree>
    <p:extLst>
      <p:ext uri="{BB962C8B-B14F-4D97-AF65-F5344CB8AC3E}">
        <p14:creationId xmlns:p14="http://schemas.microsoft.com/office/powerpoint/2010/main" val="3113460803"/>
      </p:ext>
    </p:extLst>
  </p:cSld>
  <p:clrMapOvr>
    <a:masterClrMapping/>
  </p:clrMapOvr>
  <p:transition spd="med" advTm="21000">
    <p:sndAc>
      <p:stSnd>
        <p:snd r:embed="rId2" name="applause.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90" y="2845216"/>
            <a:ext cx="8613776" cy="3276600"/>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a:bodyPr>
          <a:lstStyle/>
          <a:p>
            <a:pPr algn="l"/>
            <a:r>
              <a:rPr lang="en-US" sz="3200"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b="1" dirty="0">
                <a:latin typeface="Times New Roman" pitchFamily="18" charset="0"/>
                <a:cs typeface="Times New Roman" pitchFamily="18" charset="0"/>
              </a:rPr>
              <a:t>.</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đa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b="1" dirty="0">
                <a:latin typeface="Times New Roman" pitchFamily="18" charset="0"/>
                <a:cs typeface="Times New Roman" pitchFamily="18" charset="0"/>
              </a:rPr>
              <a:t>.</a:t>
            </a:r>
          </a:p>
        </p:txBody>
      </p:sp>
      <p:sp>
        <p:nvSpPr>
          <p:cNvPr id="4" name="AutoShape 28"/>
          <p:cNvSpPr>
            <a:spLocks noChangeArrowheads="1"/>
          </p:cNvSpPr>
          <p:nvPr/>
        </p:nvSpPr>
        <p:spPr bwMode="auto">
          <a:xfrm>
            <a:off x="228600" y="1524079"/>
            <a:ext cx="4379912" cy="1066800"/>
          </a:xfrm>
          <a:prstGeom prst="star16">
            <a:avLst>
              <a:gd name="adj" fmla="val 37500"/>
            </a:avLst>
          </a:prstGeom>
          <a:solidFill>
            <a:srgbClr val="FFCCFF"/>
          </a:solidFill>
          <a:ln w="38100">
            <a:solidFill>
              <a:srgbClr val="0000CC"/>
            </a:solidFill>
            <a:miter lim="800000"/>
          </a:ln>
        </p:spPr>
        <p:txBody>
          <a:bodyPr wrap="none" anchor="ct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(SGK tr.105)</a:t>
            </a:r>
          </a:p>
        </p:txBody>
      </p:sp>
      <p:sp>
        <p:nvSpPr>
          <p:cNvPr id="5" name="TextBox 4"/>
          <p:cNvSpPr txBox="1"/>
          <p:nvPr/>
        </p:nvSpPr>
        <p:spPr>
          <a:xfrm>
            <a:off x="52466" y="631044"/>
            <a:ext cx="8839200" cy="584775"/>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Cơ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sản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2" name="voltage.wav"/>
                                        </p:tgtEl>
                                      </p:cMediaNode>
                                    </p:audio>
                                  </p:subTnLst>
                                </p:cTn>
                              </p:par>
                            </p:childTnLst>
                          </p:cTn>
                        </p:par>
                        <p:par>
                          <p:cTn id="22" fill="hold">
                            <p:stCondLst>
                              <p:cond delay="1000"/>
                            </p:stCondLst>
                            <p:childTnLst>
                              <p:par>
                                <p:cTn id="23" presetID="2" presetClass="exit" presetSubtype="4" fill="hold" grpId="1" nodeType="after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5" grpId="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42900" y="2057401"/>
            <a:ext cx="8305800" cy="2743200"/>
          </a:xfrm>
        </p:spPr>
        <p:txBody>
          <a:bodyPr>
            <a:normAutofit lnSpcReduction="10000"/>
          </a:bodyPr>
          <a:lstStyle/>
          <a:p>
            <a:pPr eaLnBrk="1" hangingPunct="1">
              <a:buFont typeface="Wingdings" pitchFamily="2" charset="2"/>
              <a:buNone/>
              <a:tabLst>
                <a:tab pos="1431925" algn="l"/>
              </a:tabLst>
              <a:defRPr/>
            </a:pPr>
            <a:endParaRPr lang="en-US" dirty="0">
              <a:solidFill>
                <a:schemeClr val="hlink"/>
              </a:solidFill>
              <a:effectLst>
                <a:outerShdw blurRad="38100" dist="38100" dir="2700000" algn="tl">
                  <a:srgbClr val="000000">
                    <a:alpha val="43137"/>
                  </a:srgbClr>
                </a:outerShdw>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solidFill>
                  <a:schemeClr val="hlink"/>
                </a:solidFill>
                <a:effectLst>
                  <a:outerShdw blurRad="38100" dist="38100" dir="2700000" algn="tl">
                    <a:srgbClr val="000000">
                      <a:alpha val="43137"/>
                    </a:srgbClr>
                  </a:outerShdw>
                </a:effectLst>
                <a:latin typeface="Times New Roman" pitchFamily="18" charset="0"/>
                <a:cs typeface="Times New Roman" pitchFamily="18" charset="0"/>
              </a:rPr>
              <a:t>1</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Cơ</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quan</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sinh</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sản</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của</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thực</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vật</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có</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hoa</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là</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gì</a:t>
            </a:r>
            <a:r>
              <a:rPr lang="en-US"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defRPr/>
            </a:pPr>
            <a:r>
              <a:rPr lang="en-US" b="1" dirty="0">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Rễ</a:t>
            </a:r>
            <a:r>
              <a:rPr lang="en-US" b="1" dirty="0">
                <a:solidFill>
                  <a:srgbClr val="3399FF"/>
                </a:solidFill>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Lá</a:t>
            </a:r>
            <a:endParaRPr 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solidFill>
                  <a:srgbClr val="3399FF"/>
                </a:solidFill>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Thân</a:t>
            </a:r>
            <a:r>
              <a:rPr lang="en-US" b="1" dirty="0">
                <a:solidFill>
                  <a:srgbClr val="3399FF"/>
                </a:solidFill>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Hoa</a:t>
            </a:r>
            <a:endParaRPr 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effectLst/>
                <a:latin typeface="Times New Roman" pitchFamily="18" charset="0"/>
                <a:cs typeface="Times New Roman" pitchFamily="18" charset="0"/>
              </a:rPr>
              <a:t>	</a:t>
            </a:r>
            <a:endParaRPr lang="en-US"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7" name="Rectangle 15"/>
          <p:cNvSpPr>
            <a:spLocks noChangeArrowheads="1"/>
          </p:cNvSpPr>
          <p:nvPr/>
        </p:nvSpPr>
        <p:spPr bwMode="auto">
          <a:xfrm>
            <a:off x="1485900" y="34163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5" name="Rectangle 23"/>
          <p:cNvSpPr>
            <a:spLocks noChangeArrowheads="1"/>
          </p:cNvSpPr>
          <p:nvPr/>
        </p:nvSpPr>
        <p:spPr bwMode="auto">
          <a:xfrm>
            <a:off x="4648200" y="39624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6" name="Rectangle 24"/>
          <p:cNvSpPr>
            <a:spLocks noChangeArrowheads="1"/>
          </p:cNvSpPr>
          <p:nvPr/>
        </p:nvSpPr>
        <p:spPr bwMode="auto">
          <a:xfrm>
            <a:off x="4648200" y="3975100"/>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69657" name="Rectangle 25"/>
          <p:cNvSpPr>
            <a:spLocks noChangeArrowheads="1"/>
          </p:cNvSpPr>
          <p:nvPr/>
        </p:nvSpPr>
        <p:spPr bwMode="auto">
          <a:xfrm>
            <a:off x="4621212" y="33401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8" name="Rectangle 26"/>
          <p:cNvSpPr>
            <a:spLocks noChangeArrowheads="1"/>
          </p:cNvSpPr>
          <p:nvPr/>
        </p:nvSpPr>
        <p:spPr bwMode="auto">
          <a:xfrm>
            <a:off x="1524000" y="40132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 name="TextBox 1"/>
          <p:cNvSpPr txBox="1"/>
          <p:nvPr/>
        </p:nvSpPr>
        <p:spPr>
          <a:xfrm>
            <a:off x="244475" y="765527"/>
            <a:ext cx="8807450" cy="1077218"/>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Trò</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chơi</a:t>
            </a:r>
            <a:r>
              <a:rPr lang="en-US" sz="3200" b="1" dirty="0">
                <a:solidFill>
                  <a:srgbClr val="FF0000"/>
                </a:solidFill>
                <a:latin typeface="Times New Roman" pitchFamily="18" charset="0"/>
                <a:cs typeface="Times New Roman" pitchFamily="18" charset="0"/>
              </a:rPr>
              <a:t>: Ai </a:t>
            </a:r>
            <a:r>
              <a:rPr lang="en-US" sz="3200" b="1" dirty="0" err="1">
                <a:solidFill>
                  <a:srgbClr val="FF0000"/>
                </a:solidFill>
                <a:latin typeface="Times New Roman" pitchFamily="18" charset="0"/>
                <a:cs typeface="Times New Roman" pitchFamily="18" charset="0"/>
              </a:rPr>
              <a:t>nhanh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endParaRPr lang="en-US" sz="3200" b="1" dirty="0">
              <a:solidFill>
                <a:srgbClr val="FF0000"/>
              </a:solidFill>
              <a:latin typeface="Times New Roman" pitchFamily="18" charset="0"/>
              <a:cs typeface="Times New Roman" pitchFamily="18" charset="0"/>
            </a:endParaRPr>
          </a:p>
          <a:p>
            <a:pPr algn="ctr"/>
            <a:r>
              <a:rPr lang="en-US" sz="3200" b="1" dirty="0" err="1">
                <a:latin typeface="Times New Roman" pitchFamily="18" charset="0"/>
                <a:cs typeface="Times New Roman" pitchFamily="18" charset="0"/>
              </a:rPr>
              <a:t>Chọn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đáp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đúng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ghi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bảng</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866575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500"/>
                                        <p:tgtEl>
                                          <p:spTgt spid="69635">
                                            <p:txEl>
                                              <p:pRg st="1" end="1"/>
                                            </p:txEl>
                                          </p:spTgt>
                                        </p:tgtEl>
                                      </p:cBhvr>
                                    </p:animEffect>
                                    <p:anim calcmode="lin" valueType="num">
                                      <p:cBhvr>
                                        <p:cTn id="8"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69635">
                                            <p:txEl>
                                              <p:pRg st="1" end="1"/>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fade">
                                      <p:cBhvr>
                                        <p:cTn id="13" dur="500"/>
                                        <p:tgtEl>
                                          <p:spTgt spid="69635">
                                            <p:txEl>
                                              <p:pRg st="2" end="2"/>
                                            </p:txEl>
                                          </p:spTgt>
                                        </p:tgtEl>
                                      </p:cBhvr>
                                    </p:animEffect>
                                    <p:anim calcmode="lin" valueType="num">
                                      <p:cBhvr>
                                        <p:cTn id="14"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69635">
                                            <p:txEl>
                                              <p:pRg st="2" end="2"/>
                                            </p:txEl>
                                          </p:spTgt>
                                        </p:tgtEl>
                                        <p:attrNameLst>
                                          <p:attrName>ppt_y</p:attrName>
                                        </p:attrNameLst>
                                      </p:cBhvr>
                                      <p:tavLst>
                                        <p:tav tm="0">
                                          <p:val>
                                            <p:strVal val="#ppt_y+.05"/>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9647"/>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69657"/>
                                        </p:tgtEl>
                                        <p:attrNameLst>
                                          <p:attrName>style.visibility</p:attrName>
                                        </p:attrNameLst>
                                      </p:cBhvr>
                                      <p:to>
                                        <p:strVal val="visible"/>
                                      </p:to>
                                    </p:set>
                                  </p:childTnLst>
                                </p:cTn>
                              </p:par>
                            </p:childTnLst>
                          </p:cTn>
                        </p:par>
                        <p:par>
                          <p:cTn id="20" fill="hold" nodeType="afterGroup">
                            <p:stCondLst>
                              <p:cond delay="1000"/>
                            </p:stCondLst>
                            <p:childTnLst>
                              <p:par>
                                <p:cTn id="21" presetID="44" presetClass="entr" presetSubtype="0" fill="hold" grpId="0" nodeType="afterEffect">
                                  <p:stCondLst>
                                    <p:cond delay="0"/>
                                  </p:stCondLst>
                                  <p:childTnLst>
                                    <p:set>
                                      <p:cBhvr>
                                        <p:cTn id="22" dur="1" fill="hold">
                                          <p:stCondLst>
                                            <p:cond delay="0"/>
                                          </p:stCondLst>
                                        </p:cTn>
                                        <p:tgtEl>
                                          <p:spTgt spid="69635">
                                            <p:txEl>
                                              <p:pRg st="3" end="3"/>
                                            </p:txEl>
                                          </p:spTgt>
                                        </p:tgtEl>
                                        <p:attrNameLst>
                                          <p:attrName>style.visibility</p:attrName>
                                        </p:attrNameLst>
                                      </p:cBhvr>
                                      <p:to>
                                        <p:strVal val="visible"/>
                                      </p:to>
                                    </p:set>
                                    <p:animEffect transition="in" filter="fade">
                                      <p:cBhvr>
                                        <p:cTn id="23" dur="500"/>
                                        <p:tgtEl>
                                          <p:spTgt spid="69635">
                                            <p:txEl>
                                              <p:pRg st="3" end="3"/>
                                            </p:txEl>
                                          </p:spTgt>
                                        </p:tgtEl>
                                      </p:cBhvr>
                                    </p:animEffect>
                                    <p:anim calcmode="lin" valueType="num">
                                      <p:cBhvr>
                                        <p:cTn id="24"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69635">
                                            <p:txEl>
                                              <p:pRg st="3" end="3"/>
                                            </p:txEl>
                                          </p:spTgt>
                                        </p:tgtEl>
                                        <p:attrNameLst>
                                          <p:attrName>ppt_y</p:attrName>
                                        </p:attrNameLst>
                                      </p:cBhvr>
                                      <p:tavLst>
                                        <p:tav tm="0">
                                          <p:val>
                                            <p:strVal val="#ppt_y+.05"/>
                                          </p:val>
                                        </p:tav>
                                        <p:tav tm="100000">
                                          <p:val>
                                            <p:strVal val="#ppt_y"/>
                                          </p:val>
                                        </p:tav>
                                      </p:tavLst>
                                    </p:anim>
                                  </p:childTnLst>
                                </p:cTn>
                              </p:par>
                              <p:par>
                                <p:cTn id="26" presetID="1" presetClass="entr" presetSubtype="0" fill="hold" grpId="0" nodeType="withEffect">
                                  <p:stCondLst>
                                    <p:cond delay="0"/>
                                  </p:stCondLst>
                                  <p:childTnLst>
                                    <p:set>
                                      <p:cBhvr>
                                        <p:cTn id="27" dur="1" fill="hold">
                                          <p:stCondLst>
                                            <p:cond delay="0"/>
                                          </p:stCondLst>
                                        </p:cTn>
                                        <p:tgtEl>
                                          <p:spTgt spid="69655"/>
                                        </p:tgtEl>
                                        <p:attrNameLst>
                                          <p:attrName>style.visibility</p:attrName>
                                        </p:attrNameLst>
                                      </p:cBhvr>
                                      <p:to>
                                        <p:strVal val="visible"/>
                                      </p:to>
                                    </p:set>
                                  </p:childTnLst>
                                </p:cTn>
                              </p:par>
                              <p:par>
                                <p:cTn id="28" presetID="1" presetClass="entr" presetSubtype="0" fill="hold" grpId="0" nodeType="withEffect">
                                  <p:stCondLst>
                                    <p:cond delay="300"/>
                                  </p:stCondLst>
                                  <p:childTnLst>
                                    <p:set>
                                      <p:cBhvr>
                                        <p:cTn id="29" dur="1" fill="hold">
                                          <p:stCondLst>
                                            <p:cond delay="0"/>
                                          </p:stCondLst>
                                        </p:cTn>
                                        <p:tgtEl>
                                          <p:spTgt spid="6965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5" presetClass="entr" presetSubtype="0" fill="hold" grpId="0" nodeType="clickEffect">
                                  <p:stCondLst>
                                    <p:cond delay="0"/>
                                  </p:stCondLst>
                                  <p:iterate type="lt">
                                    <p:tmPct val="10000"/>
                                  </p:iterate>
                                  <p:childTnLst>
                                    <p:set>
                                      <p:cBhvr>
                                        <p:cTn id="33" dur="1" fill="hold">
                                          <p:stCondLst>
                                            <p:cond delay="0"/>
                                          </p:stCondLst>
                                        </p:cTn>
                                        <p:tgtEl>
                                          <p:spTgt spid="69656"/>
                                        </p:tgtEl>
                                        <p:attrNameLst>
                                          <p:attrName>style.visibility</p:attrName>
                                        </p:attrNameLst>
                                      </p:cBhvr>
                                      <p:to>
                                        <p:strVal val="visible"/>
                                      </p:to>
                                    </p:set>
                                    <p:animEffect transition="in" filter="fade">
                                      <p:cBhvr>
                                        <p:cTn id="34" dur="2000"/>
                                        <p:tgtEl>
                                          <p:spTgt spid="69656"/>
                                        </p:tgtEl>
                                      </p:cBhvr>
                                    </p:animEffect>
                                    <p:anim calcmode="lin" valueType="num">
                                      <p:cBhvr>
                                        <p:cTn id="35" dur="2000" fill="hold"/>
                                        <p:tgtEl>
                                          <p:spTgt spid="69656"/>
                                        </p:tgtEl>
                                        <p:attrNameLst>
                                          <p:attrName>ppt_w</p:attrName>
                                        </p:attrNameLst>
                                      </p:cBhvr>
                                      <p:tavLst>
                                        <p:tav tm="0" fmla="#ppt_w*sin(2.5*pi*$)">
                                          <p:val>
                                            <p:fltVal val="0"/>
                                          </p:val>
                                        </p:tav>
                                        <p:tav tm="100000">
                                          <p:val>
                                            <p:fltVal val="1"/>
                                          </p:val>
                                        </p:tav>
                                      </p:tavLst>
                                    </p:anim>
                                    <p:anim calcmode="lin" valueType="num">
                                      <p:cBhvr>
                                        <p:cTn id="36" dur="2000" fill="hold"/>
                                        <p:tgtEl>
                                          <p:spTgt spid="6965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2" name="applause.wav"/>
                                        </p:tgtEl>
                                      </p:cMediaNode>
                                    </p:audio>
                                  </p:subTnLst>
                                </p:cTn>
                              </p:par>
                            </p:childTnLst>
                          </p:cTn>
                        </p:par>
                        <p:par>
                          <p:cTn id="37" fill="hold" nodeType="afterGroup">
                            <p:stCondLst>
                              <p:cond delay="2000"/>
                            </p:stCondLst>
                            <p:childTnLst>
                              <p:par>
                                <p:cTn id="38" presetID="44" presetClass="entr" presetSubtype="0" fill="hold" grpId="0" nodeType="afterEffect">
                                  <p:stCondLst>
                                    <p:cond delay="0"/>
                                  </p:stCondLst>
                                  <p:childTnLst>
                                    <p:set>
                                      <p:cBhvr>
                                        <p:cTn id="39" dur="1" fill="hold">
                                          <p:stCondLst>
                                            <p:cond delay="0"/>
                                          </p:stCondLst>
                                        </p:cTn>
                                        <p:tgtEl>
                                          <p:spTgt spid="69635">
                                            <p:txEl>
                                              <p:pRg st="4" end="4"/>
                                            </p:txEl>
                                          </p:spTgt>
                                        </p:tgtEl>
                                        <p:attrNameLst>
                                          <p:attrName>style.visibility</p:attrName>
                                        </p:attrNameLst>
                                      </p:cBhvr>
                                      <p:to>
                                        <p:strVal val="visible"/>
                                      </p:to>
                                    </p:set>
                                    <p:animEffect transition="in" filter="fade">
                                      <p:cBhvr>
                                        <p:cTn id="40" dur="500"/>
                                        <p:tgtEl>
                                          <p:spTgt spid="69635">
                                            <p:txEl>
                                              <p:pRg st="4" end="4"/>
                                            </p:txEl>
                                          </p:spTgt>
                                        </p:tgtEl>
                                      </p:cBhvr>
                                    </p:animEffect>
                                    <p:anim calcmode="lin" valueType="num">
                                      <p:cBhvr>
                                        <p:cTn id="41"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69635">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47" grpId="0" animBg="1"/>
      <p:bldP spid="69655" grpId="0" animBg="1"/>
      <p:bldP spid="69656" grpId="0"/>
      <p:bldP spid="69657" grpId="0" animBg="1"/>
      <p:bldP spid="6965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569912" y="2225809"/>
            <a:ext cx="8305800" cy="2776270"/>
          </a:xfrm>
        </p:spPr>
        <p:txBody>
          <a:bodyPr>
            <a:normAutofit lnSpcReduction="10000"/>
          </a:bodyPr>
          <a:lstStyle/>
          <a:p>
            <a:pPr eaLnBrk="1" hangingPunct="1">
              <a:buFont typeface="Wingdings" pitchFamily="2" charset="2"/>
              <a:buNone/>
              <a:tabLst>
                <a:tab pos="1431925" algn="l"/>
              </a:tabLst>
              <a:defRPr/>
            </a:pPr>
            <a:endParaRPr lang="en-US" b="1" dirty="0">
              <a:solidFill>
                <a:schemeClr val="hlink"/>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solidFill>
                  <a:schemeClr val="hlink"/>
                </a:solidFill>
                <a:effectLst/>
                <a:latin typeface="Times New Roman" pitchFamily="18" charset="0"/>
                <a:cs typeface="Times New Roman" pitchFamily="18" charset="0"/>
              </a:rPr>
              <a:t>2. </a:t>
            </a:r>
            <a:r>
              <a:rPr lang="en-US" b="1" dirty="0" err="1">
                <a:solidFill>
                  <a:schemeClr val="hlink"/>
                </a:solidFill>
                <a:effectLst/>
                <a:latin typeface="Times New Roman" pitchFamily="18" charset="0"/>
                <a:cs typeface="Times New Roman" pitchFamily="18" charset="0"/>
              </a:rPr>
              <a:t>Cơ</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quan</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sinh</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dục</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đực</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của</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thực</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vật</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có</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hoa</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gọi</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là</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gì</a:t>
            </a:r>
            <a:r>
              <a:rPr lang="en-US"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defRPr/>
            </a:pPr>
            <a:r>
              <a:rPr lang="en-US" b="1" dirty="0">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Nhị</a:t>
            </a:r>
            <a:r>
              <a:rPr lang="en-US" b="1" dirty="0">
                <a:solidFill>
                  <a:srgbClr val="3399FF"/>
                </a:solidFill>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Nhuỵ</a:t>
            </a:r>
            <a:endParaRPr 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effectLst/>
                <a:latin typeface="Times New Roman" pitchFamily="18" charset="0"/>
                <a:cs typeface="Times New Roman" pitchFamily="18" charset="0"/>
              </a:rPr>
              <a:t>	</a:t>
            </a:r>
            <a:endParaRPr lang="en-US"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59" name="Rectangle 27"/>
          <p:cNvSpPr>
            <a:spLocks noChangeArrowheads="1"/>
          </p:cNvSpPr>
          <p:nvPr/>
        </p:nvSpPr>
        <p:spPr bwMode="auto">
          <a:xfrm>
            <a:off x="1631013" y="3900488"/>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2" name="Rectangle 30"/>
          <p:cNvSpPr>
            <a:spLocks noChangeArrowheads="1"/>
          </p:cNvSpPr>
          <p:nvPr/>
        </p:nvSpPr>
        <p:spPr bwMode="auto">
          <a:xfrm>
            <a:off x="4837398" y="3852472"/>
            <a:ext cx="268002" cy="352816"/>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3" name="Rectangle 31"/>
          <p:cNvSpPr>
            <a:spLocks noChangeArrowheads="1"/>
          </p:cNvSpPr>
          <p:nvPr/>
        </p:nvSpPr>
        <p:spPr bwMode="auto">
          <a:xfrm>
            <a:off x="1631013" y="3900488"/>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14" name="TextBox 13"/>
          <p:cNvSpPr txBox="1"/>
          <p:nvPr/>
        </p:nvSpPr>
        <p:spPr>
          <a:xfrm>
            <a:off x="184150" y="947113"/>
            <a:ext cx="8807450" cy="1077218"/>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Trò</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chơi</a:t>
            </a:r>
            <a:r>
              <a:rPr lang="en-US" sz="3200" b="1" dirty="0">
                <a:solidFill>
                  <a:srgbClr val="FF0000"/>
                </a:solidFill>
                <a:latin typeface="Times New Roman" pitchFamily="18" charset="0"/>
                <a:cs typeface="Times New Roman" pitchFamily="18" charset="0"/>
              </a:rPr>
              <a:t>: Ai </a:t>
            </a:r>
            <a:r>
              <a:rPr lang="en-US" sz="3200" b="1" dirty="0" err="1">
                <a:solidFill>
                  <a:srgbClr val="FF0000"/>
                </a:solidFill>
                <a:latin typeface="Times New Roman" pitchFamily="18" charset="0"/>
                <a:cs typeface="Times New Roman" pitchFamily="18" charset="0"/>
              </a:rPr>
              <a:t>nhanh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endParaRPr lang="en-US" sz="3200" b="1" dirty="0">
              <a:solidFill>
                <a:srgbClr val="FF0000"/>
              </a:solidFill>
              <a:latin typeface="Times New Roman" pitchFamily="18" charset="0"/>
              <a:cs typeface="Times New Roman" pitchFamily="18" charset="0"/>
            </a:endParaRPr>
          </a:p>
          <a:p>
            <a:pPr algn="ctr"/>
            <a:r>
              <a:rPr lang="en-US" sz="3200" b="1" dirty="0" err="1">
                <a:latin typeface="Times New Roman" pitchFamily="18" charset="0"/>
                <a:cs typeface="Times New Roman" pitchFamily="18" charset="0"/>
              </a:rPr>
              <a:t>Chọn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đáp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đúng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ghi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bảng</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574899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500"/>
                                        <p:tgtEl>
                                          <p:spTgt spid="69635">
                                            <p:txEl>
                                              <p:pRg st="1" end="1"/>
                                            </p:txEl>
                                          </p:spTgt>
                                        </p:tgtEl>
                                      </p:cBhvr>
                                    </p:animEffect>
                                    <p:anim calcmode="lin" valueType="num">
                                      <p:cBhvr>
                                        <p:cTn id="8"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69635">
                                            <p:txEl>
                                              <p:pRg st="1" end="1"/>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fade">
                                      <p:cBhvr>
                                        <p:cTn id="13" dur="500"/>
                                        <p:tgtEl>
                                          <p:spTgt spid="69635">
                                            <p:txEl>
                                              <p:pRg st="2" end="2"/>
                                            </p:txEl>
                                          </p:spTgt>
                                        </p:tgtEl>
                                      </p:cBhvr>
                                    </p:animEffect>
                                    <p:anim calcmode="lin" valueType="num">
                                      <p:cBhvr>
                                        <p:cTn id="14"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69635">
                                            <p:txEl>
                                              <p:pRg st="2" end="2"/>
                                            </p:txEl>
                                          </p:spTgt>
                                        </p:tgtEl>
                                        <p:attrNameLst>
                                          <p:attrName>ppt_y</p:attrName>
                                        </p:attrNameLst>
                                      </p:cBhvr>
                                      <p:tavLst>
                                        <p:tav tm="0">
                                          <p:val>
                                            <p:strVal val="#ppt_y+.05"/>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9659"/>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6966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5" presetClass="entr" presetSubtype="0" fill="hold" grpId="0" nodeType="clickEffect">
                                  <p:stCondLst>
                                    <p:cond delay="0"/>
                                  </p:stCondLst>
                                  <p:iterate type="lt">
                                    <p:tmPct val="10000"/>
                                  </p:iterate>
                                  <p:childTnLst>
                                    <p:set>
                                      <p:cBhvr>
                                        <p:cTn id="23" dur="1" fill="hold">
                                          <p:stCondLst>
                                            <p:cond delay="0"/>
                                          </p:stCondLst>
                                        </p:cTn>
                                        <p:tgtEl>
                                          <p:spTgt spid="69663"/>
                                        </p:tgtEl>
                                        <p:attrNameLst>
                                          <p:attrName>style.visibility</p:attrName>
                                        </p:attrNameLst>
                                      </p:cBhvr>
                                      <p:to>
                                        <p:strVal val="visible"/>
                                      </p:to>
                                    </p:set>
                                    <p:animEffect transition="in" filter="fade">
                                      <p:cBhvr>
                                        <p:cTn id="24" dur="2000"/>
                                        <p:tgtEl>
                                          <p:spTgt spid="69663"/>
                                        </p:tgtEl>
                                      </p:cBhvr>
                                    </p:animEffect>
                                    <p:anim calcmode="lin" valueType="num">
                                      <p:cBhvr>
                                        <p:cTn id="25" dur="2000" fill="hold"/>
                                        <p:tgtEl>
                                          <p:spTgt spid="69663"/>
                                        </p:tgtEl>
                                        <p:attrNameLst>
                                          <p:attrName>ppt_w</p:attrName>
                                        </p:attrNameLst>
                                      </p:cBhvr>
                                      <p:tavLst>
                                        <p:tav tm="0" fmla="#ppt_w*sin(2.5*pi*$)">
                                          <p:val>
                                            <p:fltVal val="0"/>
                                          </p:val>
                                        </p:tav>
                                        <p:tav tm="100000">
                                          <p:val>
                                            <p:fltVal val="1"/>
                                          </p:val>
                                        </p:tav>
                                      </p:tavLst>
                                    </p:anim>
                                    <p:anim calcmode="lin" valueType="num">
                                      <p:cBhvr>
                                        <p:cTn id="26" dur="2000" fill="hold"/>
                                        <p:tgtEl>
                                          <p:spTgt spid="6966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par>
                          <p:cTn id="27" fill="hold" nodeType="afterGroup">
                            <p:stCondLst>
                              <p:cond delay="2000"/>
                            </p:stCondLst>
                            <p:childTnLst>
                              <p:par>
                                <p:cTn id="28" presetID="44" presetClass="entr" presetSubtype="0" fill="hold" grpId="0" nodeType="afterEffect">
                                  <p:stCondLst>
                                    <p:cond delay="0"/>
                                  </p:stCondLst>
                                  <p:childTnLst>
                                    <p:set>
                                      <p:cBhvr>
                                        <p:cTn id="29" dur="1" fill="hold">
                                          <p:stCondLst>
                                            <p:cond delay="0"/>
                                          </p:stCondLst>
                                        </p:cTn>
                                        <p:tgtEl>
                                          <p:spTgt spid="69635">
                                            <p:txEl>
                                              <p:pRg st="3" end="3"/>
                                            </p:txEl>
                                          </p:spTgt>
                                        </p:tgtEl>
                                        <p:attrNameLst>
                                          <p:attrName>style.visibility</p:attrName>
                                        </p:attrNameLst>
                                      </p:cBhvr>
                                      <p:to>
                                        <p:strVal val="visible"/>
                                      </p:to>
                                    </p:set>
                                    <p:animEffect transition="in" filter="fade">
                                      <p:cBhvr>
                                        <p:cTn id="30" dur="500"/>
                                        <p:tgtEl>
                                          <p:spTgt spid="69635">
                                            <p:txEl>
                                              <p:pRg st="3" end="3"/>
                                            </p:txEl>
                                          </p:spTgt>
                                        </p:tgtEl>
                                      </p:cBhvr>
                                    </p:animEffect>
                                    <p:anim calcmode="lin" valueType="num">
                                      <p:cBhvr>
                                        <p:cTn id="31"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6963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59" grpId="0" animBg="1"/>
      <p:bldP spid="69662" grpId="0" animBg="1"/>
      <p:bldP spid="6966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04800" y="1981200"/>
            <a:ext cx="8305800" cy="4530725"/>
          </a:xfrm>
        </p:spPr>
        <p:txBody>
          <a:bodyPr>
            <a:normAutofit/>
          </a:bodyPr>
          <a:lstStyle/>
          <a:p>
            <a:pPr eaLnBrk="1" hangingPunct="1">
              <a:buFont typeface="Wingdings" pitchFamily="2" charset="2"/>
              <a:buNone/>
              <a:tabLst>
                <a:tab pos="1431925" algn="l"/>
              </a:tabLst>
            </a:pPr>
            <a:r>
              <a:rPr lang="en-US" altLang="en-US" b="1" dirty="0">
                <a:effectLst/>
                <a:latin typeface="Times New Roman" pitchFamily="18" charset="0"/>
                <a:cs typeface="Times New Roman" pitchFamily="18" charset="0"/>
              </a:rPr>
              <a:t>		</a:t>
            </a:r>
            <a:endParaRPr lang="en-US" alt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pPr>
            <a:r>
              <a:rPr lang="en-US" altLang="en-US" b="1" dirty="0">
                <a:solidFill>
                  <a:schemeClr val="hlink"/>
                </a:solidFill>
                <a:effectLst/>
                <a:latin typeface="Times New Roman" pitchFamily="18" charset="0"/>
                <a:cs typeface="Times New Roman" pitchFamily="18" charset="0"/>
              </a:rPr>
              <a:t>3. </a:t>
            </a:r>
            <a:r>
              <a:rPr lang="en-US" altLang="en-US" b="1" dirty="0" err="1">
                <a:solidFill>
                  <a:schemeClr val="hlink"/>
                </a:solidFill>
                <a:effectLst/>
                <a:latin typeface="Times New Roman" pitchFamily="18" charset="0"/>
                <a:cs typeface="Times New Roman" pitchFamily="18" charset="0"/>
              </a:rPr>
              <a:t>Cơ</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quan</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sinh</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dục</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cái</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của</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thực</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vật</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có</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hoa</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được</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gọi</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là</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gì</a:t>
            </a:r>
            <a:r>
              <a:rPr lang="en-US" altLang="en-US"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pPr>
            <a:r>
              <a:rPr lang="en-US" altLang="en-US" b="1" dirty="0">
                <a:effectLst/>
                <a:latin typeface="Times New Roman" pitchFamily="18" charset="0"/>
                <a:cs typeface="Times New Roman" pitchFamily="18" charset="0"/>
              </a:rPr>
              <a:t>		</a:t>
            </a:r>
            <a:r>
              <a:rPr lang="en-US" altLang="en-US" b="1" dirty="0" err="1">
                <a:solidFill>
                  <a:srgbClr val="0000FF"/>
                </a:solidFill>
                <a:effectLst/>
                <a:latin typeface="Times New Roman" pitchFamily="18" charset="0"/>
                <a:cs typeface="Times New Roman" pitchFamily="18" charset="0"/>
              </a:rPr>
              <a:t>Nhị</a:t>
            </a:r>
            <a:r>
              <a:rPr lang="en-US" altLang="en-US" b="1" dirty="0">
                <a:solidFill>
                  <a:srgbClr val="3399FF"/>
                </a:solidFill>
                <a:effectLst/>
                <a:latin typeface="Times New Roman" pitchFamily="18" charset="0"/>
                <a:cs typeface="Times New Roman" pitchFamily="18" charset="0"/>
              </a:rPr>
              <a:t>			</a:t>
            </a:r>
            <a:r>
              <a:rPr lang="en-US" altLang="en-US" b="1" dirty="0" err="1">
                <a:solidFill>
                  <a:srgbClr val="0000FF"/>
                </a:solidFill>
                <a:effectLst/>
                <a:latin typeface="Times New Roman" pitchFamily="18" charset="0"/>
                <a:cs typeface="Times New Roman" pitchFamily="18" charset="0"/>
              </a:rPr>
              <a:t>Nhuỵ</a:t>
            </a:r>
            <a:endParaRPr lang="en-US" altLang="en-US"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60" name="Rectangle 28"/>
          <p:cNvSpPr>
            <a:spLocks noChangeArrowheads="1"/>
          </p:cNvSpPr>
          <p:nvPr/>
        </p:nvSpPr>
        <p:spPr bwMode="auto">
          <a:xfrm>
            <a:off x="1435100" y="37846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1" name="Rectangle 29"/>
          <p:cNvSpPr>
            <a:spLocks noChangeArrowheads="1"/>
          </p:cNvSpPr>
          <p:nvPr/>
        </p:nvSpPr>
        <p:spPr bwMode="auto">
          <a:xfrm>
            <a:off x="4559300" y="37719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4" name="Rectangle 32"/>
          <p:cNvSpPr>
            <a:spLocks noChangeArrowheads="1"/>
          </p:cNvSpPr>
          <p:nvPr/>
        </p:nvSpPr>
        <p:spPr bwMode="auto">
          <a:xfrm>
            <a:off x="4546600" y="3784600"/>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9" name="TextBox 8"/>
          <p:cNvSpPr txBox="1"/>
          <p:nvPr/>
        </p:nvSpPr>
        <p:spPr>
          <a:xfrm>
            <a:off x="460375" y="866507"/>
            <a:ext cx="8807450" cy="1077218"/>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Trò</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chơi</a:t>
            </a:r>
            <a:r>
              <a:rPr lang="en-US" sz="3200" b="1" dirty="0">
                <a:solidFill>
                  <a:srgbClr val="FF0000"/>
                </a:solidFill>
                <a:latin typeface="Times New Roman" pitchFamily="18" charset="0"/>
                <a:cs typeface="Times New Roman" pitchFamily="18" charset="0"/>
              </a:rPr>
              <a:t>: Ai </a:t>
            </a:r>
            <a:r>
              <a:rPr lang="en-US" sz="3200" b="1" dirty="0" err="1">
                <a:solidFill>
                  <a:srgbClr val="FF0000"/>
                </a:solidFill>
                <a:latin typeface="Times New Roman" pitchFamily="18" charset="0"/>
                <a:cs typeface="Times New Roman" pitchFamily="18" charset="0"/>
              </a:rPr>
              <a:t>nhanh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endParaRPr lang="en-US" sz="3200" b="1" dirty="0">
              <a:solidFill>
                <a:srgbClr val="FF0000"/>
              </a:solidFill>
              <a:latin typeface="Times New Roman" pitchFamily="18" charset="0"/>
              <a:cs typeface="Times New Roman" pitchFamily="18" charset="0"/>
            </a:endParaRPr>
          </a:p>
          <a:p>
            <a:pPr algn="ctr"/>
            <a:r>
              <a:rPr lang="en-US" sz="3200" b="1" dirty="0" err="1">
                <a:latin typeface="Times New Roman" pitchFamily="18" charset="0"/>
                <a:cs typeface="Times New Roman" pitchFamily="18" charset="0"/>
              </a:rPr>
              <a:t>Chọn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đáp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đúng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ghi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bảng</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13293797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checkerboard(across)">
                                      <p:cBhvr>
                                        <p:cTn id="7" dur="500"/>
                                        <p:tgtEl>
                                          <p:spTgt spid="6963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9635">
                                            <p:txEl>
                                              <p:pRg st="1" end="1"/>
                                            </p:txEl>
                                          </p:spTgt>
                                        </p:tgtEl>
                                        <p:attrNameLst>
                                          <p:attrName>style.visibility</p:attrName>
                                        </p:attrNameLst>
                                      </p:cBhvr>
                                      <p:to>
                                        <p:strVal val="visible"/>
                                      </p:to>
                                    </p:set>
                                    <p:animEffect transition="in" filter="checkerboard(across)">
                                      <p:cBhvr>
                                        <p:cTn id="10" dur="500"/>
                                        <p:tgtEl>
                                          <p:spTgt spid="69635">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checkerboard(across)">
                                      <p:cBhvr>
                                        <p:cTn id="13" dur="500"/>
                                        <p:tgtEl>
                                          <p:spTgt spid="69635">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9660"/>
                                        </p:tgtEl>
                                        <p:attrNameLst>
                                          <p:attrName>style.visibility</p:attrName>
                                        </p:attrNameLst>
                                      </p:cBhvr>
                                      <p:to>
                                        <p:strVal val="visible"/>
                                      </p:to>
                                    </p:set>
                                    <p:animEffect transition="in" filter="box(in)">
                                      <p:cBhvr>
                                        <p:cTn id="16" dur="500"/>
                                        <p:tgtEl>
                                          <p:spTgt spid="6966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9661"/>
                                        </p:tgtEl>
                                        <p:attrNameLst>
                                          <p:attrName>style.visibility</p:attrName>
                                        </p:attrNameLst>
                                      </p:cBhvr>
                                      <p:to>
                                        <p:strVal val="visible"/>
                                      </p:to>
                                    </p:set>
                                    <p:animEffect transition="in" filter="box(in)">
                                      <p:cBhvr>
                                        <p:cTn id="19" dur="500"/>
                                        <p:tgtEl>
                                          <p:spTgt spid="696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9664"/>
                                        </p:tgtEl>
                                        <p:attrNameLst>
                                          <p:attrName>style.visibility</p:attrName>
                                        </p:attrNameLst>
                                      </p:cBhvr>
                                      <p:to>
                                        <p:strVal val="visible"/>
                                      </p:to>
                                    </p:set>
                                    <p:animEffect transition="in" filter="box(in)">
                                      <p:cBhvr>
                                        <p:cTn id="24" dur="1000"/>
                                        <p:tgtEl>
                                          <p:spTgt spid="69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60" grpId="0" animBg="1"/>
      <p:bldP spid="69661" grpId="0" animBg="1"/>
      <p:bldP spid="696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7825" y="533401"/>
            <a:ext cx="4866911" cy="5334000"/>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a:bodyPr>
          <a:lstStyle/>
          <a:p>
            <a:pPr algn="l"/>
            <a:r>
              <a:rPr lang="en-US" sz="3200"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 (SGK tr.105)</a:t>
            </a:r>
            <a:br>
              <a:rPr lang="en-US" sz="3200" b="1" dirty="0">
                <a:solidFill>
                  <a:srgbClr val="FF0000"/>
                </a:solidFill>
                <a:latin typeface="Times New Roman" pitchFamily="18" charset="0"/>
                <a:cs typeface="Times New Roman" pitchFamily="18" charset="0"/>
              </a:rPr>
            </a:br>
            <a:r>
              <a:rPr lang="en-US" sz="3200" b="1" dirty="0">
                <a:solidFill>
                  <a:srgbClr val="FF0000"/>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b="1" dirty="0">
                <a:latin typeface="Times New Roman" pitchFamily="18" charset="0"/>
                <a:cs typeface="Times New Roman" pitchFamily="18" charset="0"/>
              </a:rPr>
              <a:t>.</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đa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dirty="0">
                <a:latin typeface="Times New Roman" pitchFamily="18" charset="0"/>
                <a:cs typeface="Times New Roman" pitchFamily="18" charset="0"/>
              </a:rPr>
              <a:t>.</a:t>
            </a:r>
          </a:p>
        </p:txBody>
      </p:sp>
      <p:pic>
        <p:nvPicPr>
          <p:cNvPr id="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025" y="1447799"/>
            <a:ext cx="4114800" cy="482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373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5a-fg80o"/>
          <p:cNvPicPr>
            <a:picLocks noChangeAspect="1" noChangeArrowheads="1" noCrop="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3333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WordArt 3"/>
          <p:cNvSpPr>
            <a:spLocks noChangeArrowheads="1" noChangeShapeType="1" noTextEdit="1"/>
          </p:cNvSpPr>
          <p:nvPr/>
        </p:nvSpPr>
        <p:spPr bwMode="auto">
          <a:xfrm>
            <a:off x="0" y="1265238"/>
            <a:ext cx="8763000" cy="3352800"/>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en-US" sz="2700" b="1" kern="10">
                <a:ln w="9525">
                  <a:round/>
                  <a:headEnd/>
                  <a:tailEnd/>
                </a:ln>
                <a:gradFill rotWithShape="1">
                  <a:gsLst>
                    <a:gs pos="0">
                      <a:srgbClr val="FFE701"/>
                    </a:gs>
                    <a:gs pos="100000">
                      <a:srgbClr val="FE3E02"/>
                    </a:gs>
                  </a:gsLst>
                  <a:lin ang="5400000" scaled="1"/>
                </a:gradFill>
                <a:latin typeface="Times New Roman"/>
                <a:cs typeface="Times New Roman"/>
              </a:rPr>
              <a:t>TIẾT HỌC KẾT THÚC RỒI</a:t>
            </a:r>
          </a:p>
          <a:p>
            <a:pPr algn="ctr" eaLnBrk="0" fontAlgn="base" hangingPunct="0">
              <a:spcBef>
                <a:spcPct val="0"/>
              </a:spcBef>
              <a:spcAft>
                <a:spcPct val="0"/>
              </a:spcAft>
            </a:pPr>
            <a:r>
              <a:rPr lang="en-US" sz="2700" b="1" kern="10">
                <a:ln w="9525">
                  <a:round/>
                  <a:headEnd/>
                  <a:tailEnd/>
                </a:ln>
                <a:gradFill rotWithShape="1">
                  <a:gsLst>
                    <a:gs pos="0">
                      <a:srgbClr val="FFE701"/>
                    </a:gs>
                    <a:gs pos="100000">
                      <a:srgbClr val="FE3E02"/>
                    </a:gs>
                  </a:gsLst>
                  <a:lin ang="5400000" scaled="1"/>
                </a:gradFill>
                <a:latin typeface="Times New Roman"/>
                <a:cs typeface="Times New Roman"/>
              </a:rPr>
              <a:t>CHÚC CÁC EM CHĂM NGOAN HỌC GIỎI!</a:t>
            </a:r>
          </a:p>
        </p:txBody>
      </p:sp>
      <p:pic>
        <p:nvPicPr>
          <p:cNvPr id="46084" name="Picture 14" descr="Dove-02-june"/>
          <p:cNvPicPr>
            <a:picLocks noChangeAspect="1" noChangeArrowheads="1" noCrop="1"/>
          </p:cNvPicPr>
          <p:nvPr/>
        </p:nvPicPr>
        <p:blipFill>
          <a:blip r:embed="rId4">
            <a:lum bright="-4000" contrast="-2000"/>
            <a:extLst>
              <a:ext uri="{28A0092B-C50C-407E-A947-70E740481C1C}">
                <a14:useLocalDpi xmlns:a14="http://schemas.microsoft.com/office/drawing/2010/main" val="0"/>
              </a:ext>
            </a:extLst>
          </a:blip>
          <a:srcRect/>
          <a:stretch>
            <a:fillRect/>
          </a:stretch>
        </p:blipFill>
        <p:spPr bwMode="auto">
          <a:xfrm>
            <a:off x="1690688" y="396875"/>
            <a:ext cx="21383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13" descr="Dove-02-june"/>
          <p:cNvPicPr>
            <a:picLocks noChangeAspect="1" noChangeArrowheads="1" noCrop="1"/>
          </p:cNvPicPr>
          <p:nvPr/>
        </p:nvPicPr>
        <p:blipFill>
          <a:blip r:embed="rId4">
            <a:lum bright="-4000" contrast="-2000"/>
            <a:extLst>
              <a:ext uri="{28A0092B-C50C-407E-A947-70E740481C1C}">
                <a14:useLocalDpi xmlns:a14="http://schemas.microsoft.com/office/drawing/2010/main" val="0"/>
              </a:ext>
            </a:extLst>
          </a:blip>
          <a:srcRect/>
          <a:stretch>
            <a:fillRect/>
          </a:stretch>
        </p:blipFill>
        <p:spPr bwMode="auto">
          <a:xfrm flipH="1">
            <a:off x="3597275" y="284163"/>
            <a:ext cx="21399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12" descr="Picture2"/>
          <p:cNvPicPr>
            <a:picLocks noChangeAspect="1" noChangeArrowheads="1" noCrop="1"/>
          </p:cNvPicPr>
          <p:nvPr/>
        </p:nvPicPr>
        <p:blipFill>
          <a:blip r:embed="rId5">
            <a:lum bright="-4000" contrast="-2000"/>
            <a:extLst>
              <a:ext uri="{28A0092B-C50C-407E-A947-70E740481C1C}">
                <a14:useLocalDpi xmlns:a14="http://schemas.microsoft.com/office/drawing/2010/main" val="0"/>
              </a:ext>
            </a:extLst>
          </a:blip>
          <a:srcRect/>
          <a:stretch>
            <a:fillRect/>
          </a:stretch>
        </p:blipFill>
        <p:spPr bwMode="auto">
          <a:xfrm>
            <a:off x="2968625" y="808038"/>
            <a:ext cx="1470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343400"/>
            <a:ext cx="8839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8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14338"/>
            <a:ext cx="993775"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8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5775" y="2506663"/>
            <a:ext cx="993775" cy="259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9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7738" y="5486400"/>
            <a:ext cx="2249487" cy="117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91"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2638" y="6075363"/>
            <a:ext cx="46116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9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319588"/>
            <a:ext cx="8839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pic>
        <p:nvPicPr>
          <p:cNvPr id="4609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6096000"/>
            <a:ext cx="4038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pic>
    </p:spTree>
    <p:extLst>
      <p:ext uri="{BB962C8B-B14F-4D97-AF65-F5344CB8AC3E}">
        <p14:creationId xmlns:p14="http://schemas.microsoft.com/office/powerpoint/2010/main" val="1789939353"/>
      </p:ext>
    </p:extLst>
  </p:cSld>
  <p:clrMapOvr>
    <a:masterClrMapping/>
  </p:clrMapOvr>
  <p:transition spd="med" advTm="21000">
    <p:sndAc>
      <p:stSnd>
        <p:snd r:embed="rId2" name="applause.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noFill/>
          <a:ln w="9525">
            <a:solidFill>
              <a:schemeClr val="tx1"/>
            </a:solidFill>
            <a:miter lim="800000"/>
          </a:ln>
        </p:spPr>
        <p:txBody>
          <a:bodyPr wrap="none" anchor="ctr"/>
          <a:lstStyle/>
          <a:p>
            <a:endParaRPr lang="en-US">
              <a:latin typeface="Arial" panose="020B0604020202020204" pitchFamily="34" charset="0"/>
              <a:ea typeface="SimSun" panose="02010600030101010101" pitchFamily="2" charset="-122"/>
            </a:endParaRPr>
          </a:p>
        </p:txBody>
      </p:sp>
      <p:sp>
        <p:nvSpPr>
          <p:cNvPr id="40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88554197-D413-452A-AA99-E2854C1D660B}" type="slidenum">
              <a:rPr lang="en-US" sz="1400">
                <a:latin typeface="Arial" panose="020B0604020202020204" pitchFamily="34" charset="0"/>
                <a:ea typeface="SimSun" panose="02010600030101010101" pitchFamily="2" charset="-122"/>
              </a:rPr>
              <a:pPr algn="r" eaLnBrk="1" hangingPunct="1"/>
              <a:t>3</a:t>
            </a:fld>
            <a:endParaRPr lang="en-US" sz="1400" dirty="0">
              <a:latin typeface="Arial" panose="020B0604020202020204" pitchFamily="34" charset="0"/>
              <a:ea typeface="SimSun" panose="02010600030101010101" pitchFamily="2" charset="-122"/>
            </a:endParaRPr>
          </a:p>
        </p:txBody>
      </p:sp>
      <p:sp>
        <p:nvSpPr>
          <p:cNvPr id="4100" name="Text Box 3"/>
          <p:cNvSpPr txBox="1">
            <a:spLocks noChangeArrowheads="1"/>
          </p:cNvSpPr>
          <p:nvPr/>
        </p:nvSpPr>
        <p:spPr bwMode="auto">
          <a:xfrm>
            <a:off x="5867400" y="98107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a:solidFill>
                  <a:schemeClr val="bg1"/>
                </a:solidFill>
                <a:latin typeface="Arial" panose="020B0604020202020204" pitchFamily="34" charset="0"/>
                <a:ea typeface="SimSun" panose="02010600030101010101" pitchFamily="2" charset="-122"/>
              </a:rPr>
              <a:t>ĐỘNG VẬT </a:t>
            </a:r>
          </a:p>
        </p:txBody>
      </p:sp>
      <p:sp>
        <p:nvSpPr>
          <p:cNvPr id="4101" name="Text Box 4"/>
          <p:cNvSpPr txBox="1">
            <a:spLocks noChangeArrowheads="1"/>
          </p:cNvSpPr>
          <p:nvPr/>
        </p:nvSpPr>
        <p:spPr bwMode="auto">
          <a:xfrm>
            <a:off x="3132138" y="2420938"/>
            <a:ext cx="2376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endParaRPr lang="en-US">
              <a:latin typeface="Arial" panose="020B0604020202020204" pitchFamily="34" charset="0"/>
              <a:ea typeface="SimSun" panose="02010600030101010101" pitchFamily="2" charset="-122"/>
            </a:endParaRPr>
          </a:p>
        </p:txBody>
      </p:sp>
      <p:pic>
        <p:nvPicPr>
          <p:cNvPr id="103430" name="Picture 6" descr="HOA_DAM_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529" y="641850"/>
            <a:ext cx="4267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7" descr="Hoa_cay_dong_r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3051740"/>
            <a:ext cx="4090986" cy="278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8" descr="ech_duc_va_ech_c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490" y="641850"/>
            <a:ext cx="4122737"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3" name="Picture 9" descr="14cqmmd[1]"/>
          <p:cNvPicPr>
            <a:picLocks noChangeAspect="1" noChangeArrowheads="1" noCrop="1"/>
          </p:cNvPicPr>
          <p:nvPr/>
        </p:nvPicPr>
        <p:blipFill>
          <a:blip r:embed="rId5"/>
          <a:srcRect/>
          <a:stretch>
            <a:fillRect/>
          </a:stretch>
        </p:blipFill>
        <p:spPr bwMode="auto">
          <a:xfrm>
            <a:off x="338530" y="3089775"/>
            <a:ext cx="430371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WordArt 10"/>
          <p:cNvSpPr>
            <a:spLocks noChangeArrowheads="1" noChangeShapeType="1" noTextEdit="1"/>
          </p:cNvSpPr>
          <p:nvPr/>
        </p:nvSpPr>
        <p:spPr bwMode="auto">
          <a:xfrm>
            <a:off x="500063" y="5936163"/>
            <a:ext cx="7929562" cy="540837"/>
          </a:xfrm>
          <a:prstGeom prst="rect">
            <a:avLst/>
          </a:prstGeom>
        </p:spPr>
        <p:txBody>
          <a:bodyPr wrap="none" fromWordArt="1">
            <a:prstTxWarp prst="textPlain">
              <a:avLst>
                <a:gd name="adj" fmla="val 50000"/>
              </a:avLst>
            </a:prstTxWarp>
          </a:bodyPr>
          <a:lstStyle/>
          <a:p>
            <a:pPr algn="ctr"/>
            <a:r>
              <a:rPr lang="vi-VN"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Thực vật</a:t>
            </a:r>
            <a:r>
              <a:rPr lang="en-US"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 </a:t>
            </a:r>
            <a:r>
              <a:rPr lang="vi-VN"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và động vật</a:t>
            </a:r>
            <a:endParaRPr lang="en-US"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430"/>
                                        </p:tgtEl>
                                        <p:attrNameLst>
                                          <p:attrName>style.visibility</p:attrName>
                                        </p:attrNameLst>
                                      </p:cBhvr>
                                      <p:to>
                                        <p:strVal val="visible"/>
                                      </p:to>
                                    </p:set>
                                    <p:animEffect transition="in" filter="wheel(1)">
                                      <p:cBhvr>
                                        <p:cTn id="7" dur="2000"/>
                                        <p:tgtEl>
                                          <p:spTgt spid="103430"/>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03432"/>
                                        </p:tgtEl>
                                        <p:attrNameLst>
                                          <p:attrName>style.visibility</p:attrName>
                                        </p:attrNameLst>
                                      </p:cBhvr>
                                      <p:to>
                                        <p:strVal val="visible"/>
                                      </p:to>
                                    </p:set>
                                    <p:animEffect transition="in" filter="wipe(down)">
                                      <p:cBhvr>
                                        <p:cTn id="11" dur="500"/>
                                        <p:tgtEl>
                                          <p:spTgt spid="103432"/>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103433"/>
                                        </p:tgtEl>
                                        <p:attrNameLst>
                                          <p:attrName>style.visibility</p:attrName>
                                        </p:attrNameLst>
                                      </p:cBhvr>
                                      <p:to>
                                        <p:strVal val="visible"/>
                                      </p:to>
                                    </p:set>
                                    <p:animEffect transition="in" filter="barn(inVertical)">
                                      <p:cBhvr>
                                        <p:cTn id="15" dur="500"/>
                                        <p:tgtEl>
                                          <p:spTgt spid="103433"/>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103431"/>
                                        </p:tgtEl>
                                        <p:attrNameLst>
                                          <p:attrName>style.visibility</p:attrName>
                                        </p:attrNameLst>
                                      </p:cBhvr>
                                      <p:to>
                                        <p:strVal val="visible"/>
                                      </p:to>
                                    </p:set>
                                    <p:animEffect transition="in" filter="fade">
                                      <p:cBhvr>
                                        <p:cTn id="19" dur="1000"/>
                                        <p:tgtEl>
                                          <p:spTgt spid="103431"/>
                                        </p:tgtEl>
                                      </p:cBhvr>
                                    </p:animEffect>
                                    <p:anim calcmode="lin" valueType="num">
                                      <p:cBhvr>
                                        <p:cTn id="20" dur="1000" fill="hold"/>
                                        <p:tgtEl>
                                          <p:spTgt spid="103431"/>
                                        </p:tgtEl>
                                        <p:attrNameLst>
                                          <p:attrName>ppt_x</p:attrName>
                                        </p:attrNameLst>
                                      </p:cBhvr>
                                      <p:tavLst>
                                        <p:tav tm="0">
                                          <p:val>
                                            <p:strVal val="#ppt_x"/>
                                          </p:val>
                                        </p:tav>
                                        <p:tav tm="100000">
                                          <p:val>
                                            <p:strVal val="#ppt_x"/>
                                          </p:val>
                                        </p:tav>
                                      </p:tavLst>
                                    </p:anim>
                                    <p:anim calcmode="lin" valueType="num">
                                      <p:cBhvr>
                                        <p:cTn id="21" dur="1000" fill="hold"/>
                                        <p:tgtEl>
                                          <p:spTgt spid="103431"/>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 presetClass="entr" presetSubtype="4" fill="hold" grpId="0" nodeType="afterEffect">
                                  <p:stCondLst>
                                    <p:cond delay="0"/>
                                  </p:stCondLst>
                                  <p:childTnLst>
                                    <p:set>
                                      <p:cBhvr>
                                        <p:cTn id="24" dur="1" fill="hold">
                                          <p:stCondLst>
                                            <p:cond delay="0"/>
                                          </p:stCondLst>
                                        </p:cTn>
                                        <p:tgtEl>
                                          <p:spTgt spid="4107"/>
                                        </p:tgtEl>
                                        <p:attrNameLst>
                                          <p:attrName>style.visibility</p:attrName>
                                        </p:attrNameLst>
                                      </p:cBhvr>
                                      <p:to>
                                        <p:strVal val="visible"/>
                                      </p:to>
                                    </p:set>
                                    <p:anim calcmode="lin" valueType="num">
                                      <p:cBhvr additive="base">
                                        <p:cTn id="25" dur="500" fill="hold"/>
                                        <p:tgtEl>
                                          <p:spTgt spid="4107"/>
                                        </p:tgtEl>
                                        <p:attrNameLst>
                                          <p:attrName>ppt_x</p:attrName>
                                        </p:attrNameLst>
                                      </p:cBhvr>
                                      <p:tavLst>
                                        <p:tav tm="0">
                                          <p:val>
                                            <p:strVal val="#ppt_x"/>
                                          </p:val>
                                        </p:tav>
                                        <p:tav tm="100000">
                                          <p:val>
                                            <p:strVal val="#ppt_x"/>
                                          </p:val>
                                        </p:tav>
                                      </p:tavLst>
                                    </p:anim>
                                    <p:anim calcmode="lin" valueType="num">
                                      <p:cBhvr additive="base">
                                        <p:cTn id="26"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D1608E89-9B4B-48FF-A0B0-31156ECDC278}" type="slidenum">
              <a:rPr lang="en-US" sz="1400">
                <a:latin typeface="Arial" panose="020B0604020202020204" pitchFamily="34" charset="0"/>
                <a:ea typeface="SimSun" panose="02010600030101010101" pitchFamily="2" charset="-122"/>
              </a:rPr>
              <a:pPr algn="r" eaLnBrk="1" hangingPunct="1"/>
              <a:t>4</a:t>
            </a:fld>
            <a:endParaRPr lang="en-US" sz="1400">
              <a:latin typeface="Arial" panose="020B0604020202020204" pitchFamily="34" charset="0"/>
              <a:ea typeface="SimSun" panose="02010600030101010101" pitchFamily="2" charset="-122"/>
            </a:endParaRPr>
          </a:p>
        </p:txBody>
      </p:sp>
      <p:sp>
        <p:nvSpPr>
          <p:cNvPr id="4101" name="WordArt 32"/>
          <p:cNvSpPr>
            <a:spLocks noChangeArrowheads="1" noChangeShapeType="1" noTextEdit="1"/>
          </p:cNvSpPr>
          <p:nvPr/>
        </p:nvSpPr>
        <p:spPr bwMode="auto">
          <a:xfrm>
            <a:off x="142875" y="1284101"/>
            <a:ext cx="9001125" cy="684588"/>
          </a:xfrm>
          <a:prstGeom prst="rect">
            <a:avLst/>
          </a:prstGeom>
        </p:spPr>
        <p:txBody>
          <a:bodyPr wrap="none" fromWordArt="1">
            <a:prstTxWarp prst="textPlain">
              <a:avLst>
                <a:gd name="adj" fmla="val 50000"/>
              </a:avLst>
            </a:prstTxWarp>
          </a:bodyPr>
          <a:lstStyle/>
          <a:p>
            <a:pPr algn="ctr"/>
            <a:r>
              <a:rPr lang="en-US" sz="4400" b="1" kern="10" dirty="0" err="1">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Bài</a:t>
            </a:r>
            <a:r>
              <a:rPr lang="en-US" sz="44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 51: </a:t>
            </a:r>
            <a:r>
              <a:rPr lang="vi-VN" sz="44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Cơ quan sinh sản </a:t>
            </a:r>
          </a:p>
          <a:p>
            <a:pPr algn="ctr"/>
            <a:r>
              <a:rPr lang="vi-VN" sz="44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của thực vật có hoa</a:t>
            </a:r>
            <a:endParaRPr lang="en-US" sz="44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endParaRPr>
          </a:p>
        </p:txBody>
      </p:sp>
      <p:pic>
        <p:nvPicPr>
          <p:cNvPr id="10275" name="Picture 35" descr="Cay_hoa_ph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050" y="2084388"/>
            <a:ext cx="41814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36" descr="Hoa_cay_dong_r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2108200"/>
            <a:ext cx="450215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5"/>
          <p:cNvSpPr txBox="1">
            <a:spLocks noChangeArrowheads="1"/>
          </p:cNvSpPr>
          <p:nvPr/>
        </p:nvSpPr>
        <p:spPr bwMode="auto">
          <a:xfrm>
            <a:off x="73025" y="26987"/>
            <a:ext cx="90709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dirty="0" err="1">
                <a:solidFill>
                  <a:srgbClr val="0000FF"/>
                </a:solidFill>
                <a:latin typeface="Times New Roman" pitchFamily="18" charset="0"/>
                <a:cs typeface="Times New Roman" pitchFamily="18" charset="0"/>
              </a:rPr>
              <a:t>Thứ</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hai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ngày</a:t>
            </a:r>
            <a:r>
              <a:rPr lang="en-US" sz="3200" b="1" dirty="0">
                <a:solidFill>
                  <a:srgbClr val="0000FF"/>
                </a:solidFill>
                <a:latin typeface="Times New Roman" pitchFamily="18" charset="0"/>
                <a:cs typeface="Times New Roman" pitchFamily="18" charset="0"/>
              </a:rPr>
              <a:t> 14 </a:t>
            </a:r>
            <a:r>
              <a:rPr lang="en-US" sz="3200" b="1" dirty="0" err="1">
                <a:solidFill>
                  <a:srgbClr val="0000FF"/>
                </a:solidFill>
                <a:latin typeface="Times New Roman" pitchFamily="18" charset="0"/>
                <a:cs typeface="Times New Roman" pitchFamily="18" charset="0"/>
              </a:rPr>
              <a:t>tháng</a:t>
            </a:r>
            <a:r>
              <a:rPr lang="en-US" sz="3200" b="1" dirty="0">
                <a:solidFill>
                  <a:srgbClr val="0000FF"/>
                </a:solidFill>
                <a:latin typeface="Times New Roman" pitchFamily="18" charset="0"/>
                <a:cs typeface="Times New Roman" pitchFamily="18" charset="0"/>
              </a:rPr>
              <a:t> 3 </a:t>
            </a:r>
            <a:r>
              <a:rPr lang="en-US" sz="3200" b="1" dirty="0" err="1">
                <a:solidFill>
                  <a:srgbClr val="0000FF"/>
                </a:solidFill>
                <a:latin typeface="Times New Roman" pitchFamily="18" charset="0"/>
                <a:cs typeface="Times New Roman" pitchFamily="18" charset="0"/>
              </a:rPr>
              <a:t>năm</a:t>
            </a:r>
            <a:r>
              <a:rPr lang="en-US" sz="3200" b="1" dirty="0">
                <a:solidFill>
                  <a:srgbClr val="0000FF"/>
                </a:solidFill>
                <a:latin typeface="Times New Roman" pitchFamily="18" charset="0"/>
                <a:cs typeface="Times New Roman" pitchFamily="18" charset="0"/>
              </a:rPr>
              <a:t> 2022</a:t>
            </a:r>
          </a:p>
          <a:p>
            <a:pPr algn="ctr" eaLnBrk="1" hangingPunct="1">
              <a:defRPr/>
            </a:pPr>
            <a:r>
              <a:rPr lang="en-US" sz="3200" b="1" u="sng" dirty="0" err="1">
                <a:solidFill>
                  <a:srgbClr val="0000FF"/>
                </a:solidFill>
                <a:latin typeface="Times New Roman" pitchFamily="18" charset="0"/>
                <a:cs typeface="Times New Roman" pitchFamily="18" charset="0"/>
              </a:rPr>
              <a:t>Khoa</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học</a:t>
            </a:r>
            <a:r>
              <a:rPr lang="en-US" sz="3200" b="1" u="sng" dirty="0">
                <a:solidFill>
                  <a:srgbClr val="0000FF"/>
                </a:solidFill>
                <a:latin typeface="Times New Roman" pitchFamily="18" charset="0"/>
                <a:cs typeface="Times New Roman" pitchFamily="18" charset="0"/>
              </a:rPr>
              <a:t> </a:t>
            </a:r>
            <a:endParaRPr lang="en-US" sz="3200" b="1" u="sng"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
        <p:nvSpPr>
          <p:cNvPr id="2" name="Oval 1"/>
          <p:cNvSpPr/>
          <p:nvPr/>
        </p:nvSpPr>
        <p:spPr>
          <a:xfrm>
            <a:off x="304800" y="524271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1</a:t>
            </a:r>
          </a:p>
        </p:txBody>
      </p:sp>
      <p:sp>
        <p:nvSpPr>
          <p:cNvPr id="11" name="Oval 10"/>
          <p:cNvSpPr/>
          <p:nvPr/>
        </p:nvSpPr>
        <p:spPr>
          <a:xfrm>
            <a:off x="8345487" y="524271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2</a:t>
            </a:r>
          </a:p>
        </p:txBody>
      </p:sp>
      <p:sp>
        <p:nvSpPr>
          <p:cNvPr id="14" name="Rectangle 7"/>
          <p:cNvSpPr txBox="1">
            <a:spLocks noChangeArrowheads="1"/>
          </p:cNvSpPr>
          <p:nvPr/>
        </p:nvSpPr>
        <p:spPr>
          <a:xfrm>
            <a:off x="0" y="6096000"/>
            <a:ext cx="9109074"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sinh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7300" y="5256213"/>
            <a:ext cx="3188693"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dong </a:t>
            </a:r>
            <a:r>
              <a:rPr lang="en-US" sz="2800" b="1" dirty="0" err="1">
                <a:latin typeface="Times New Roman" pitchFamily="18" charset="0"/>
                <a:cs typeface="Times New Roman" pitchFamily="18" charset="0"/>
              </a:rPr>
              <a:t>riềng</a:t>
            </a:r>
            <a:endParaRPr lang="en-US" sz="2800" b="1" dirty="0">
              <a:latin typeface="Times New Roman" pitchFamily="18" charset="0"/>
              <a:cs typeface="Times New Roman" pitchFamily="18" charset="0"/>
            </a:endParaRPr>
          </a:p>
        </p:txBody>
      </p:sp>
      <p:sp>
        <p:nvSpPr>
          <p:cNvPr id="16" name="TextBox 15"/>
          <p:cNvSpPr txBox="1"/>
          <p:nvPr/>
        </p:nvSpPr>
        <p:spPr>
          <a:xfrm>
            <a:off x="5427830" y="5294639"/>
            <a:ext cx="2736647"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phượng</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heel(4)">
                                      <p:cBhvr>
                                        <p:cTn id="7" dur="20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10276"/>
                                        </p:tgtEl>
                                        <p:attrNameLst>
                                          <p:attrName>style.visibility</p:attrName>
                                        </p:attrNameLst>
                                      </p:cBhvr>
                                      <p:to>
                                        <p:strVal val="visible"/>
                                      </p:to>
                                    </p:set>
                                    <p:anim calcmode="lin" valueType="num">
                                      <p:cBhvr>
                                        <p:cTn id="12" dur="1000" fill="hold"/>
                                        <p:tgtEl>
                                          <p:spTgt spid="10276"/>
                                        </p:tgtEl>
                                        <p:attrNameLst>
                                          <p:attrName>ppt_w</p:attrName>
                                        </p:attrNameLst>
                                      </p:cBhvr>
                                      <p:tavLst>
                                        <p:tav tm="0">
                                          <p:val>
                                            <p:fltVal val="0"/>
                                          </p:val>
                                        </p:tav>
                                        <p:tav tm="100000">
                                          <p:val>
                                            <p:strVal val="#ppt_w"/>
                                          </p:val>
                                        </p:tav>
                                      </p:tavLst>
                                    </p:anim>
                                    <p:anim calcmode="lin" valueType="num">
                                      <p:cBhvr>
                                        <p:cTn id="13" dur="1000" fill="hold"/>
                                        <p:tgtEl>
                                          <p:spTgt spid="10276"/>
                                        </p:tgtEl>
                                        <p:attrNameLst>
                                          <p:attrName>ppt_h</p:attrName>
                                        </p:attrNameLst>
                                      </p:cBhvr>
                                      <p:tavLst>
                                        <p:tav tm="0">
                                          <p:val>
                                            <p:fltVal val="0"/>
                                          </p:val>
                                        </p:tav>
                                        <p:tav tm="100000">
                                          <p:val>
                                            <p:strVal val="#ppt_h"/>
                                          </p:val>
                                        </p:tav>
                                      </p:tavLst>
                                    </p:anim>
                                    <p:anim calcmode="lin" valueType="num">
                                      <p:cBhvr>
                                        <p:cTn id="14" dur="1000" fill="hold"/>
                                        <p:tgtEl>
                                          <p:spTgt spid="10276"/>
                                        </p:tgtEl>
                                        <p:attrNameLst>
                                          <p:attrName>style.rotation</p:attrName>
                                        </p:attrNameLst>
                                      </p:cBhvr>
                                      <p:tavLst>
                                        <p:tav tm="0">
                                          <p:val>
                                            <p:fltVal val="90"/>
                                          </p:val>
                                        </p:tav>
                                        <p:tav tm="100000">
                                          <p:val>
                                            <p:fltVal val="0"/>
                                          </p:val>
                                        </p:tav>
                                      </p:tavLst>
                                    </p:anim>
                                    <p:animEffect transition="in" filter="fade">
                                      <p:cBhvr>
                                        <p:cTn id="15" dur="1000"/>
                                        <p:tgtEl>
                                          <p:spTgt spid="10276"/>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10275"/>
                                        </p:tgtEl>
                                        <p:attrNameLst>
                                          <p:attrName>style.visibility</p:attrName>
                                        </p:attrNameLst>
                                      </p:cBhvr>
                                      <p:to>
                                        <p:strVal val="visible"/>
                                      </p:to>
                                    </p:set>
                                    <p:anim calcmode="lin" valueType="num">
                                      <p:cBhvr>
                                        <p:cTn id="31" dur="1000" fill="hold"/>
                                        <p:tgtEl>
                                          <p:spTgt spid="10275"/>
                                        </p:tgtEl>
                                        <p:attrNameLst>
                                          <p:attrName>ppt_w</p:attrName>
                                        </p:attrNameLst>
                                      </p:cBhvr>
                                      <p:tavLst>
                                        <p:tav tm="0">
                                          <p:val>
                                            <p:fltVal val="0"/>
                                          </p:val>
                                        </p:tav>
                                        <p:tav tm="100000">
                                          <p:val>
                                            <p:strVal val="#ppt_w"/>
                                          </p:val>
                                        </p:tav>
                                      </p:tavLst>
                                    </p:anim>
                                    <p:anim calcmode="lin" valueType="num">
                                      <p:cBhvr>
                                        <p:cTn id="32" dur="1000" fill="hold"/>
                                        <p:tgtEl>
                                          <p:spTgt spid="10275"/>
                                        </p:tgtEl>
                                        <p:attrNameLst>
                                          <p:attrName>ppt_h</p:attrName>
                                        </p:attrNameLst>
                                      </p:cBhvr>
                                      <p:tavLst>
                                        <p:tav tm="0">
                                          <p:val>
                                            <p:fltVal val="0"/>
                                          </p:val>
                                        </p:tav>
                                        <p:tav tm="100000">
                                          <p:val>
                                            <p:strVal val="#ppt_h"/>
                                          </p:val>
                                        </p:tav>
                                      </p:tavLst>
                                    </p:anim>
                                    <p:anim calcmode="lin" valueType="num">
                                      <p:cBhvr>
                                        <p:cTn id="33" dur="1000" fill="hold"/>
                                        <p:tgtEl>
                                          <p:spTgt spid="10275"/>
                                        </p:tgtEl>
                                        <p:attrNameLst>
                                          <p:attrName>style.rotation</p:attrName>
                                        </p:attrNameLst>
                                      </p:cBhvr>
                                      <p:tavLst>
                                        <p:tav tm="0">
                                          <p:val>
                                            <p:fltVal val="90"/>
                                          </p:val>
                                        </p:tav>
                                        <p:tav tm="100000">
                                          <p:val>
                                            <p:fltVal val="0"/>
                                          </p:val>
                                        </p:tav>
                                      </p:tavLst>
                                    </p:anim>
                                    <p:animEffect transition="in" filter="fade">
                                      <p:cBhvr>
                                        <p:cTn id="34" dur="1000"/>
                                        <p:tgtEl>
                                          <p:spTgt spid="10275"/>
                                        </p:tgtEl>
                                      </p:cBhvr>
                                    </p:animEffect>
                                  </p:childTnLst>
                                </p:cTn>
                              </p:par>
                            </p:childTnLst>
                          </p:cTn>
                        </p:par>
                        <p:par>
                          <p:cTn id="35" fill="hold">
                            <p:stCondLst>
                              <p:cond delay="1000"/>
                            </p:stCondLst>
                            <p:childTnLst>
                              <p:par>
                                <p:cTn id="36" presetID="6" presetClass="entr" presetSubtype="16"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2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48"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50" dur="80"/>
                                        <p:tgtEl>
                                          <p:spTgt spid="1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2" grpId="0" animBg="1"/>
      <p:bldP spid="11" grpId="0" animBg="1"/>
      <p:bldP spid="14" grpId="0" build="p"/>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3"/>
          <p:cNvSpPr txBox="1">
            <a:spLocks noChangeArrowheads="1"/>
          </p:cNvSpPr>
          <p:nvPr/>
        </p:nvSpPr>
        <p:spPr bwMode="auto">
          <a:xfrm>
            <a:off x="304799" y="304800"/>
            <a:ext cx="8120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600" b="1" dirty="0" err="1">
                <a:latin typeface="Times New Roman" panose="02020603050405020304" pitchFamily="18" charset="0"/>
                <a:cs typeface="Arial" panose="020B0604020202020204" pitchFamily="34" charset="0"/>
              </a:rPr>
              <a:t>Kể</a:t>
            </a:r>
            <a:r>
              <a:rPr lang="en-US" sz="3600" b="1" dirty="0">
                <a:latin typeface="Times New Roman" panose="02020603050405020304" pitchFamily="18" charset="0"/>
                <a:cs typeface="Arial" panose="020B0604020202020204" pitchFamily="34" charset="0"/>
              </a:rPr>
              <a:t> </a:t>
            </a:r>
            <a:r>
              <a:rPr lang="en-US" sz="3600" b="1" dirty="0" err="1">
                <a:latin typeface="Times New Roman" panose="02020603050405020304" pitchFamily="18" charset="0"/>
                <a:cs typeface="Arial" panose="020B0604020202020204" pitchFamily="34" charset="0"/>
              </a:rPr>
              <a:t>tên</a:t>
            </a:r>
            <a:r>
              <a:rPr lang="en-US" sz="3600" b="1" dirty="0">
                <a:latin typeface="Times New Roman" panose="02020603050405020304" pitchFamily="18" charset="0"/>
                <a:cs typeface="Arial" panose="020B0604020202020204" pitchFamily="34" charset="0"/>
              </a:rPr>
              <a:t> </a:t>
            </a:r>
            <a:r>
              <a:rPr lang="en-US" sz="3600" b="1" dirty="0" err="1">
                <a:latin typeface="Times New Roman" panose="02020603050405020304" pitchFamily="18" charset="0"/>
                <a:cs typeface="Arial" panose="020B0604020202020204" pitchFamily="34" charset="0"/>
              </a:rPr>
              <a:t>những</a:t>
            </a:r>
            <a:r>
              <a:rPr lang="en-US" sz="3600" b="1" dirty="0">
                <a:latin typeface="Times New Roman" panose="02020603050405020304" pitchFamily="18" charset="0"/>
                <a:cs typeface="Arial" panose="020B0604020202020204" pitchFamily="34" charset="0"/>
              </a:rPr>
              <a:t> </a:t>
            </a:r>
            <a:r>
              <a:rPr lang="en-US" sz="3600" b="1" dirty="0" err="1">
                <a:latin typeface="Times New Roman" panose="02020603050405020304" pitchFamily="18" charset="0"/>
                <a:cs typeface="Arial" panose="020B0604020202020204" pitchFamily="34" charset="0"/>
              </a:rPr>
              <a:t>loài</a:t>
            </a:r>
            <a:r>
              <a:rPr lang="en-US" sz="3600" b="1" dirty="0">
                <a:latin typeface="Times New Roman" panose="02020603050405020304" pitchFamily="18" charset="0"/>
                <a:cs typeface="Arial" panose="020B0604020202020204" pitchFamily="34" charset="0"/>
              </a:rPr>
              <a:t> </a:t>
            </a:r>
            <a:r>
              <a:rPr lang="en-US" sz="3600" b="1" dirty="0" err="1">
                <a:latin typeface="Times New Roman" panose="02020603050405020304" pitchFamily="18" charset="0"/>
                <a:cs typeface="Arial" panose="020B0604020202020204" pitchFamily="34" charset="0"/>
              </a:rPr>
              <a:t>hoa</a:t>
            </a:r>
            <a:r>
              <a:rPr lang="en-US" sz="3600" b="1" dirty="0">
                <a:latin typeface="Times New Roman" panose="02020603050405020304" pitchFamily="18" charset="0"/>
                <a:cs typeface="Arial" panose="020B0604020202020204" pitchFamily="34" charset="0"/>
              </a:rPr>
              <a:t> </a:t>
            </a:r>
            <a:r>
              <a:rPr lang="en-US" sz="3600" b="1" dirty="0" err="1">
                <a:latin typeface="Times New Roman" panose="02020603050405020304" pitchFamily="18" charset="0"/>
                <a:cs typeface="Arial" panose="020B0604020202020204" pitchFamily="34" charset="0"/>
              </a:rPr>
              <a:t>mà</a:t>
            </a:r>
            <a:r>
              <a:rPr lang="en-US" sz="3600" b="1" dirty="0">
                <a:latin typeface="Times New Roman" panose="02020603050405020304" pitchFamily="18" charset="0"/>
                <a:cs typeface="Arial" panose="020B0604020202020204" pitchFamily="34" charset="0"/>
              </a:rPr>
              <a:t> </a:t>
            </a:r>
            <a:r>
              <a:rPr lang="en-US" sz="3600" b="1" dirty="0" err="1">
                <a:latin typeface="Times New Roman" panose="02020603050405020304" pitchFamily="18" charset="0"/>
                <a:cs typeface="Arial" panose="020B0604020202020204" pitchFamily="34" charset="0"/>
              </a:rPr>
              <a:t>em</a:t>
            </a:r>
            <a:r>
              <a:rPr lang="en-US" sz="3600" b="1" dirty="0">
                <a:latin typeface="Times New Roman" panose="02020603050405020304" pitchFamily="18" charset="0"/>
                <a:cs typeface="Arial" panose="020B0604020202020204" pitchFamily="34" charset="0"/>
              </a:rPr>
              <a:t> </a:t>
            </a:r>
            <a:r>
              <a:rPr lang="en-US" sz="3600" b="1" dirty="0" err="1">
                <a:latin typeface="Times New Roman" panose="02020603050405020304" pitchFamily="18" charset="0"/>
                <a:cs typeface="Arial" panose="020B0604020202020204" pitchFamily="34" charset="0"/>
              </a:rPr>
              <a:t>biết</a:t>
            </a:r>
            <a:r>
              <a:rPr lang="en-US" sz="3600" b="1" dirty="0">
                <a:latin typeface="Times New Roman" panose="02020603050405020304" pitchFamily="18" charset="0"/>
                <a:cs typeface="Arial" panose="020B0604020202020204" pitchFamily="34" charset="0"/>
              </a:rPr>
              <a:t>?</a:t>
            </a:r>
          </a:p>
        </p:txBody>
      </p:sp>
      <p:pic>
        <p:nvPicPr>
          <p:cNvPr id="5126" name="Picture 22" descr="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89350"/>
            <a:ext cx="4359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765550"/>
            <a:ext cx="4114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0973224202\Downloads\hat-giong-hoa-cuc-trang-1.1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399" y="1219200"/>
            <a:ext cx="437197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hoa-thach-thao-hoa-cua-tinh-yeu-va-su-chung-thuy-157527288469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5987" y="1219201"/>
            <a:ext cx="4156076" cy="2470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ipe(down)">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barn(inVertical)">
                                      <p:cBhvr>
                                        <p:cTn id="22" dur="5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animEffect transition="in" filter="fade">
                                      <p:cBhvr>
                                        <p:cTn id="27" dur="1000"/>
                                        <p:tgtEl>
                                          <p:spTgt spid="5128"/>
                                        </p:tgtEl>
                                      </p:cBhvr>
                                    </p:animEffect>
                                    <p:anim calcmode="lin" valueType="num">
                                      <p:cBhvr>
                                        <p:cTn id="28" dur="1000" fill="hold"/>
                                        <p:tgtEl>
                                          <p:spTgt spid="5128"/>
                                        </p:tgtEl>
                                        <p:attrNameLst>
                                          <p:attrName>ppt_x</p:attrName>
                                        </p:attrNameLst>
                                      </p:cBhvr>
                                      <p:tavLst>
                                        <p:tav tm="0">
                                          <p:val>
                                            <p:strVal val="#ppt_x"/>
                                          </p:val>
                                        </p:tav>
                                        <p:tav tm="100000">
                                          <p:val>
                                            <p:strVal val="#ppt_x"/>
                                          </p:val>
                                        </p:tav>
                                      </p:tavLst>
                                    </p:anim>
                                    <p:anim calcmode="lin" valueType="num">
                                      <p:cBhvr>
                                        <p:cTn id="29"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6</a:t>
            </a:fld>
            <a:endParaRPr lang="en-US" sz="1400" dirty="0">
              <a:latin typeface="Arial" panose="020B0604020202020204" pitchFamily="34" charset="0"/>
              <a:ea typeface="SimSun" panose="02010600030101010101" pitchFamily="2" charset="-122"/>
            </a:endParaRPr>
          </a:p>
        </p:txBody>
      </p:sp>
      <p:sp>
        <p:nvSpPr>
          <p:cNvPr id="17415" name="Rectangle 7"/>
          <p:cNvSpPr>
            <a:spLocks noGrp="1" noChangeArrowheads="1"/>
          </p:cNvSpPr>
          <p:nvPr>
            <p:ph type="body" sz="half" idx="4294967295"/>
          </p:nvPr>
        </p:nvSpPr>
        <p:spPr>
          <a:xfrm>
            <a:off x="73025" y="5462588"/>
            <a:ext cx="9020175" cy="1268412"/>
          </a:xfrm>
        </p:spPr>
        <p:txBody>
          <a:bodyPr/>
          <a:lstStyle/>
          <a:p>
            <a:pPr marL="0" indent="0" eaLnBrk="1" hangingPunct="1">
              <a:buNone/>
            </a:pP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Hãy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chỉ</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nhuỵ</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râm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bụt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sen.</a:t>
            </a:r>
            <a:endParaRPr lang="en-US" sz="2800" b="1" dirty="0">
              <a:solidFill>
                <a:srgbClr val="0000FF"/>
              </a:solidFill>
              <a:latin typeface="Times New Roman" panose="02020603050405020304" pitchFamily="18" charset="0"/>
              <a:cs typeface="Times New Roman" panose="02020603050405020304" pitchFamily="18" charset="0"/>
            </a:endParaRPr>
          </a:p>
        </p:txBody>
      </p:sp>
      <p:pic>
        <p:nvPicPr>
          <p:cNvPr id="9221" name="Picture 21" descr="HOA_DAM_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504950"/>
            <a:ext cx="4608513"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111125" y="4778375"/>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3</a:t>
            </a:r>
          </a:p>
        </p:txBody>
      </p:sp>
      <p:sp>
        <p:nvSpPr>
          <p:cNvPr id="14" name="Oval 13"/>
          <p:cNvSpPr/>
          <p:nvPr/>
        </p:nvSpPr>
        <p:spPr>
          <a:xfrm>
            <a:off x="8350250" y="4770437"/>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4</a:t>
            </a:r>
          </a:p>
        </p:txBody>
      </p:sp>
      <p:sp>
        <p:nvSpPr>
          <p:cNvPr id="2" name="TextBox 1"/>
          <p:cNvSpPr txBox="1"/>
          <p:nvPr/>
        </p:nvSpPr>
        <p:spPr>
          <a:xfrm>
            <a:off x="1295400" y="4827120"/>
            <a:ext cx="2161169"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bụt</a:t>
            </a:r>
            <a:endParaRPr lang="en-US" sz="2800" b="1" dirty="0">
              <a:latin typeface="Times New Roman" pitchFamily="18" charset="0"/>
              <a:cs typeface="Times New Roman" pitchFamily="18" charset="0"/>
            </a:endParaRPr>
          </a:p>
        </p:txBody>
      </p:sp>
      <p:sp>
        <p:nvSpPr>
          <p:cNvPr id="16" name="TextBox 15"/>
          <p:cNvSpPr txBox="1"/>
          <p:nvPr/>
        </p:nvSpPr>
        <p:spPr>
          <a:xfrm>
            <a:off x="5979325" y="4816662"/>
            <a:ext cx="1410964"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sen</a:t>
            </a:r>
            <a:endParaRPr lang="en-US" sz="2800" b="1" dirty="0">
              <a:latin typeface="Times New Roman" pitchFamily="18" charset="0"/>
              <a:cs typeface="Times New Roman" pitchFamily="18" charset="0"/>
            </a:endParaRPr>
          </a:p>
        </p:txBody>
      </p:sp>
      <p:pic>
        <p:nvPicPr>
          <p:cNvPr id="11" name="Picture 2" descr="C:\Users\0973224202\Downloads\IMG_20181211_190052_crop_8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1435894"/>
            <a:ext cx="3949700" cy="3257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17415">
                                            <p:txEl>
                                              <p:pRg st="0" end="0"/>
                                            </p:txEl>
                                          </p:spTgt>
                                        </p:tgtEl>
                                        <p:attrNameLst>
                                          <p:attrName>style.visibility</p:attrName>
                                        </p:attrNameLst>
                                      </p:cBhvr>
                                      <p:to>
                                        <p:strVal val="visible"/>
                                      </p:to>
                                    </p:set>
                                    <p:anim calcmode="discrete" valueType="clr">
                                      <p:cBhvr override="childStyle">
                                        <p:cTn id="37" dur="80"/>
                                        <p:tgtEl>
                                          <p:spTgt spid="174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7415">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174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build="p"/>
      <p:bldP spid="13" grpId="0" animBg="1"/>
      <p:bldP spid="14" grpId="0" animBg="1"/>
      <p:bldP spid="2"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13" descr="hoa dam 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403860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 Box 16"/>
          <p:cNvSpPr txBox="1">
            <a:spLocks noChangeArrowheads="1"/>
          </p:cNvSpPr>
          <p:nvPr/>
        </p:nvSpPr>
        <p:spPr bwMode="auto">
          <a:xfrm>
            <a:off x="4191000" y="1371600"/>
            <a:ext cx="762000" cy="528638"/>
          </a:xfrm>
          <a:prstGeom prst="rect">
            <a:avLst/>
          </a:prstGeom>
          <a:solidFill>
            <a:srgbClr val="FFFF00"/>
          </a:solidFill>
          <a:ln w="9525">
            <a:solidFill>
              <a:srgbClr val="3366FF"/>
            </a:solidFill>
            <a:miter lim="800000"/>
          </a:ln>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err="1">
                <a:solidFill>
                  <a:srgbClr val="442CD4"/>
                </a:solidFill>
                <a:latin typeface="Arial" panose="020B0604020202020204" pitchFamily="34" charset="0"/>
              </a:rPr>
              <a:t>Nhị</a:t>
            </a:r>
            <a:endParaRPr lang="en-US" sz="2800" dirty="0">
              <a:solidFill>
                <a:srgbClr val="442CD4"/>
              </a:solidFill>
              <a:latin typeface="Arial" panose="020B0604020202020204" pitchFamily="34" charset="0"/>
            </a:endParaRPr>
          </a:p>
        </p:txBody>
      </p:sp>
      <p:sp>
        <p:nvSpPr>
          <p:cNvPr id="17425" name="Line 17"/>
          <p:cNvSpPr>
            <a:spLocks noChangeShapeType="1"/>
          </p:cNvSpPr>
          <p:nvPr/>
        </p:nvSpPr>
        <p:spPr bwMode="auto">
          <a:xfrm flipH="1">
            <a:off x="1295400" y="1676399"/>
            <a:ext cx="2895600" cy="1319213"/>
          </a:xfrm>
          <a:prstGeom prst="line">
            <a:avLst/>
          </a:prstGeom>
          <a:noFill/>
          <a:ln w="38100">
            <a:solidFill>
              <a:srgbClr val="00B0F0"/>
            </a:solidFill>
            <a:round/>
            <a:tailEnd type="triangle" w="med" len="med"/>
          </a:ln>
          <a:effectLst/>
        </p:spPr>
        <p:txBody>
          <a:bodyPr/>
          <a:lstStyle/>
          <a:p>
            <a:pPr>
              <a:defRPr/>
            </a:pPr>
            <a:endParaRPr lang="vi-VN" sz="2000">
              <a:ln>
                <a:solidFill>
                  <a:srgbClr val="006600"/>
                </a:solidFill>
              </a:ln>
              <a:latin typeface="Arial" panose="020B0604020202020204" pitchFamily="34" charset="0"/>
            </a:endParaRPr>
          </a:p>
        </p:txBody>
      </p:sp>
      <p:sp>
        <p:nvSpPr>
          <p:cNvPr id="17427" name="Text Box 19"/>
          <p:cNvSpPr txBox="1">
            <a:spLocks noChangeArrowheads="1"/>
          </p:cNvSpPr>
          <p:nvPr/>
        </p:nvSpPr>
        <p:spPr bwMode="auto">
          <a:xfrm>
            <a:off x="4100512" y="4734064"/>
            <a:ext cx="1016000" cy="523220"/>
          </a:xfrm>
          <a:prstGeom prst="rect">
            <a:avLst/>
          </a:prstGeom>
          <a:solidFill>
            <a:srgbClr val="FFFF99"/>
          </a:solidFill>
          <a:ln w="9525">
            <a:solidFill>
              <a:srgbClr val="FF0000"/>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err="1">
                <a:solidFill>
                  <a:srgbClr val="442CD4"/>
                </a:solidFill>
                <a:latin typeface="Times New Roman" pitchFamily="18" charset="0"/>
                <a:cs typeface="Times New Roman" pitchFamily="18" charset="0"/>
              </a:rPr>
              <a:t>Nhụy</a:t>
            </a:r>
            <a:endParaRPr lang="en-US" sz="2800" dirty="0">
              <a:solidFill>
                <a:srgbClr val="442CD4"/>
              </a:solidFill>
              <a:latin typeface="Times New Roman" pitchFamily="18" charset="0"/>
              <a:cs typeface="Times New Roman" pitchFamily="18" charset="0"/>
            </a:endParaRPr>
          </a:p>
        </p:txBody>
      </p:sp>
      <p:sp>
        <p:nvSpPr>
          <p:cNvPr id="17428" name="Line 20"/>
          <p:cNvSpPr>
            <a:spLocks noChangeShapeType="1"/>
          </p:cNvSpPr>
          <p:nvPr/>
        </p:nvSpPr>
        <p:spPr bwMode="auto">
          <a:xfrm flipH="1" flipV="1">
            <a:off x="666750" y="3028950"/>
            <a:ext cx="3433762" cy="1966724"/>
          </a:xfrm>
          <a:prstGeom prst="line">
            <a:avLst/>
          </a:prstGeom>
          <a:noFill/>
          <a:ln w="38100">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7</a:t>
            </a:fld>
            <a:endParaRPr lang="en-US" sz="1400" dirty="0">
              <a:latin typeface="Arial" panose="020B0604020202020204" pitchFamily="34" charset="0"/>
              <a:ea typeface="SimSun" panose="02010600030101010101" pitchFamily="2" charset="-122"/>
            </a:endParaRPr>
          </a:p>
        </p:txBody>
      </p:sp>
      <p:sp>
        <p:nvSpPr>
          <p:cNvPr id="14" name="Text Box 23"/>
          <p:cNvSpPr txBox="1">
            <a:spLocks noChangeArrowheads="1"/>
          </p:cNvSpPr>
          <p:nvPr/>
        </p:nvSpPr>
        <p:spPr bwMode="auto">
          <a:xfrm>
            <a:off x="190500" y="5895400"/>
            <a:ext cx="8610600" cy="584775"/>
          </a:xfrm>
          <a:prstGeom prst="rect">
            <a:avLst/>
          </a:prstGeom>
          <a:noFill/>
          <a:ln w="9525">
            <a:no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nhuỵ</a:t>
            </a:r>
            <a:endParaRPr lang="en-US" sz="3200" b="1" dirty="0">
              <a:latin typeface="Times New Roman" pitchFamily="18" charset="0"/>
              <a:cs typeface="Times New Roman" pitchFamily="18" charset="0"/>
            </a:endParaRPr>
          </a:p>
        </p:txBody>
      </p:sp>
      <p:sp>
        <p:nvSpPr>
          <p:cNvPr id="15" name="Oval 14"/>
          <p:cNvSpPr/>
          <p:nvPr/>
        </p:nvSpPr>
        <p:spPr>
          <a:xfrm>
            <a:off x="111125" y="4841875"/>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3</a:t>
            </a:r>
          </a:p>
        </p:txBody>
      </p:sp>
      <p:sp>
        <p:nvSpPr>
          <p:cNvPr id="16" name="Oval 15"/>
          <p:cNvSpPr/>
          <p:nvPr/>
        </p:nvSpPr>
        <p:spPr>
          <a:xfrm>
            <a:off x="8350250" y="4846637"/>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4</a:t>
            </a:r>
          </a:p>
        </p:txBody>
      </p:sp>
      <p:sp>
        <p:nvSpPr>
          <p:cNvPr id="19" name="TextBox 18"/>
          <p:cNvSpPr txBox="1"/>
          <p:nvPr/>
        </p:nvSpPr>
        <p:spPr>
          <a:xfrm>
            <a:off x="1295400" y="4827120"/>
            <a:ext cx="2161169"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bụt</a:t>
            </a:r>
            <a:endParaRPr lang="en-US" sz="2800" b="1" dirty="0">
              <a:latin typeface="Times New Roman" pitchFamily="18" charset="0"/>
              <a:cs typeface="Times New Roman" pitchFamily="18" charset="0"/>
            </a:endParaRPr>
          </a:p>
        </p:txBody>
      </p:sp>
      <p:sp>
        <p:nvSpPr>
          <p:cNvPr id="20" name="TextBox 19"/>
          <p:cNvSpPr txBox="1"/>
          <p:nvPr/>
        </p:nvSpPr>
        <p:spPr>
          <a:xfrm>
            <a:off x="5979325" y="4816662"/>
            <a:ext cx="1410964"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sen</a:t>
            </a:r>
            <a:endParaRPr lang="en-US" sz="2800" b="1" dirty="0">
              <a:latin typeface="Times New Roman" pitchFamily="18" charset="0"/>
              <a:cs typeface="Times New Roman" pitchFamily="18" charset="0"/>
            </a:endParaRPr>
          </a:p>
        </p:txBody>
      </p:sp>
      <p:pic>
        <p:nvPicPr>
          <p:cNvPr id="2050" name="Picture 2" descr="C:\Users\0973224202\Downloads\IMG_20181211_190052_crop_8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1435894"/>
            <a:ext cx="3949700" cy="325755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a:stCxn id="17424" idx="3"/>
          </p:cNvCxnSpPr>
          <p:nvPr/>
        </p:nvCxnSpPr>
        <p:spPr>
          <a:xfrm>
            <a:off x="4953000" y="1635919"/>
            <a:ext cx="2667000" cy="17930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7427" idx="3"/>
          </p:cNvCxnSpPr>
          <p:nvPr/>
        </p:nvCxnSpPr>
        <p:spPr>
          <a:xfrm flipV="1">
            <a:off x="5116512" y="2895600"/>
            <a:ext cx="2122488" cy="21000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27"/>
                                        </p:tgtEl>
                                        <p:attrNameLst>
                                          <p:attrName>style.visibility</p:attrName>
                                        </p:attrNameLst>
                                      </p:cBhvr>
                                      <p:to>
                                        <p:strVal val="visible"/>
                                      </p:to>
                                    </p:set>
                                    <p:animEffect transition="in" filter="fade">
                                      <p:cBhvr>
                                        <p:cTn id="7" dur="1000"/>
                                        <p:tgtEl>
                                          <p:spTgt spid="17427"/>
                                        </p:tgtEl>
                                      </p:cBhvr>
                                    </p:animEffect>
                                    <p:anim calcmode="lin" valueType="num">
                                      <p:cBhvr>
                                        <p:cTn id="8" dur="1000" fill="hold"/>
                                        <p:tgtEl>
                                          <p:spTgt spid="17427"/>
                                        </p:tgtEl>
                                        <p:attrNameLst>
                                          <p:attrName>ppt_x</p:attrName>
                                        </p:attrNameLst>
                                      </p:cBhvr>
                                      <p:tavLst>
                                        <p:tav tm="0">
                                          <p:val>
                                            <p:strVal val="#ppt_x"/>
                                          </p:val>
                                        </p:tav>
                                        <p:tav tm="100000">
                                          <p:val>
                                            <p:strVal val="#ppt_x"/>
                                          </p:val>
                                        </p:tav>
                                      </p:tavLst>
                                    </p:anim>
                                    <p:anim calcmode="lin" valueType="num">
                                      <p:cBhvr>
                                        <p:cTn id="9" dur="1000" fill="hold"/>
                                        <p:tgtEl>
                                          <p:spTgt spid="174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7424"/>
                                        </p:tgtEl>
                                        <p:attrNameLst>
                                          <p:attrName>style.visibility</p:attrName>
                                        </p:attrNameLst>
                                      </p:cBhvr>
                                      <p:to>
                                        <p:strVal val="visible"/>
                                      </p:to>
                                    </p:set>
                                    <p:animEffect transition="in" filter="wedge">
                                      <p:cBhvr>
                                        <p:cTn id="14" dur="500"/>
                                        <p:tgtEl>
                                          <p:spTgt spid="1742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25"/>
                                        </p:tgtEl>
                                        <p:attrNameLst>
                                          <p:attrName>style.visibility</p:attrName>
                                        </p:attrNameLst>
                                      </p:cBhvr>
                                      <p:to>
                                        <p:strVal val="visible"/>
                                      </p:to>
                                    </p:set>
                                    <p:anim calcmode="lin" valueType="num">
                                      <p:cBhvr additive="base">
                                        <p:cTn id="19" dur="500" fill="hold"/>
                                        <p:tgtEl>
                                          <p:spTgt spid="17425"/>
                                        </p:tgtEl>
                                        <p:attrNameLst>
                                          <p:attrName>ppt_x</p:attrName>
                                        </p:attrNameLst>
                                      </p:cBhvr>
                                      <p:tavLst>
                                        <p:tav tm="0">
                                          <p:val>
                                            <p:strVal val="#ppt_x"/>
                                          </p:val>
                                        </p:tav>
                                        <p:tav tm="100000">
                                          <p:val>
                                            <p:strVal val="#ppt_x"/>
                                          </p:val>
                                        </p:tav>
                                      </p:tavLst>
                                    </p:anim>
                                    <p:anim calcmode="lin" valueType="num">
                                      <p:cBhvr additive="base">
                                        <p:cTn id="20" dur="500" fill="hold"/>
                                        <p:tgtEl>
                                          <p:spTgt spid="174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428"/>
                                        </p:tgtEl>
                                        <p:attrNameLst>
                                          <p:attrName>style.visibility</p:attrName>
                                        </p:attrNameLst>
                                      </p:cBhvr>
                                      <p:to>
                                        <p:strVal val="visible"/>
                                      </p:to>
                                    </p:set>
                                    <p:animEffect transition="in" filter="blinds(horizontal)">
                                      <p:cBhvr>
                                        <p:cTn id="25" dur="500"/>
                                        <p:tgtEl>
                                          <p:spTgt spid="1742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iterate type="lt">
                                    <p:tmPct val="0"/>
                                  </p:iterate>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animBg="1"/>
      <p:bldP spid="17427" grpId="0" animBg="1"/>
      <p:bldP spid="17428"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7" descr="muop d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43434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8" descr="Muop c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441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9"/>
          <p:cNvSpPr txBox="1">
            <a:spLocks noChangeArrowheads="1"/>
          </p:cNvSpPr>
          <p:nvPr/>
        </p:nvSpPr>
        <p:spPr bwMode="auto">
          <a:xfrm>
            <a:off x="1981200" y="4572000"/>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dirty="0">
                <a:latin typeface="Times New Roman" pitchFamily="18" charset="0"/>
                <a:cs typeface="Times New Roman" pitchFamily="18" charset="0"/>
              </a:rPr>
              <a:t>a)</a:t>
            </a:r>
          </a:p>
        </p:txBody>
      </p:sp>
      <p:sp>
        <p:nvSpPr>
          <p:cNvPr id="11270" name="Text Box 20"/>
          <p:cNvSpPr txBox="1">
            <a:spLocks noChangeArrowheads="1"/>
          </p:cNvSpPr>
          <p:nvPr/>
        </p:nvSpPr>
        <p:spPr bwMode="auto">
          <a:xfrm>
            <a:off x="6248400" y="4495800"/>
            <a:ext cx="7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a:latin typeface="Times New Roman" pitchFamily="18" charset="0"/>
                <a:cs typeface="Times New Roman" pitchFamily="18" charset="0"/>
              </a:rPr>
              <a:t>b)</a:t>
            </a:r>
          </a:p>
        </p:txBody>
      </p:sp>
      <p:sp>
        <p:nvSpPr>
          <p:cNvPr id="18453" name="Text Box 21"/>
          <p:cNvSpPr txBox="1">
            <a:spLocks noChangeArrowheads="1"/>
          </p:cNvSpPr>
          <p:nvPr/>
        </p:nvSpPr>
        <p:spPr bwMode="auto">
          <a:xfrm>
            <a:off x="73026" y="4916488"/>
            <a:ext cx="907097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Trong</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hai</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mướp</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trên</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nào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là</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đực</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nào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là</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cái</a:t>
            </a:r>
            <a:r>
              <a:rPr lang="en-US" sz="3200" b="1" dirty="0">
                <a:solidFill>
                  <a:srgbClr val="FF3300"/>
                </a:solidFill>
                <a:latin typeface="Arial" panose="020B0604020202020204" pitchFamily="34" charset="0"/>
              </a:rPr>
              <a:t>?</a:t>
            </a:r>
          </a:p>
          <a:p>
            <a:pPr eaLnBrk="1" hangingPunct="1">
              <a:spcBef>
                <a:spcPct val="50000"/>
              </a:spcBef>
            </a:pP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Tại</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sao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em</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có</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thể</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phân</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biệt</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được</a:t>
            </a:r>
            <a:r>
              <a:rPr lang="en-US" sz="3200" b="1" dirty="0">
                <a:solidFill>
                  <a:srgbClr val="FF3300"/>
                </a:solidFill>
                <a:latin typeface="Arial" panose="020B0604020202020204" pitchFamily="34" charset="0"/>
              </a:rPr>
              <a:t>?</a:t>
            </a:r>
          </a:p>
        </p:txBody>
      </p:sp>
      <p:sp>
        <p:nvSpPr>
          <p:cNvPr id="10" name="Oval 9"/>
          <p:cNvSpPr/>
          <p:nvPr/>
        </p:nvSpPr>
        <p:spPr>
          <a:xfrm>
            <a:off x="4219575" y="417334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453">
                                            <p:txEl>
                                              <p:pRg st="0" end="0"/>
                                            </p:txEl>
                                          </p:spTgt>
                                        </p:tgtEl>
                                        <p:attrNameLst>
                                          <p:attrName>style.visibility</p:attrName>
                                        </p:attrNameLst>
                                      </p:cBhvr>
                                      <p:to>
                                        <p:strVal val="visible"/>
                                      </p:to>
                                    </p:set>
                                    <p:anim calcmode="lin" valueType="num">
                                      <p:cBhvr>
                                        <p:cTn id="7" dur="1000" fill="hold"/>
                                        <p:tgtEl>
                                          <p:spTgt spid="1845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845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45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8453">
                                            <p:txEl>
                                              <p:pRg st="1" end="1"/>
                                            </p:txEl>
                                          </p:spTgt>
                                        </p:tgtEl>
                                        <p:attrNameLst>
                                          <p:attrName>style.visibility</p:attrName>
                                        </p:attrNameLst>
                                      </p:cBhvr>
                                      <p:to>
                                        <p:strVal val="visible"/>
                                      </p:to>
                                    </p:set>
                                    <p:anim calcmode="lin" valueType="num">
                                      <p:cBhvr>
                                        <p:cTn id="14" dur="500" fill="hold"/>
                                        <p:tgtEl>
                                          <p:spTgt spid="1845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845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19"/>
          <p:cNvSpPr txBox="1">
            <a:spLocks noChangeArrowheads="1"/>
          </p:cNvSpPr>
          <p:nvPr/>
        </p:nvSpPr>
        <p:spPr bwMode="auto">
          <a:xfrm>
            <a:off x="838200" y="5625117"/>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đực</a:t>
            </a:r>
            <a:endParaRPr lang="en-US" sz="2800" dirty="0">
              <a:latin typeface="Times New Roman" pitchFamily="18" charset="0"/>
              <a:cs typeface="Times New Roman" pitchFamily="18" charset="0"/>
            </a:endParaRPr>
          </a:p>
        </p:txBody>
      </p:sp>
      <p:sp>
        <p:nvSpPr>
          <p:cNvPr id="11270" name="Text Box 20"/>
          <p:cNvSpPr txBox="1">
            <a:spLocks noChangeArrowheads="1"/>
          </p:cNvSpPr>
          <p:nvPr/>
        </p:nvSpPr>
        <p:spPr bwMode="auto">
          <a:xfrm>
            <a:off x="5311515" y="5599123"/>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endParaRPr lang="en-US" sz="2800" dirty="0">
              <a:latin typeface="Times New Roman" pitchFamily="18" charset="0"/>
              <a:cs typeface="Times New Roman" pitchFamily="18" charset="0"/>
            </a:endParaRPr>
          </a:p>
        </p:txBody>
      </p:sp>
      <p:sp>
        <p:nvSpPr>
          <p:cNvPr id="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9</a:t>
            </a:fld>
            <a:endParaRPr lang="en-US" sz="1400" dirty="0">
              <a:latin typeface="Arial" panose="020B0604020202020204" pitchFamily="34" charset="0"/>
              <a:ea typeface="SimSun" panose="02010600030101010101" pitchFamily="2" charset="-122"/>
            </a:endParaRPr>
          </a:p>
        </p:txBody>
      </p:sp>
      <p:sp>
        <p:nvSpPr>
          <p:cNvPr id="10" name="Oval 9"/>
          <p:cNvSpPr/>
          <p:nvPr/>
        </p:nvSpPr>
        <p:spPr>
          <a:xfrm>
            <a:off x="4256087" y="5665321"/>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5</a:t>
            </a:r>
          </a:p>
        </p:txBody>
      </p:sp>
      <p:pic>
        <p:nvPicPr>
          <p:cNvPr id="1026" name="Picture 2" descr="C:\Users\0973224202\Downloads\hoa_muop_vyv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7397"/>
            <a:ext cx="4405312" cy="35077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muop-ca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19917"/>
            <a:ext cx="4191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6"/>
          <p:cNvSpPr txBox="1">
            <a:spLocks noChangeArrowheads="1"/>
          </p:cNvSpPr>
          <p:nvPr/>
        </p:nvSpPr>
        <p:spPr bwMode="auto">
          <a:xfrm>
            <a:off x="2667000" y="1276021"/>
            <a:ext cx="914400" cy="584775"/>
          </a:xfrm>
          <a:prstGeom prst="rect">
            <a:avLst/>
          </a:prstGeom>
          <a:solidFill>
            <a:srgbClr val="FFFF00"/>
          </a:solidFill>
          <a:ln w="9525">
            <a:solidFill>
              <a:srgbClr val="3366FF"/>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442CD4"/>
                </a:solidFill>
                <a:latin typeface="Times New Roman" pitchFamily="18" charset="0"/>
                <a:cs typeface="Times New Roman" pitchFamily="18" charset="0"/>
              </a:rPr>
              <a:t>Nhị</a:t>
            </a:r>
            <a:endParaRPr lang="en-US" sz="3200" b="1" dirty="0">
              <a:solidFill>
                <a:srgbClr val="442CD4"/>
              </a:solidFill>
              <a:latin typeface="Times New Roman" pitchFamily="18" charset="0"/>
              <a:cs typeface="Times New Roman" pitchFamily="18" charset="0"/>
            </a:endParaRPr>
          </a:p>
        </p:txBody>
      </p:sp>
      <p:sp>
        <p:nvSpPr>
          <p:cNvPr id="13" name="Text Box 19"/>
          <p:cNvSpPr txBox="1">
            <a:spLocks noChangeArrowheads="1"/>
          </p:cNvSpPr>
          <p:nvPr/>
        </p:nvSpPr>
        <p:spPr bwMode="auto">
          <a:xfrm>
            <a:off x="5334000" y="1308386"/>
            <a:ext cx="1219200" cy="584775"/>
          </a:xfrm>
          <a:prstGeom prst="rect">
            <a:avLst/>
          </a:prstGeom>
          <a:solidFill>
            <a:srgbClr val="FFFF99"/>
          </a:solidFill>
          <a:ln w="9525">
            <a:solidFill>
              <a:srgbClr val="FF0000"/>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442CD4"/>
                </a:solidFill>
                <a:latin typeface="Times New Roman" pitchFamily="18" charset="0"/>
                <a:cs typeface="Times New Roman" pitchFamily="18" charset="0"/>
              </a:rPr>
              <a:t>Nhụy</a:t>
            </a:r>
            <a:endParaRPr lang="en-US" sz="3200" b="1" dirty="0">
              <a:solidFill>
                <a:srgbClr val="442CD4"/>
              </a:solidFill>
              <a:latin typeface="Times New Roman" pitchFamily="18" charset="0"/>
              <a:cs typeface="Times New Roman" pitchFamily="18" charset="0"/>
            </a:endParaRPr>
          </a:p>
        </p:txBody>
      </p:sp>
      <p:sp>
        <p:nvSpPr>
          <p:cNvPr id="15" name="Line 17"/>
          <p:cNvSpPr>
            <a:spLocks noChangeShapeType="1"/>
          </p:cNvSpPr>
          <p:nvPr/>
        </p:nvSpPr>
        <p:spPr bwMode="auto">
          <a:xfrm flipH="1">
            <a:off x="2514600" y="1956662"/>
            <a:ext cx="457200" cy="1777137"/>
          </a:xfrm>
          <a:prstGeom prst="line">
            <a:avLst/>
          </a:prstGeom>
          <a:noFill/>
          <a:ln w="38100">
            <a:solidFill>
              <a:srgbClr val="FF0000"/>
            </a:solidFill>
            <a:round/>
            <a:tailEnd type="triangle" w="med" len="med"/>
          </a:ln>
          <a:effectLst/>
        </p:spPr>
        <p:txBody>
          <a:bodyPr/>
          <a:lstStyle/>
          <a:p>
            <a:pPr>
              <a:defRPr/>
            </a:pPr>
            <a:endParaRPr lang="vi-VN" sz="3200" dirty="0">
              <a:ln>
                <a:solidFill>
                  <a:srgbClr val="006600"/>
                </a:solidFill>
              </a:ln>
              <a:latin typeface="+mj-lt"/>
            </a:endParaRPr>
          </a:p>
        </p:txBody>
      </p:sp>
      <p:sp>
        <p:nvSpPr>
          <p:cNvPr id="16" name="Line 18"/>
          <p:cNvSpPr>
            <a:spLocks noChangeShapeType="1"/>
          </p:cNvSpPr>
          <p:nvPr/>
        </p:nvSpPr>
        <p:spPr bwMode="auto">
          <a:xfrm>
            <a:off x="6019800" y="1956662"/>
            <a:ext cx="850900" cy="1914595"/>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19"/>
          <p:cNvSpPr txBox="1">
            <a:spLocks noChangeArrowheads="1"/>
          </p:cNvSpPr>
          <p:nvPr/>
        </p:nvSpPr>
        <p:spPr bwMode="auto">
          <a:xfrm>
            <a:off x="228600" y="6221362"/>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nhuỵ</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81234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par>
                          <p:cTn id="17" fill="hold">
                            <p:stCondLst>
                              <p:cond delay="2000"/>
                            </p:stCondLst>
                            <p:childTnLst>
                              <p:par>
                                <p:cTn id="18" presetID="8"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amond(in)">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TotalTime>
  <Words>831</Words>
  <Application>Microsoft Office PowerPoint</Application>
  <PresentationFormat>On-screen Show (4:3)</PresentationFormat>
  <Paragraphs>137</Paragraphs>
  <Slides>25</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Calibri</vt:lpstr>
      <vt:lpstr>Garamond</vt:lpstr>
      <vt:lpstr>Times New Roman</vt:lpstr>
      <vt:lpstr>Wingdings</vt:lpstr>
      <vt:lpstr>Office Theme</vt:lpstr>
      <vt:lpstr>3_Default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Hoa có cả nhị và nhụy</vt:lpstr>
      <vt:lpstr>Hoa chỉ có nhị (hoa đực) hoặc nhụy (hoa cái)</vt:lpstr>
      <vt:lpstr>Hoa chỉ có nhị (hoa đực) hoặc nhụy (hoa cái)</vt:lpstr>
      <vt:lpstr>PowerPoint Presentation</vt:lpstr>
      <vt:lpstr>PowerPoint Presentation</vt:lpstr>
      <vt:lpstr>PowerPoint Presentation</vt:lpstr>
      <vt:lpstr>      Hoa là cơ quan sinh sản của những loài thực  vật có hoa. Cơ quan sinh dục đực gọi là nhị. Cơ quan sinh dục cái gọi là nhụy.       Một số cây có hoa đực riêng, hoa cái riêng. Ở đa số cây khác, trên cùng một hoa có cả nhị và nhụy.</vt:lpstr>
      <vt:lpstr>PowerPoint Presentation</vt:lpstr>
      <vt:lpstr>PowerPoint Presentation</vt:lpstr>
      <vt:lpstr>PowerPoint Presentation</vt:lpstr>
      <vt:lpstr>      Bài học: (SGK tr.105)      Hoa là cơ quan sinh sản của những loài thực vật có hoa. Cơ quan sinh dục đực gọi là nhị. Cơ quan sinh dục cái gọi là nhụy.       Một số cây có hoa đực riêng, hoa cái riêng. Ở đa số cây khác, trên cùng một hoa có cả nhị và nhụy.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Hà Minh Châu</cp:lastModifiedBy>
  <cp:revision>119</cp:revision>
  <dcterms:created xsi:type="dcterms:W3CDTF">2019-03-06T16:17:00Z</dcterms:created>
  <dcterms:modified xsi:type="dcterms:W3CDTF">2022-05-22T15:57:37Z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1033-11.2.0.9070</vt:lpwstr>
  </property>
</Properties>
</file>