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6" r:id="rId1"/>
    <p:sldMasterId id="2147484350" r:id="rId2"/>
    <p:sldMasterId id="2147484452" r:id="rId3"/>
    <p:sldMasterId id="2147484663" r:id="rId4"/>
    <p:sldMasterId id="2147484674" r:id="rId5"/>
  </p:sldMasterIdLst>
  <p:notesMasterIdLst>
    <p:notesMasterId r:id="rId21"/>
  </p:notesMasterIdLst>
  <p:sldIdLst>
    <p:sldId id="257" r:id="rId6"/>
    <p:sldId id="305" r:id="rId7"/>
    <p:sldId id="297" r:id="rId8"/>
    <p:sldId id="378" r:id="rId9"/>
    <p:sldId id="379" r:id="rId10"/>
    <p:sldId id="383" r:id="rId11"/>
    <p:sldId id="388" r:id="rId12"/>
    <p:sldId id="386" r:id="rId13"/>
    <p:sldId id="389" r:id="rId14"/>
    <p:sldId id="390" r:id="rId15"/>
    <p:sldId id="381" r:id="rId16"/>
    <p:sldId id="385" r:id="rId17"/>
    <p:sldId id="380" r:id="rId18"/>
    <p:sldId id="384" r:id="rId19"/>
    <p:sldId id="382"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000"/>
    <a:srgbClr val="0000FF"/>
    <a:srgbClr val="FF0066"/>
    <a:srgbClr val="FFFF00"/>
    <a:srgbClr val="000000"/>
    <a:srgbClr val="003300"/>
    <a:srgbClr val="FFCC00"/>
    <a:srgbClr val="FF3399"/>
    <a:srgbClr val="D2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2" autoAdjust="0"/>
    <p:restoredTop sz="94434" autoAdjust="0"/>
  </p:normalViewPr>
  <p:slideViewPr>
    <p:cSldViewPr snapToGrid="0">
      <p:cViewPr>
        <p:scale>
          <a:sx n="66" d="100"/>
          <a:sy n="66" d="100"/>
        </p:scale>
        <p:origin x="3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4A82A-FE95-4664-8356-084F3DBBFFBC}" type="datetimeFigureOut">
              <a:rPr lang="vi-VN" smtClean="0"/>
              <a:t>26/10/2021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2917B-F0C8-4CE5-9194-343ECA837574}" type="slidenum">
              <a:rPr lang="vi-VN" smtClean="0"/>
              <a:t>‹#›</a:t>
            </a:fld>
            <a:endParaRPr lang="vi-VN"/>
          </a:p>
        </p:txBody>
      </p:sp>
    </p:spTree>
    <p:extLst>
      <p:ext uri="{BB962C8B-B14F-4D97-AF65-F5344CB8AC3E}">
        <p14:creationId xmlns:p14="http://schemas.microsoft.com/office/powerpoint/2010/main" val="130996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1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0930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188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410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0870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3442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1440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940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2946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0129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9162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178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382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799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a:xfrm>
            <a:off x="358775" y="377825"/>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358775" y="1196975"/>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358775" y="2011363"/>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58775" y="2830513"/>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58775" y="3651250"/>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58775" y="4470400"/>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58775" y="5284788"/>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58775" y="6103938"/>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71475" y="277813"/>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201738" y="277813"/>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030413" y="277813"/>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860675" y="277813"/>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678238"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508500"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337175"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167438"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975475"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804150"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634413"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463088"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0256838"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087100"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61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77A76-5CA7-44AC-A8E8-C25CC5F97530}"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197357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777A76-5CA7-44AC-A8E8-C25CC5F97530}"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45599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777A76-5CA7-44AC-A8E8-C25CC5F97530}"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23078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77A76-5CA7-44AC-A8E8-C25CC5F9753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356762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77A76-5CA7-44AC-A8E8-C25CC5F9753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54686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79857311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10/26/2021</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163186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406153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152459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14075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081" y="1600468"/>
            <a:ext cx="10973838" cy="452565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47779477"/>
      </p:ext>
    </p:extLst>
  </p:cSld>
  <p:clrMapOvr>
    <a:masterClrMapping/>
  </p:clrMapOvr>
  <p:transition spd="slow" advTm="1000">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222460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02018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65065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232899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378034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92950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788125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991778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954167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839258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0" y="0"/>
            <a:ext cx="0" cy="0"/>
          </a:xfr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A37F0986-6DEB-4387-9EA6-0730C2F8F8D5}" type="slidenum">
              <a:rPr lang="en-US" altLang="en-US"/>
              <a:pPr>
                <a:defRPr/>
              </a:pPr>
              <a:t>‹#›</a:t>
            </a:fld>
            <a:endParaRPr lang="en-US" altLang="en-US"/>
          </a:p>
        </p:txBody>
      </p:sp>
    </p:spTree>
    <p:extLst>
      <p:ext uri="{BB962C8B-B14F-4D97-AF65-F5344CB8AC3E}">
        <p14:creationId xmlns:p14="http://schemas.microsoft.com/office/powerpoint/2010/main" val="1199610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057582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85336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154301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296934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85168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397626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449565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054690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528907-122B-4F74-B999-2EF621170125}"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749955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528907-122B-4F74-B999-2EF621170125}"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91652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777A76-5CA7-44AC-A8E8-C25CC5F9753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3908063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28907-122B-4F74-B999-2EF621170125}"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6526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28907-122B-4F74-B999-2EF621170125}"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678607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28907-122B-4F74-B999-2EF621170125}"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81346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528907-122B-4F74-B999-2EF621170125}"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98678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28907-122B-4F74-B999-2EF621170125}"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373454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528907-122B-4F74-B999-2EF621170125}"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121502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528907-122B-4F74-B999-2EF621170125}"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230181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528907-122B-4F74-B999-2EF621170125}"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313325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253155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429313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77A76-5CA7-44AC-A8E8-C25CC5F9753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1625544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2048160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586937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5874514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214482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363164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925929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837350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589601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866463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274957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77A76-5CA7-44AC-A8E8-C25CC5F97530}"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24255298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859125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885059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2577784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832065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394722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199785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647034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4223374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914069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71817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777A76-5CA7-44AC-A8E8-C25CC5F97530}"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3145049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542316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49276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28869622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2800234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28907-122B-4F74-B999-2EF621170125}"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499349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528907-122B-4F74-B999-2EF621170125}"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0215067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528907-122B-4F74-B999-2EF621170125}"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37103678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28907-122B-4F74-B999-2EF621170125}"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755166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28907-122B-4F74-B999-2EF621170125}"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BFD2F-6FAA-4A2D-90E3-D79E01F7EC5F}" type="slidenum">
              <a:rPr lang="en-US" smtClean="0"/>
              <a:t>‹#›</a:t>
            </a:fld>
            <a:endParaRPr lang="en-US"/>
          </a:p>
        </p:txBody>
      </p:sp>
    </p:spTree>
    <p:extLst>
      <p:ext uri="{BB962C8B-B14F-4D97-AF65-F5344CB8AC3E}">
        <p14:creationId xmlns:p14="http://schemas.microsoft.com/office/powerpoint/2010/main" val="1073337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1"/>
            <a:ext cx="1402948" cy="369332"/>
          </a:xfrm>
          <a:prstGeom prst="rect">
            <a:avLst/>
          </a:prstGeom>
          <a:noFill/>
        </p:spPr>
        <p:txBody>
          <a:bodyPr wrap="none" rtlCol="0">
            <a:spAutoFit/>
          </a:bodyPr>
          <a:lstStyle/>
          <a:p>
            <a:r>
              <a:rPr lang="en-US" altLang="zh-CN" dirty="0" err="1">
                <a:solidFill>
                  <a:schemeClr val="bg1"/>
                </a:solidFill>
              </a:rPr>
              <a:t>Contents_N</a:t>
            </a:r>
            <a:endParaRPr lang="zh-CN" altLang="en-US" dirty="0">
              <a:solidFill>
                <a:schemeClr val="bg1"/>
              </a:solidFill>
            </a:endParaRPr>
          </a:p>
        </p:txBody>
      </p:sp>
      <p:grpSp>
        <p:nvGrpSpPr>
          <p:cNvPr id="4" name="kite_group"/>
          <p:cNvGrpSpPr/>
          <p:nvPr userDrawn="1"/>
        </p:nvGrpSpPr>
        <p:grpSpPr>
          <a:xfrm>
            <a:off x="-240704"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6202980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777A76-5CA7-44AC-A8E8-C25CC5F97530}"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26131877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665203"/>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节标题">
    <p:bg>
      <p:bgPr>
        <a:solidFill>
          <a:srgbClr val="F5F5F5"/>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584821"/>
          </a:xfrm>
          <a:prstGeom prst="rect">
            <a:avLst/>
          </a:prstGeom>
        </p:spPr>
      </p:pic>
    </p:spTree>
    <p:extLst>
      <p:ext uri="{BB962C8B-B14F-4D97-AF65-F5344CB8AC3E}">
        <p14:creationId xmlns:p14="http://schemas.microsoft.com/office/powerpoint/2010/main" val="25177950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3041933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777A76-5CA7-44AC-A8E8-C25CC5F97530}"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0BD8E-BEA6-4560-9B7A-3690A0A64AB6}" type="slidenum">
              <a:rPr lang="en-US" smtClean="0"/>
              <a:t>‹#›</a:t>
            </a:fld>
            <a:endParaRPr lang="en-US"/>
          </a:p>
        </p:txBody>
      </p:sp>
    </p:spTree>
    <p:extLst>
      <p:ext uri="{BB962C8B-B14F-4D97-AF65-F5344CB8AC3E}">
        <p14:creationId xmlns:p14="http://schemas.microsoft.com/office/powerpoint/2010/main" val="760593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5.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8" Type="http://schemas.openxmlformats.org/officeDocument/2006/relationships/slideLayout" Target="../slideLayouts/slideLayout45.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theme" Target="../theme/theme5.xml"/><Relationship Id="rId20" Type="http://schemas.openxmlformats.org/officeDocument/2006/relationships/slideLayout" Target="../slideLayouts/slideLayout57.xml"/><Relationship Id="rId41"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cxnSp>
        <p:nvCxnSpPr>
          <p:cNvPr id="39" name="Straight Connector 38"/>
          <p:cNvCxnSpPr/>
          <p:nvPr userDrawn="1"/>
        </p:nvCxnSpPr>
        <p:spPr>
          <a:xfrm>
            <a:off x="358775" y="377825"/>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358775" y="1196975"/>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358775" y="2011363"/>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58775" y="2830513"/>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358775" y="3651250"/>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358775" y="4470400"/>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358775" y="5284788"/>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358775" y="6103938"/>
            <a:ext cx="1153636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71475" y="277813"/>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1201738" y="277813"/>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030413" y="277813"/>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860675" y="277813"/>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3678238"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508500"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5337175"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6167438"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975475"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7804150"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8634413"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9463088"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10256838"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11087100" y="266700"/>
            <a:ext cx="0" cy="63373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022885"/>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Lst>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mbria" panose="02040503050406030204" pitchFamily="18" charset="0"/>
        </a:defRPr>
      </a:lvl2pPr>
      <a:lvl3pPr algn="l" rtl="0" eaLnBrk="0" fontAlgn="base" hangingPunct="0">
        <a:lnSpc>
          <a:spcPct val="90000"/>
        </a:lnSpc>
        <a:spcBef>
          <a:spcPct val="0"/>
        </a:spcBef>
        <a:spcAft>
          <a:spcPct val="0"/>
        </a:spcAft>
        <a:defRPr sz="4400">
          <a:solidFill>
            <a:schemeClr val="bg1"/>
          </a:solidFill>
          <a:latin typeface="Cambria" panose="02040503050406030204" pitchFamily="18" charset="0"/>
        </a:defRPr>
      </a:lvl3pPr>
      <a:lvl4pPr algn="l" rtl="0" eaLnBrk="0" fontAlgn="base" hangingPunct="0">
        <a:lnSpc>
          <a:spcPct val="90000"/>
        </a:lnSpc>
        <a:spcBef>
          <a:spcPct val="0"/>
        </a:spcBef>
        <a:spcAft>
          <a:spcPct val="0"/>
        </a:spcAft>
        <a:defRPr sz="4400">
          <a:solidFill>
            <a:schemeClr val="bg1"/>
          </a:solidFill>
          <a:latin typeface="Cambria" panose="02040503050406030204" pitchFamily="18" charset="0"/>
        </a:defRPr>
      </a:lvl4pPr>
      <a:lvl5pPr algn="l" rtl="0" eaLnBrk="0" fontAlgn="base" hangingPunct="0">
        <a:lnSpc>
          <a:spcPct val="90000"/>
        </a:lnSpc>
        <a:spcBef>
          <a:spcPct val="0"/>
        </a:spcBef>
        <a:spcAft>
          <a:spcPct val="0"/>
        </a:spcAft>
        <a:defRPr sz="4400">
          <a:solidFill>
            <a:schemeClr val="bg1"/>
          </a:solidFill>
          <a:latin typeface="Cambria" panose="02040503050406030204" pitchFamily="18" charset="0"/>
        </a:defRPr>
      </a:lvl5pPr>
      <a:lvl6pPr marL="457200" algn="l" rtl="0" fontAlgn="base">
        <a:lnSpc>
          <a:spcPct val="90000"/>
        </a:lnSpc>
        <a:spcBef>
          <a:spcPct val="0"/>
        </a:spcBef>
        <a:spcAft>
          <a:spcPct val="0"/>
        </a:spcAft>
        <a:defRPr sz="4400">
          <a:solidFill>
            <a:schemeClr val="bg1"/>
          </a:solidFill>
          <a:latin typeface="Cambria" panose="02040503050406030204" pitchFamily="18" charset="0"/>
        </a:defRPr>
      </a:lvl6pPr>
      <a:lvl7pPr marL="914400" algn="l" rtl="0" fontAlgn="base">
        <a:lnSpc>
          <a:spcPct val="90000"/>
        </a:lnSpc>
        <a:spcBef>
          <a:spcPct val="0"/>
        </a:spcBef>
        <a:spcAft>
          <a:spcPct val="0"/>
        </a:spcAft>
        <a:defRPr sz="4400">
          <a:solidFill>
            <a:schemeClr val="bg1"/>
          </a:solidFill>
          <a:latin typeface="Cambria" panose="02040503050406030204" pitchFamily="18" charset="0"/>
        </a:defRPr>
      </a:lvl7pPr>
      <a:lvl8pPr marL="1371600" algn="l" rtl="0" fontAlgn="base">
        <a:lnSpc>
          <a:spcPct val="90000"/>
        </a:lnSpc>
        <a:spcBef>
          <a:spcPct val="0"/>
        </a:spcBef>
        <a:spcAft>
          <a:spcPct val="0"/>
        </a:spcAft>
        <a:defRPr sz="4400">
          <a:solidFill>
            <a:schemeClr val="bg1"/>
          </a:solidFill>
          <a:latin typeface="Cambria" panose="02040503050406030204" pitchFamily="18" charset="0"/>
        </a:defRPr>
      </a:lvl8pPr>
      <a:lvl9pPr marL="1828800" algn="l" rtl="0" fontAlgn="base">
        <a:lnSpc>
          <a:spcPct val="90000"/>
        </a:lnSpc>
        <a:spcBef>
          <a:spcPct val="0"/>
        </a:spcBef>
        <a:spcAft>
          <a:spcPct val="0"/>
        </a:spcAft>
        <a:defRPr sz="4400">
          <a:solidFill>
            <a:schemeClr val="bg1"/>
          </a:solidFill>
          <a:latin typeface="Cambria" panose="020405030504060302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77A76-5CA7-44AC-A8E8-C25CC5F97530}" type="datetimeFigureOut">
              <a:rPr lang="en-US" smtClean="0"/>
              <a:t>10/26/2021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0BD8E-BEA6-4560-9B7A-3690A0A64AB6}" type="slidenum">
              <a:rPr lang="en-US" smtClean="0"/>
              <a:t>‹#›</a:t>
            </a:fld>
            <a:endParaRPr lang="en-US"/>
          </a:p>
        </p:txBody>
      </p:sp>
    </p:spTree>
    <p:extLst>
      <p:ext uri="{BB962C8B-B14F-4D97-AF65-F5344CB8AC3E}">
        <p14:creationId xmlns:p14="http://schemas.microsoft.com/office/powerpoint/2010/main" val="83035656"/>
      </p:ext>
    </p:extLst>
  </p:cSld>
  <p:clrMap bg1="lt1" tx1="dk1" bg2="lt2" tx2="dk2" accent1="accent1" accent2="accent2" accent3="accent3" accent4="accent4" accent5="accent5" accent6="accent6" hlink="hlink" folHlink="folHlink"/>
  <p:sldLayoutIdLst>
    <p:sldLayoutId id="2147484351" r:id="rId1"/>
    <p:sldLayoutId id="2147484375" r:id="rId2"/>
    <p:sldLayoutId id="2147484376" r:id="rId3"/>
    <p:sldLayoutId id="2147484377" r:id="rId4"/>
    <p:sldLayoutId id="2147484378" r:id="rId5"/>
    <p:sldLayoutId id="2147484379" r:id="rId6"/>
    <p:sldLayoutId id="2147484380" r:id="rId7"/>
    <p:sldLayoutId id="2147484429" r:id="rId8"/>
    <p:sldLayoutId id="2147484430" r:id="rId9"/>
    <p:sldLayoutId id="2147484431" r:id="rId10"/>
    <p:sldLayoutId id="2147484432" r:id="rId11"/>
    <p:sldLayoutId id="2147484433" r:id="rId12"/>
    <p:sldLayoutId id="21474844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9780B6-D6E4-4D4C-8DE4-267CF02E96CC}"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03E5E9-3381-48B5-A0F3-64B76823723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611760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2021/10/26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6068451"/>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8907-122B-4F74-B999-2EF621170125}" type="datetimeFigureOut">
              <a:rPr lang="en-US" smtClean="0"/>
              <a:t>10/26/2021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BFD2F-6FAA-4A2D-90E3-D79E01F7EC5F}" type="slidenum">
              <a:rPr lang="en-US" smtClean="0"/>
              <a:t>‹#›</a:t>
            </a:fld>
            <a:endParaRPr lang="en-US"/>
          </a:p>
        </p:txBody>
      </p:sp>
    </p:spTree>
    <p:extLst>
      <p:ext uri="{BB962C8B-B14F-4D97-AF65-F5344CB8AC3E}">
        <p14:creationId xmlns:p14="http://schemas.microsoft.com/office/powerpoint/2010/main" val="393601406"/>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 id="2147484687" r:id="rId13"/>
    <p:sldLayoutId id="2147484688" r:id="rId14"/>
    <p:sldLayoutId id="2147484689" r:id="rId15"/>
    <p:sldLayoutId id="2147484690" r:id="rId16"/>
    <p:sldLayoutId id="2147484691" r:id="rId17"/>
    <p:sldLayoutId id="2147484692" r:id="rId18"/>
    <p:sldLayoutId id="2147484693" r:id="rId19"/>
    <p:sldLayoutId id="2147484694" r:id="rId20"/>
    <p:sldLayoutId id="2147484695" r:id="rId21"/>
    <p:sldLayoutId id="2147484696" r:id="rId22"/>
    <p:sldLayoutId id="2147484697" r:id="rId23"/>
    <p:sldLayoutId id="2147484698" r:id="rId24"/>
    <p:sldLayoutId id="2147484699" r:id="rId25"/>
    <p:sldLayoutId id="2147484700" r:id="rId26"/>
    <p:sldLayoutId id="2147484701" r:id="rId27"/>
    <p:sldLayoutId id="2147484702" r:id="rId28"/>
    <p:sldLayoutId id="2147484703" r:id="rId29"/>
    <p:sldLayoutId id="2147484704" r:id="rId30"/>
    <p:sldLayoutId id="2147484705" r:id="rId31"/>
    <p:sldLayoutId id="2147484706" r:id="rId32"/>
    <p:sldLayoutId id="2147484707" r:id="rId33"/>
    <p:sldLayoutId id="2147484708" r:id="rId34"/>
    <p:sldLayoutId id="2147484709" r:id="rId35"/>
    <p:sldLayoutId id="2147484710" r:id="rId36"/>
    <p:sldLayoutId id="2147484711" r:id="rId37"/>
    <p:sldLayoutId id="2147484712" r:id="rId38"/>
    <p:sldLayoutId id="2147484713" r:id="rId39"/>
    <p:sldLayoutId id="2147484714" r:id="rId40"/>
    <p:sldLayoutId id="2147484715" r:id="rId41"/>
    <p:sldLayoutId id="2147484716" r:id="rId42"/>
    <p:sldLayoutId id="2147484717" r:id="rId43"/>
    <p:sldLayoutId id="2147484718" r:id="rId44"/>
    <p:sldLayoutId id="2147484719"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8.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543825" y="4230988"/>
            <a:ext cx="3773430" cy="2705180"/>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12557" y="-355064"/>
            <a:ext cx="9803219" cy="4810483"/>
          </a:xfrm>
          <a:prstGeom prst="rect">
            <a:avLst/>
          </a:prstGeom>
        </p:spPr>
      </p:pic>
      <p:grpSp>
        <p:nvGrpSpPr>
          <p:cNvPr id="18" name="Group 17"/>
          <p:cNvGrpSpPr/>
          <p:nvPr/>
        </p:nvGrpSpPr>
        <p:grpSpPr>
          <a:xfrm>
            <a:off x="7866044" y="531782"/>
            <a:ext cx="4465329" cy="3173036"/>
            <a:chOff x="7222131" y="450639"/>
            <a:chExt cx="4465329" cy="3173036"/>
          </a:xfrm>
        </p:grpSpPr>
        <p:grpSp>
          <p:nvGrpSpPr>
            <p:cNvPr id="7" name="57">
              <a:extLst>
                <a:ext uri="{FF2B5EF4-FFF2-40B4-BE49-F238E27FC236}">
                  <a16:creationId xmlns:a16="http://schemas.microsoft.com/office/drawing/2014/main" id="{5C3F0EA5-D3AA-4CCB-8053-CA26C4C18711}"/>
                </a:ext>
              </a:extLst>
            </p:cNvPr>
            <p:cNvGrpSpPr/>
            <p:nvPr/>
          </p:nvGrpSpPr>
          <p:grpSpPr>
            <a:xfrm>
              <a:off x="9746907" y="3249116"/>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grpSp>
      <p:sp>
        <p:nvSpPr>
          <p:cNvPr id="23" name="TextBox 22">
            <a:extLst>
              <a:ext uri="{FF2B5EF4-FFF2-40B4-BE49-F238E27FC236}">
                <a16:creationId xmlns:a16="http://schemas.microsoft.com/office/drawing/2014/main" id="{6E869CD2-A308-413A-9AEC-C632879F9A5F}"/>
              </a:ext>
            </a:extLst>
          </p:cNvPr>
          <p:cNvSpPr txBox="1"/>
          <p:nvPr/>
        </p:nvSpPr>
        <p:spPr>
          <a:xfrm>
            <a:off x="3126308" y="2170217"/>
            <a:ext cx="617571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KỂ VỀ NGƯỜI HÀNG XÓM </a:t>
            </a:r>
            <a:endParaRPr kumimoji="0" lang="en-US" sz="36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AC258F91-F05F-4455-AE7D-85F5FD11FC78}"/>
              </a:ext>
            </a:extLst>
          </p:cNvPr>
          <p:cNvSpPr txBox="1"/>
          <p:nvPr/>
        </p:nvSpPr>
        <p:spPr>
          <a:xfrm>
            <a:off x="4409320" y="1226645"/>
            <a:ext cx="6175716" cy="646331"/>
          </a:xfrm>
          <a:prstGeom prst="rect">
            <a:avLst/>
          </a:prstGeom>
          <a:noFill/>
        </p:spPr>
        <p:txBody>
          <a:bodyPr wrap="square">
            <a:spAutoFit/>
          </a:bodyPr>
          <a:lstStyle/>
          <a:p>
            <a:r>
              <a:rPr kumimoji="0" lang="en-US" sz="3600" b="1" i="0" u="none" strike="noStrike" kern="10" cap="none" spc="0" normalizeH="0" baseline="0" noProof="0">
                <a:ln w="9525">
                  <a:solidFill>
                    <a:srgbClr val="0000FF"/>
                  </a:solidFill>
                  <a:round/>
                  <a:headEnd/>
                  <a:tailEnd/>
                </a:ln>
                <a:solidFill>
                  <a:prstClr val="black"/>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TẬP LÀM VĂN</a:t>
            </a:r>
            <a:endParaRPr lang="en-US"/>
          </a:p>
        </p:txBody>
      </p:sp>
    </p:spTree>
    <p:extLst>
      <p:ext uri="{BB962C8B-B14F-4D97-AF65-F5344CB8AC3E}">
        <p14:creationId xmlns:p14="http://schemas.microsoft.com/office/powerpoint/2010/main" val="36969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250"/>
                                        <p:tgtEl>
                                          <p:spTgt spid="5"/>
                                        </p:tgtEl>
                                      </p:cBhvr>
                                    </p:animEffect>
                                    <p:anim calcmode="lin" valueType="num">
                                      <p:cBhvr>
                                        <p:cTn id="23" dur="1250" fill="hold"/>
                                        <p:tgtEl>
                                          <p:spTgt spid="5"/>
                                        </p:tgtEl>
                                        <p:attrNameLst>
                                          <p:attrName>ppt_x</p:attrName>
                                        </p:attrNameLst>
                                      </p:cBhvr>
                                      <p:tavLst>
                                        <p:tav tm="0">
                                          <p:val>
                                            <p:strVal val="#ppt_x"/>
                                          </p:val>
                                        </p:tav>
                                        <p:tav tm="100000">
                                          <p:val>
                                            <p:strVal val="#ppt_x"/>
                                          </p:val>
                                        </p:tav>
                                      </p:tavLst>
                                    </p:anim>
                                    <p:anim calcmode="lin" valueType="num">
                                      <p:cBhvr>
                                        <p:cTn id="24" dur="1250" fill="hold"/>
                                        <p:tgtEl>
                                          <p:spTgt spid="5"/>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52" name="图片 51" descr="36f9a2a7dc2088575b3175c2c9b24629"/>
          <p:cNvPicPr>
            <a:picLocks noChangeAspect="1"/>
          </p:cNvPicPr>
          <p:nvPr/>
        </p:nvPicPr>
        <p:blipFill>
          <a:blip r:embed="rId4"/>
          <a:stretch>
            <a:fillRect/>
          </a:stretch>
        </p:blipFill>
        <p:spPr>
          <a:xfrm>
            <a:off x="4566999" y="4860290"/>
            <a:ext cx="3908425" cy="206121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122" y="5011993"/>
            <a:ext cx="1163955" cy="1918335"/>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grpSp>
        <p:nvGrpSpPr>
          <p:cNvPr id="7" name="Nhóm 17">
            <a:extLst>
              <a:ext uri="{FF2B5EF4-FFF2-40B4-BE49-F238E27FC236}">
                <a16:creationId xmlns:a16="http://schemas.microsoft.com/office/drawing/2014/main" id="{E25ED313-4167-449E-9F20-C3596C0B96F4}"/>
              </a:ext>
            </a:extLst>
          </p:cNvPr>
          <p:cNvGrpSpPr/>
          <p:nvPr/>
        </p:nvGrpSpPr>
        <p:grpSpPr>
          <a:xfrm>
            <a:off x="1308805" y="346958"/>
            <a:ext cx="8919934" cy="789021"/>
            <a:chOff x="2538641" y="382554"/>
            <a:chExt cx="8402262" cy="882501"/>
          </a:xfrm>
        </p:grpSpPr>
        <p:grpSp>
          <p:nvGrpSpPr>
            <p:cNvPr id="8" name="Group 7">
              <a:extLst>
                <a:ext uri="{FF2B5EF4-FFF2-40B4-BE49-F238E27FC236}">
                  <a16:creationId xmlns:a16="http://schemas.microsoft.com/office/drawing/2014/main" id="{56260859-1446-4F62-82CF-0F4D1CBE0A57}"/>
                </a:ext>
              </a:extLst>
            </p:cNvPr>
            <p:cNvGrpSpPr/>
            <p:nvPr/>
          </p:nvGrpSpPr>
          <p:grpSpPr>
            <a:xfrm>
              <a:off x="2538641" y="382554"/>
              <a:ext cx="8402262" cy="882501"/>
              <a:chOff x="386300" y="248478"/>
              <a:chExt cx="5736205" cy="1220043"/>
            </a:xfrm>
          </p:grpSpPr>
          <p:grpSp>
            <p:nvGrpSpPr>
              <p:cNvPr id="10" name="组合 13">
                <a:extLst>
                  <a:ext uri="{FF2B5EF4-FFF2-40B4-BE49-F238E27FC236}">
                    <a16:creationId xmlns:a16="http://schemas.microsoft.com/office/drawing/2014/main" id="{8912F749-FB21-4985-B8E3-E60D77313930}"/>
                  </a:ext>
                </a:extLst>
              </p:cNvPr>
              <p:cNvGrpSpPr/>
              <p:nvPr/>
            </p:nvGrpSpPr>
            <p:grpSpPr>
              <a:xfrm>
                <a:off x="386300" y="248478"/>
                <a:ext cx="5736205" cy="1220043"/>
                <a:chOff x="4838820" y="2375552"/>
                <a:chExt cx="5544616" cy="1200507"/>
              </a:xfrm>
            </p:grpSpPr>
            <p:sp>
              <p:nvSpPr>
                <p:cNvPr id="12" name="矩形 3">
                  <a:extLst>
                    <a:ext uri="{FF2B5EF4-FFF2-40B4-BE49-F238E27FC236}">
                      <a16:creationId xmlns:a16="http://schemas.microsoft.com/office/drawing/2014/main" id="{79FCA987-17EC-4CEE-8432-845ACB40B1E0}"/>
                    </a:ext>
                  </a:extLst>
                </p:cNvPr>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3">
                  <a:extLst>
                    <a:ext uri="{FF2B5EF4-FFF2-40B4-BE49-F238E27FC236}">
                      <a16:creationId xmlns:a16="http://schemas.microsoft.com/office/drawing/2014/main" id="{CE3723D5-168E-4DA1-9AD7-7A661594DECB}"/>
                    </a:ext>
                  </a:extLst>
                </p:cNvPr>
                <p:cNvSpPr/>
                <p:nvPr/>
              </p:nvSpPr>
              <p:spPr>
                <a:xfrm>
                  <a:off x="4945460" y="2508993"/>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8"/>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 name="Rectangle 2">
                <a:extLst>
                  <a:ext uri="{FF2B5EF4-FFF2-40B4-BE49-F238E27FC236}">
                    <a16:creationId xmlns:a16="http://schemas.microsoft.com/office/drawing/2014/main" id="{47B629F1-5E5E-40AC-BD38-0502EDDC71A6}"/>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grpSp>
        <p:sp>
          <p:nvSpPr>
            <p:cNvPr id="9" name="Text Box 3">
              <a:extLst>
                <a:ext uri="{FF2B5EF4-FFF2-40B4-BE49-F238E27FC236}">
                  <a16:creationId xmlns:a16="http://schemas.microsoft.com/office/drawing/2014/main" id="{086BC670-AEFE-4146-BC73-537F4CE6F915}"/>
                </a:ext>
              </a:extLst>
            </p:cNvPr>
            <p:cNvSpPr txBox="1">
              <a:spLocks noChangeArrowheads="1"/>
            </p:cNvSpPr>
            <p:nvPr/>
          </p:nvSpPr>
          <p:spPr bwMode="auto">
            <a:xfrm>
              <a:off x="2970735" y="553208"/>
              <a:ext cx="780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Kể</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một</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người</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hàng</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xóm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mà</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em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yêu</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quí</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a:t>
              </a:r>
            </a:p>
          </p:txBody>
        </p:sp>
      </p:grpSp>
      <p:sp>
        <p:nvSpPr>
          <p:cNvPr id="14" name="Rectangle 24">
            <a:extLst>
              <a:ext uri="{FF2B5EF4-FFF2-40B4-BE49-F238E27FC236}">
                <a16:creationId xmlns:a16="http://schemas.microsoft.com/office/drawing/2014/main" id="{62812611-3818-40DF-97F3-01DD1EF5AA4F}"/>
              </a:ext>
            </a:extLst>
          </p:cNvPr>
          <p:cNvSpPr>
            <a:spLocks noChangeArrowheads="1"/>
          </p:cNvSpPr>
          <p:nvPr/>
        </p:nvSpPr>
        <p:spPr bwMode="auto">
          <a:xfrm>
            <a:off x="799960" y="1183911"/>
            <a:ext cx="10429875" cy="112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Người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có</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tình</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cảm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như</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thế</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nào</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với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gia</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đình</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và</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với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riêng</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p:txBody>
      </p:sp>
      <p:sp>
        <p:nvSpPr>
          <p:cNvPr id="15" name="Text Box 10">
            <a:extLst>
              <a:ext uri="{FF2B5EF4-FFF2-40B4-BE49-F238E27FC236}">
                <a16:creationId xmlns:a16="http://schemas.microsoft.com/office/drawing/2014/main" id="{D5E71E1F-48B8-4EF4-9388-23198DE4EB10}"/>
              </a:ext>
            </a:extLst>
          </p:cNvPr>
          <p:cNvSpPr txBox="1">
            <a:spLocks noChangeArrowheads="1"/>
          </p:cNvSpPr>
          <p:nvPr/>
        </p:nvSpPr>
        <p:spPr bwMode="auto">
          <a:xfrm>
            <a:off x="799959" y="2501871"/>
            <a:ext cx="10429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2400">
                <a:cs typeface="Arial" panose="020B0604020202020204" pitchFamily="34" charset="0"/>
              </a:rPr>
              <a:t>+ VD1: Chú rất quý em. Khi nào chú mua được quyển truyện hay là chú cẩn thận giữ lại tặng em.</a:t>
            </a:r>
          </a:p>
        </p:txBody>
      </p:sp>
      <p:sp>
        <p:nvSpPr>
          <p:cNvPr id="16" name="Text Box 10">
            <a:extLst>
              <a:ext uri="{FF2B5EF4-FFF2-40B4-BE49-F238E27FC236}">
                <a16:creationId xmlns:a16="http://schemas.microsoft.com/office/drawing/2014/main" id="{553C5405-E48D-466C-9FF0-AC10508E930F}"/>
              </a:ext>
            </a:extLst>
          </p:cNvPr>
          <p:cNvSpPr txBox="1">
            <a:spLocks noChangeArrowheads="1"/>
          </p:cNvSpPr>
          <p:nvPr/>
        </p:nvSpPr>
        <p:spPr bwMode="auto">
          <a:xfrm>
            <a:off x="799959" y="3514579"/>
            <a:ext cx="105695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r>
              <a:rPr kumimoji="0" lang="en-US" altLang="en-US" sz="2400" b="0" i="0" u="none" strike="noStrike" kern="1200" cap="none" spc="0" normalizeH="0" noProof="0">
                <a:ln>
                  <a:noFill/>
                </a:ln>
                <a:effectLst/>
                <a:uLnTx/>
                <a:uFillTx/>
                <a:latin typeface="Arial" panose="020B0604020202020204" pitchFamily="34" charset="0"/>
                <a:ea typeface="+mn-ea"/>
                <a:cs typeface="Arial" panose="020B0604020202020204" pitchFamily="34" charset="0"/>
              </a:rPr>
              <a:t> VD2: Những lúc rảnh rỗi, cô thường sang nhà em chơi. Mẹ em rất thích nói chuyện cùng cô về cuộc sống. Đôi lần, em bị mệt cô đến thăm và mua quà cho em.</a:t>
            </a:r>
            <a:endParaRPr kumimoji="0" lang="en-US" alt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91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grpSp>
        <p:nvGrpSpPr>
          <p:cNvPr id="7" name="Nhóm 17">
            <a:extLst>
              <a:ext uri="{FF2B5EF4-FFF2-40B4-BE49-F238E27FC236}">
                <a16:creationId xmlns:a16="http://schemas.microsoft.com/office/drawing/2014/main" id="{EE0E103D-3001-41B4-965D-7CAC7687A3D2}"/>
              </a:ext>
            </a:extLst>
          </p:cNvPr>
          <p:cNvGrpSpPr/>
          <p:nvPr/>
        </p:nvGrpSpPr>
        <p:grpSpPr>
          <a:xfrm>
            <a:off x="1176567" y="319140"/>
            <a:ext cx="8919934" cy="789021"/>
            <a:chOff x="2538641" y="382554"/>
            <a:chExt cx="8402262" cy="882501"/>
          </a:xfrm>
        </p:grpSpPr>
        <p:grpSp>
          <p:nvGrpSpPr>
            <p:cNvPr id="8" name="Group 7">
              <a:extLst>
                <a:ext uri="{FF2B5EF4-FFF2-40B4-BE49-F238E27FC236}">
                  <a16:creationId xmlns:a16="http://schemas.microsoft.com/office/drawing/2014/main" id="{663ABC4B-248E-46E8-A031-5C233412660E}"/>
                </a:ext>
              </a:extLst>
            </p:cNvPr>
            <p:cNvGrpSpPr/>
            <p:nvPr/>
          </p:nvGrpSpPr>
          <p:grpSpPr>
            <a:xfrm>
              <a:off x="2538641" y="382554"/>
              <a:ext cx="8402262" cy="882501"/>
              <a:chOff x="386300" y="248478"/>
              <a:chExt cx="5736205" cy="1220043"/>
            </a:xfrm>
          </p:grpSpPr>
          <p:grpSp>
            <p:nvGrpSpPr>
              <p:cNvPr id="10" name="组合 13">
                <a:extLst>
                  <a:ext uri="{FF2B5EF4-FFF2-40B4-BE49-F238E27FC236}">
                    <a16:creationId xmlns:a16="http://schemas.microsoft.com/office/drawing/2014/main" id="{DFFE8FB3-F359-4D7C-BC5B-94C8377CF63F}"/>
                  </a:ext>
                </a:extLst>
              </p:cNvPr>
              <p:cNvGrpSpPr/>
              <p:nvPr/>
            </p:nvGrpSpPr>
            <p:grpSpPr>
              <a:xfrm>
                <a:off x="386300" y="248478"/>
                <a:ext cx="5736205" cy="1220043"/>
                <a:chOff x="4838820" y="2375552"/>
                <a:chExt cx="5544616" cy="1200507"/>
              </a:xfrm>
            </p:grpSpPr>
            <p:sp>
              <p:nvSpPr>
                <p:cNvPr id="12" name="矩形 3">
                  <a:extLst>
                    <a:ext uri="{FF2B5EF4-FFF2-40B4-BE49-F238E27FC236}">
                      <a16:creationId xmlns:a16="http://schemas.microsoft.com/office/drawing/2014/main" id="{1783581D-57CE-4289-96AD-9A5F5831A448}"/>
                    </a:ext>
                  </a:extLst>
                </p:cNvPr>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3">
                  <a:extLst>
                    <a:ext uri="{FF2B5EF4-FFF2-40B4-BE49-F238E27FC236}">
                      <a16:creationId xmlns:a16="http://schemas.microsoft.com/office/drawing/2014/main" id="{AD472E3D-8725-47AD-AE8E-2C78919DF16D}"/>
                    </a:ext>
                  </a:extLst>
                </p:cNvPr>
                <p:cNvSpPr/>
                <p:nvPr/>
              </p:nvSpPr>
              <p:spPr>
                <a:xfrm>
                  <a:off x="4945460" y="2508993"/>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6"/>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 name="Rectangle 2">
                <a:extLst>
                  <a:ext uri="{FF2B5EF4-FFF2-40B4-BE49-F238E27FC236}">
                    <a16:creationId xmlns:a16="http://schemas.microsoft.com/office/drawing/2014/main" id="{FD46ED29-0BED-4301-9BF8-E2E1315A978A}"/>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grpSp>
        <p:sp>
          <p:nvSpPr>
            <p:cNvPr id="9" name="Text Box 3">
              <a:extLst>
                <a:ext uri="{FF2B5EF4-FFF2-40B4-BE49-F238E27FC236}">
                  <a16:creationId xmlns:a16="http://schemas.microsoft.com/office/drawing/2014/main" id="{29560ED9-5856-4758-A6B3-1C9BA90243BF}"/>
                </a:ext>
              </a:extLst>
            </p:cNvPr>
            <p:cNvSpPr txBox="1">
              <a:spLocks noChangeArrowheads="1"/>
            </p:cNvSpPr>
            <p:nvPr/>
          </p:nvSpPr>
          <p:spPr bwMode="auto">
            <a:xfrm>
              <a:off x="2970735" y="553208"/>
              <a:ext cx="780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Kể</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một</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người</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hàng</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xóm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mà</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em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yêu</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quí</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a:t>
              </a:r>
            </a:p>
          </p:txBody>
        </p:sp>
      </p:grpSp>
      <p:sp>
        <p:nvSpPr>
          <p:cNvPr id="14" name="Rectangle 24">
            <a:extLst>
              <a:ext uri="{FF2B5EF4-FFF2-40B4-BE49-F238E27FC236}">
                <a16:creationId xmlns:a16="http://schemas.microsoft.com/office/drawing/2014/main" id="{CDDCA553-774F-4E96-A7FA-CDE07BA59617}"/>
              </a:ext>
            </a:extLst>
          </p:cNvPr>
          <p:cNvSpPr>
            <a:spLocks noChangeArrowheads="1"/>
          </p:cNvSpPr>
          <p:nvPr/>
        </p:nvSpPr>
        <p:spPr bwMode="auto">
          <a:xfrm>
            <a:off x="657225" y="1290929"/>
            <a:ext cx="11096625" cy="65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d)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Tình</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cảm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của</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gia</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đình</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đối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với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người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hàng</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xóm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như</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thế</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nào</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p:txBody>
      </p:sp>
      <p:sp>
        <p:nvSpPr>
          <p:cNvPr id="15" name="Text Box 10">
            <a:extLst>
              <a:ext uri="{FF2B5EF4-FFF2-40B4-BE49-F238E27FC236}">
                <a16:creationId xmlns:a16="http://schemas.microsoft.com/office/drawing/2014/main" id="{BAE7E9D1-CBA5-4945-959E-3C95727006F7}"/>
              </a:ext>
            </a:extLst>
          </p:cNvPr>
          <p:cNvSpPr txBox="1">
            <a:spLocks noChangeArrowheads="1"/>
          </p:cNvSpPr>
          <p:nvPr/>
        </p:nvSpPr>
        <p:spPr bwMode="auto">
          <a:xfrm>
            <a:off x="723900" y="1822407"/>
            <a:ext cx="10118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Tôn</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trọng</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quý</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err="1">
                <a:ln>
                  <a:noFill/>
                </a:ln>
                <a:solidFill>
                  <a:srgbClr val="002060"/>
                </a:solidFill>
                <a:effectLst/>
                <a:uLnTx/>
                <a:uFillTx/>
                <a:latin typeface="Arial" panose="020B0604020202020204" pitchFamily="34" charset="0"/>
                <a:ea typeface="+mn-ea"/>
                <a:cs typeface="Arial" panose="020B0604020202020204" pitchFamily="34" charset="0"/>
              </a:rPr>
              <a:t>mến</a:t>
            </a:r>
            <a:r>
              <a:rPr kumimoji="0" lang="en-US" altLang="en-US" sz="2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giúp</a:t>
            </a:r>
            <a:r>
              <a:rPr kumimoji="0" lang="en-US" altLang="en-US" sz="2800" b="0" i="0" u="none" strike="noStrike" kern="1200" cap="none" spc="0" normalizeH="0" noProof="0">
                <a:ln>
                  <a:noFill/>
                </a:ln>
                <a:solidFill>
                  <a:srgbClr val="002060"/>
                </a:solidFill>
                <a:effectLst/>
                <a:uLnTx/>
                <a:uFillTx/>
                <a:latin typeface="Arial" panose="020B0604020202020204" pitchFamily="34" charset="0"/>
                <a:ea typeface="+mn-ea"/>
                <a:cs typeface="Arial" panose="020B0604020202020204" pitchFamily="34" charset="0"/>
              </a:rPr>
              <a:t> đỡ, chia sẻ</a:t>
            </a:r>
            <a:r>
              <a:rPr kumimoji="0" lang="en-US" altLang="en-US" sz="2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coi</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như</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người</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thân</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16" name="Text Box 10">
            <a:extLst>
              <a:ext uri="{FF2B5EF4-FFF2-40B4-BE49-F238E27FC236}">
                <a16:creationId xmlns:a16="http://schemas.microsoft.com/office/drawing/2014/main" id="{A741DEC4-8A8F-4156-AD53-B104A13C8D29}"/>
              </a:ext>
            </a:extLst>
          </p:cNvPr>
          <p:cNvSpPr txBox="1">
            <a:spLocks noChangeArrowheads="1"/>
          </p:cNvSpPr>
          <p:nvPr/>
        </p:nvSpPr>
        <p:spPr bwMode="auto">
          <a:xfrm>
            <a:off x="723900" y="2405730"/>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Tổ</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chức</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hoạt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động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giao</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lưu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giữa</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hai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gia</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đình</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đi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chơi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ăn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uống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p>
        </p:txBody>
      </p:sp>
      <p:sp>
        <p:nvSpPr>
          <p:cNvPr id="17" name="Text Box 10">
            <a:extLst>
              <a:ext uri="{FF2B5EF4-FFF2-40B4-BE49-F238E27FC236}">
                <a16:creationId xmlns:a16="http://schemas.microsoft.com/office/drawing/2014/main" id="{0B4DA93E-37A0-418B-8684-34E03E6A8357}"/>
              </a:ext>
            </a:extLst>
          </p:cNvPr>
          <p:cNvSpPr txBox="1">
            <a:spLocks noChangeArrowheads="1"/>
          </p:cNvSpPr>
          <p:nvPr/>
        </p:nvSpPr>
        <p:spPr bwMode="auto">
          <a:xfrm>
            <a:off x="799960" y="3299771"/>
            <a:ext cx="10429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2400">
                <a:cs typeface="Arial" panose="020B0604020202020204" pitchFamily="34" charset="0"/>
              </a:rPr>
              <a:t>+ VD1: Em thấy rất thương và quý chị. Mọi người trong gia đình em ai cũng bảo chị Minh là người dễ mến.</a:t>
            </a:r>
          </a:p>
        </p:txBody>
      </p:sp>
      <p:sp>
        <p:nvSpPr>
          <p:cNvPr id="18" name="Text Box 10">
            <a:extLst>
              <a:ext uri="{FF2B5EF4-FFF2-40B4-BE49-F238E27FC236}">
                <a16:creationId xmlns:a16="http://schemas.microsoft.com/office/drawing/2014/main" id="{758D1AB8-EE5E-4BC4-9044-D00DD492C9FC}"/>
              </a:ext>
            </a:extLst>
          </p:cNvPr>
          <p:cNvSpPr txBox="1">
            <a:spLocks noChangeArrowheads="1"/>
          </p:cNvSpPr>
          <p:nvPr/>
        </p:nvSpPr>
        <p:spPr bwMode="auto">
          <a:xfrm>
            <a:off x="723900" y="4216020"/>
            <a:ext cx="10429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2400">
                <a:cs typeface="Arial" panose="020B0604020202020204" pitchFamily="34" charset="0"/>
              </a:rPr>
              <a:t>+ VD2: Em rất ngưỡng mộ cô Hoa. Đã từ lâu, mọi người coi cô như người thân trong gia đình.</a:t>
            </a:r>
          </a:p>
        </p:txBody>
      </p:sp>
    </p:spTree>
    <p:extLst>
      <p:ext uri="{BB962C8B-B14F-4D97-AF65-F5344CB8AC3E}">
        <p14:creationId xmlns:p14="http://schemas.microsoft.com/office/powerpoint/2010/main" val="19506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3333"/>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10294"/>
                                  </p:iterate>
                                  <p:childTnLst>
                                    <p:set>
                                      <p:cBhvr>
                                        <p:cTn id="13" dur="1" fill="hold">
                                          <p:stCondLst>
                                            <p:cond delay="0"/>
                                          </p:stCondLst>
                                        </p:cTn>
                                        <p:tgtEl>
                                          <p:spTgt spid="16"/>
                                        </p:tgtEl>
                                        <p:attrNameLst>
                                          <p:attrName>style.visibility</p:attrName>
                                        </p:attrNameLst>
                                      </p:cBhvr>
                                      <p:to>
                                        <p:strVal val="visible"/>
                                      </p:to>
                                    </p:set>
                                    <p:anim calcmode="discrete" valueType="clr">
                                      <p:cBhvr override="childStyle">
                                        <p:cTn id="1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gtEl>
                                        <p:attrNameLst>
                                          <p:attrName>fillcolor</p:attrName>
                                        </p:attrNameLst>
                                      </p:cBhvr>
                                      <p:tavLst>
                                        <p:tav tm="0">
                                          <p:val>
                                            <p:clrVal>
                                              <a:schemeClr val="accent2"/>
                                            </p:clrVal>
                                          </p:val>
                                        </p:tav>
                                        <p:tav tm="50000">
                                          <p:val>
                                            <p:clrVal>
                                              <a:schemeClr val="hlink"/>
                                            </p:clrVal>
                                          </p:val>
                                        </p:tav>
                                      </p:tavLst>
                                    </p:anim>
                                    <p:set>
                                      <p:cBhvr>
                                        <p:cTn id="16" dur="80"/>
                                        <p:tgtEl>
                                          <p:spTgt spid="1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52" name="图片 51" descr="36f9a2a7dc2088575b3175c2c9b24629"/>
          <p:cNvPicPr>
            <a:picLocks noChangeAspect="1"/>
          </p:cNvPicPr>
          <p:nvPr/>
        </p:nvPicPr>
        <p:blipFill>
          <a:blip r:embed="rId4"/>
          <a:stretch>
            <a:fillRect/>
          </a:stretch>
        </p:blipFill>
        <p:spPr>
          <a:xfrm>
            <a:off x="4566999" y="4860290"/>
            <a:ext cx="3908425" cy="206121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122" y="5011993"/>
            <a:ext cx="1163955" cy="1918335"/>
          </a:xfrm>
          <a:prstGeom prst="rect">
            <a:avLst/>
          </a:prstGeom>
        </p:spPr>
      </p:pic>
      <p:pic>
        <p:nvPicPr>
          <p:cNvPr id="40" name="图片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sp>
        <p:nvSpPr>
          <p:cNvPr id="7" name="TextBox 6">
            <a:extLst>
              <a:ext uri="{FF2B5EF4-FFF2-40B4-BE49-F238E27FC236}">
                <a16:creationId xmlns:a16="http://schemas.microsoft.com/office/drawing/2014/main" id="{AA7F84D4-D054-4A61-B6E7-5A8331D94850}"/>
              </a:ext>
            </a:extLst>
          </p:cNvPr>
          <p:cNvSpPr txBox="1"/>
          <p:nvPr/>
        </p:nvSpPr>
        <p:spPr>
          <a:xfrm>
            <a:off x="787801" y="1884229"/>
            <a:ext cx="10903582" cy="3019032"/>
          </a:xfrm>
          <a:prstGeom prst="rect">
            <a:avLst/>
          </a:prstGeom>
          <a:noFill/>
        </p:spPr>
        <p:txBody>
          <a:bodyPr wrap="square" rtlCol="0">
            <a:spAutoFit/>
          </a:bodyPr>
          <a:lstStyle/>
          <a:p>
            <a:pPr marL="285750" indent="-285750">
              <a:lnSpc>
                <a:spcPct val="150000"/>
              </a:lnSpc>
              <a:buFontTx/>
              <a:buChar char="-"/>
            </a:pPr>
            <a:r>
              <a:rPr lang="en-US" sz="2600" dirty="0" err="1">
                <a:solidFill>
                  <a:srgbClr val="0070C0"/>
                </a:solidFill>
                <a:latin typeface="Arial" pitchFamily="34" charset="0"/>
                <a:cs typeface="Arial" pitchFamily="34" charset="0"/>
              </a:rPr>
              <a:t>Viết</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đúng</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nội</a:t>
            </a:r>
            <a:r>
              <a:rPr lang="en-US" sz="2600" dirty="0">
                <a:solidFill>
                  <a:srgbClr val="0070C0"/>
                </a:solidFill>
                <a:latin typeface="Arial" pitchFamily="34" charset="0"/>
                <a:cs typeface="Arial" pitchFamily="34" charset="0"/>
              </a:rPr>
              <a:t> dung, </a:t>
            </a:r>
            <a:r>
              <a:rPr lang="en-US" sz="2600" dirty="0" err="1">
                <a:solidFill>
                  <a:srgbClr val="0070C0"/>
                </a:solidFill>
                <a:latin typeface="Arial" pitchFamily="34" charset="0"/>
                <a:cs typeface="Arial" pitchFamily="34" charset="0"/>
              </a:rPr>
              <a:t>lựa</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chọn</a:t>
            </a:r>
            <a:r>
              <a:rPr lang="en-US" sz="2600" dirty="0">
                <a:solidFill>
                  <a:srgbClr val="0070C0"/>
                </a:solidFill>
                <a:latin typeface="Arial" pitchFamily="34" charset="0"/>
                <a:cs typeface="Arial" pitchFamily="34" charset="0"/>
              </a:rPr>
              <a:t> ý, </a:t>
            </a:r>
            <a:r>
              <a:rPr lang="en-US" sz="2600" dirty="0" err="1">
                <a:solidFill>
                  <a:srgbClr val="0070C0"/>
                </a:solidFill>
                <a:latin typeface="Arial" pitchFamily="34" charset="0"/>
                <a:cs typeface="Arial" pitchFamily="34" charset="0"/>
              </a:rPr>
              <a:t>từ</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ngữ</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phù</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hợp</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linh</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hoạt</a:t>
            </a:r>
            <a:r>
              <a:rPr lang="en-US" sz="2600" dirty="0">
                <a:solidFill>
                  <a:srgbClr val="0070C0"/>
                </a:solidFill>
                <a:latin typeface="Arial" pitchFamily="34" charset="0"/>
                <a:cs typeface="Arial" pitchFamily="34" charset="0"/>
              </a:rPr>
              <a:t>.</a:t>
            </a:r>
          </a:p>
          <a:p>
            <a:pPr marL="285750" indent="-285750">
              <a:lnSpc>
                <a:spcPct val="150000"/>
              </a:lnSpc>
              <a:buFontTx/>
              <a:buChar char="-"/>
            </a:pPr>
            <a:r>
              <a:rPr lang="en-US" sz="2600" dirty="0" err="1">
                <a:solidFill>
                  <a:srgbClr val="0070C0"/>
                </a:solidFill>
                <a:latin typeface="Arial" pitchFamily="34" charset="0"/>
                <a:cs typeface="Arial" pitchFamily="34" charset="0"/>
              </a:rPr>
              <a:t>Câu</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văn</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diễn</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đạt</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rõ</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ràng</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mạch</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lạc</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chỉ</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chấm</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câu</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khi</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câu</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văn</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đã</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đủ</a:t>
            </a:r>
            <a:r>
              <a:rPr lang="en-US" sz="2600" dirty="0">
                <a:solidFill>
                  <a:srgbClr val="0070C0"/>
                </a:solidFill>
                <a:latin typeface="Arial" pitchFamily="34" charset="0"/>
                <a:cs typeface="Arial" pitchFamily="34" charset="0"/>
              </a:rPr>
              <a:t> ý.</a:t>
            </a:r>
          </a:p>
          <a:p>
            <a:pPr marL="285750" indent="-285750">
              <a:lnSpc>
                <a:spcPct val="150000"/>
              </a:lnSpc>
              <a:buFontTx/>
              <a:buChar char="-"/>
            </a:pPr>
            <a:r>
              <a:rPr lang="en-US" sz="2600" dirty="0" err="1">
                <a:solidFill>
                  <a:srgbClr val="0070C0"/>
                </a:solidFill>
                <a:latin typeface="Arial" pitchFamily="34" charset="0"/>
                <a:cs typeface="Arial" pitchFamily="34" charset="0"/>
              </a:rPr>
              <a:t>Khi</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viết</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có</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thể</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sử</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dụng</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biện</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pháp</a:t>
            </a:r>
            <a:r>
              <a:rPr lang="en-US" sz="2600" dirty="0">
                <a:solidFill>
                  <a:srgbClr val="0070C0"/>
                </a:solidFill>
                <a:latin typeface="Arial" pitchFamily="34" charset="0"/>
                <a:cs typeface="Arial" pitchFamily="34" charset="0"/>
              </a:rPr>
              <a:t> so </a:t>
            </a:r>
            <a:r>
              <a:rPr lang="en-US" sz="2600" dirty="0" err="1">
                <a:solidFill>
                  <a:srgbClr val="0070C0"/>
                </a:solidFill>
                <a:latin typeface="Arial" pitchFamily="34" charset="0"/>
                <a:cs typeface="Arial" pitchFamily="34" charset="0"/>
              </a:rPr>
              <a:t>sánh</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để</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câu</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văn</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thêm</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sinh</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động</a:t>
            </a:r>
            <a:r>
              <a:rPr lang="en-US" sz="2600" dirty="0">
                <a:solidFill>
                  <a:srgbClr val="0070C0"/>
                </a:solidFill>
                <a:latin typeface="Arial" pitchFamily="34" charset="0"/>
                <a:cs typeface="Arial" pitchFamily="34" charset="0"/>
              </a:rPr>
              <a:t>.</a:t>
            </a:r>
          </a:p>
          <a:p>
            <a:pPr marL="285750" indent="-285750">
              <a:lnSpc>
                <a:spcPct val="150000"/>
              </a:lnSpc>
              <a:buFontTx/>
              <a:buChar char="-"/>
            </a:pPr>
            <a:r>
              <a:rPr lang="en-US" sz="2600" dirty="0" err="1">
                <a:solidFill>
                  <a:srgbClr val="0070C0"/>
                </a:solidFill>
                <a:latin typeface="Arial" pitchFamily="34" charset="0"/>
                <a:cs typeface="Arial" pitchFamily="34" charset="0"/>
              </a:rPr>
              <a:t>Về</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hình</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thức</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Câu</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mở</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đoạn</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lùi</a:t>
            </a:r>
            <a:r>
              <a:rPr lang="en-US" sz="2600" dirty="0">
                <a:solidFill>
                  <a:srgbClr val="0070C0"/>
                </a:solidFill>
                <a:latin typeface="Arial" pitchFamily="34" charset="0"/>
                <a:cs typeface="Arial" pitchFamily="34" charset="0"/>
              </a:rPr>
              <a:t> 1 ô, </a:t>
            </a:r>
            <a:r>
              <a:rPr lang="en-US" sz="2600" dirty="0" err="1">
                <a:solidFill>
                  <a:srgbClr val="0070C0"/>
                </a:solidFill>
                <a:latin typeface="Arial" pitchFamily="34" charset="0"/>
                <a:cs typeface="Arial" pitchFamily="34" charset="0"/>
              </a:rPr>
              <a:t>đầu</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câu</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viết</a:t>
            </a:r>
            <a:r>
              <a:rPr lang="en-US" sz="2600" dirty="0">
                <a:solidFill>
                  <a:srgbClr val="0070C0"/>
                </a:solidFill>
                <a:latin typeface="Arial" pitchFamily="34" charset="0"/>
                <a:cs typeface="Arial" pitchFamily="34" charset="0"/>
              </a:rPr>
              <a:t> </a:t>
            </a:r>
            <a:r>
              <a:rPr lang="en-US" sz="2600" dirty="0" err="1">
                <a:solidFill>
                  <a:srgbClr val="0070C0"/>
                </a:solidFill>
                <a:latin typeface="Arial" pitchFamily="34" charset="0"/>
                <a:cs typeface="Arial" pitchFamily="34" charset="0"/>
              </a:rPr>
              <a:t>hoa</a:t>
            </a:r>
            <a:endParaRPr lang="en-US" sz="2600" dirty="0">
              <a:solidFill>
                <a:srgbClr val="0070C0"/>
              </a:solidFill>
              <a:latin typeface="Arial" pitchFamily="34" charset="0"/>
              <a:cs typeface="Arial" pitchFamily="34" charset="0"/>
            </a:endParaRPr>
          </a:p>
          <a:p>
            <a:pPr algn="ctr">
              <a:lnSpc>
                <a:spcPct val="150000"/>
              </a:lnSpc>
            </a:pPr>
            <a:r>
              <a:rPr lang="en-US" sz="2600" dirty="0">
                <a:solidFill>
                  <a:srgbClr val="DA0000"/>
                </a:solidFill>
                <a:latin typeface="Arial" pitchFamily="34" charset="0"/>
                <a:cs typeface="Arial" pitchFamily="34" charset="0"/>
              </a:rPr>
              <a:t>(</a:t>
            </a:r>
            <a:r>
              <a:rPr lang="en-US" sz="2600" dirty="0" err="1">
                <a:solidFill>
                  <a:srgbClr val="DA0000"/>
                </a:solidFill>
                <a:latin typeface="Arial" pitchFamily="34" charset="0"/>
                <a:cs typeface="Arial" pitchFamily="34" charset="0"/>
              </a:rPr>
              <a:t>Đoạn</a:t>
            </a:r>
            <a:r>
              <a:rPr lang="en-US" sz="2600" dirty="0">
                <a:solidFill>
                  <a:srgbClr val="DA0000"/>
                </a:solidFill>
                <a:latin typeface="Arial" pitchFamily="34" charset="0"/>
                <a:cs typeface="Arial" pitchFamily="34" charset="0"/>
              </a:rPr>
              <a:t> </a:t>
            </a:r>
            <a:r>
              <a:rPr lang="en-US" sz="2600" dirty="0" err="1">
                <a:solidFill>
                  <a:srgbClr val="DA0000"/>
                </a:solidFill>
                <a:latin typeface="Arial" pitchFamily="34" charset="0"/>
                <a:cs typeface="Arial" pitchFamily="34" charset="0"/>
              </a:rPr>
              <a:t>văn</a:t>
            </a:r>
            <a:r>
              <a:rPr lang="en-US" sz="2600" dirty="0">
                <a:solidFill>
                  <a:srgbClr val="DA0000"/>
                </a:solidFill>
                <a:latin typeface="Arial" pitchFamily="34" charset="0"/>
                <a:cs typeface="Arial" pitchFamily="34" charset="0"/>
              </a:rPr>
              <a:t> </a:t>
            </a:r>
            <a:r>
              <a:rPr lang="en-US" sz="2600" dirty="0" err="1">
                <a:solidFill>
                  <a:srgbClr val="DA0000"/>
                </a:solidFill>
                <a:latin typeface="Arial" pitchFamily="34" charset="0"/>
                <a:cs typeface="Arial" pitchFamily="34" charset="0"/>
              </a:rPr>
              <a:t>liền</a:t>
            </a:r>
            <a:r>
              <a:rPr lang="en-US" sz="2600" dirty="0">
                <a:solidFill>
                  <a:srgbClr val="DA0000"/>
                </a:solidFill>
                <a:latin typeface="Arial" pitchFamily="34" charset="0"/>
                <a:cs typeface="Arial" pitchFamily="34" charset="0"/>
              </a:rPr>
              <a:t> </a:t>
            </a:r>
            <a:r>
              <a:rPr lang="en-US" sz="2600" dirty="0" err="1">
                <a:solidFill>
                  <a:srgbClr val="DA0000"/>
                </a:solidFill>
                <a:latin typeface="Arial" pitchFamily="34" charset="0"/>
                <a:cs typeface="Arial" pitchFamily="34" charset="0"/>
              </a:rPr>
              <a:t>mạch</a:t>
            </a:r>
            <a:r>
              <a:rPr lang="en-US" sz="2600" dirty="0">
                <a:solidFill>
                  <a:srgbClr val="DA0000"/>
                </a:solidFill>
                <a:latin typeface="Arial" pitchFamily="34" charset="0"/>
                <a:cs typeface="Arial" pitchFamily="34" charset="0"/>
              </a:rPr>
              <a:t>, </a:t>
            </a:r>
            <a:r>
              <a:rPr lang="en-US" sz="2600" dirty="0" err="1">
                <a:solidFill>
                  <a:srgbClr val="DA0000"/>
                </a:solidFill>
                <a:latin typeface="Arial" pitchFamily="34" charset="0"/>
                <a:cs typeface="Arial" pitchFamily="34" charset="0"/>
              </a:rPr>
              <a:t>không</a:t>
            </a:r>
            <a:r>
              <a:rPr lang="en-US" sz="2600" dirty="0">
                <a:solidFill>
                  <a:srgbClr val="DA0000"/>
                </a:solidFill>
                <a:latin typeface="Arial" pitchFamily="34" charset="0"/>
                <a:cs typeface="Arial" pitchFamily="34" charset="0"/>
              </a:rPr>
              <a:t> </a:t>
            </a:r>
            <a:r>
              <a:rPr lang="en-US" sz="2600" dirty="0" err="1">
                <a:solidFill>
                  <a:srgbClr val="DA0000"/>
                </a:solidFill>
                <a:latin typeface="Arial" pitchFamily="34" charset="0"/>
                <a:cs typeface="Arial" pitchFamily="34" charset="0"/>
              </a:rPr>
              <a:t>xuống</a:t>
            </a:r>
            <a:r>
              <a:rPr lang="en-US" sz="2600" dirty="0">
                <a:solidFill>
                  <a:srgbClr val="DA0000"/>
                </a:solidFill>
                <a:latin typeface="Arial" pitchFamily="34" charset="0"/>
                <a:cs typeface="Arial" pitchFamily="34" charset="0"/>
              </a:rPr>
              <a:t> </a:t>
            </a:r>
            <a:r>
              <a:rPr lang="en-US" sz="2600" dirty="0" err="1">
                <a:solidFill>
                  <a:srgbClr val="DA0000"/>
                </a:solidFill>
                <a:latin typeface="Arial" pitchFamily="34" charset="0"/>
                <a:cs typeface="Arial" pitchFamily="34" charset="0"/>
              </a:rPr>
              <a:t>dòng</a:t>
            </a:r>
            <a:r>
              <a:rPr lang="en-US" sz="2600" dirty="0">
                <a:solidFill>
                  <a:srgbClr val="DA0000"/>
                </a:solidFill>
                <a:latin typeface="Arial" pitchFamily="34" charset="0"/>
                <a:cs typeface="Arial" pitchFamily="34" charset="0"/>
              </a:rPr>
              <a:t>)</a:t>
            </a:r>
          </a:p>
        </p:txBody>
      </p:sp>
      <p:grpSp>
        <p:nvGrpSpPr>
          <p:cNvPr id="8" name="Nhóm 11">
            <a:extLst>
              <a:ext uri="{FF2B5EF4-FFF2-40B4-BE49-F238E27FC236}">
                <a16:creationId xmlns:a16="http://schemas.microsoft.com/office/drawing/2014/main" id="{ADC3FACC-07BE-4FFC-B394-46241F9E3BD6}"/>
              </a:ext>
            </a:extLst>
          </p:cNvPr>
          <p:cNvGrpSpPr/>
          <p:nvPr/>
        </p:nvGrpSpPr>
        <p:grpSpPr>
          <a:xfrm>
            <a:off x="2905377" y="1248851"/>
            <a:ext cx="5943600" cy="496799"/>
            <a:chOff x="3175555" y="1669775"/>
            <a:chExt cx="5943600" cy="496799"/>
          </a:xfrm>
        </p:grpSpPr>
        <p:sp>
          <p:nvSpPr>
            <p:cNvPr id="9" name="Hình chữ nhật: Góc Tròn 2">
              <a:extLst>
                <a:ext uri="{FF2B5EF4-FFF2-40B4-BE49-F238E27FC236}">
                  <a16:creationId xmlns:a16="http://schemas.microsoft.com/office/drawing/2014/main" id="{071E5C3C-EB49-40B3-A108-77810C77130A}"/>
                </a:ext>
              </a:extLst>
            </p:cNvPr>
            <p:cNvSpPr/>
            <p:nvPr/>
          </p:nvSpPr>
          <p:spPr>
            <a:xfrm>
              <a:off x="3617846" y="1669775"/>
              <a:ext cx="5059018" cy="49679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16119C-5E50-471C-9CD6-66EAD38DE9F4}"/>
                </a:ext>
              </a:extLst>
            </p:cNvPr>
            <p:cNvSpPr txBox="1"/>
            <p:nvPr/>
          </p:nvSpPr>
          <p:spPr>
            <a:xfrm>
              <a:off x="3175555" y="1699181"/>
              <a:ext cx="5943600" cy="461665"/>
            </a:xfrm>
            <a:prstGeom prst="rect">
              <a:avLst/>
            </a:prstGeom>
            <a:noFill/>
          </p:spPr>
          <p:txBody>
            <a:bodyPr wrap="square" rtlCol="0">
              <a:spAutoFit/>
            </a:bodyPr>
            <a:lstStyle/>
            <a:p>
              <a:pPr algn="ctr"/>
              <a:r>
                <a:rPr lang="en-US" sz="2400" b="1" dirty="0">
                  <a:solidFill>
                    <a:srgbClr val="FF0000"/>
                  </a:solidFill>
                  <a:latin typeface="Arial" pitchFamily="34" charset="0"/>
                  <a:cs typeface="Arial" pitchFamily="34" charset="0"/>
                </a:rPr>
                <a:t>LƯU Ý KHI VIẾT </a:t>
              </a:r>
              <a:r>
                <a:rPr lang="en-US" sz="2400" b="1">
                  <a:solidFill>
                    <a:srgbClr val="FF0000"/>
                  </a:solidFill>
                  <a:latin typeface="Arial" pitchFamily="34" charset="0"/>
                  <a:cs typeface="Arial" pitchFamily="34" charset="0"/>
                </a:rPr>
                <a:t>ĐOẠN VĂN</a:t>
              </a:r>
              <a:endParaRPr lang="en-US" sz="2400" b="1" dirty="0">
                <a:solidFill>
                  <a:srgbClr val="FF0000"/>
                </a:solidFill>
                <a:latin typeface="Arial" pitchFamily="34" charset="0"/>
                <a:cs typeface="Arial" pitchFamily="34" charset="0"/>
              </a:endParaRPr>
            </a:p>
          </p:txBody>
        </p:sp>
      </p:grpSp>
      <p:grpSp>
        <p:nvGrpSpPr>
          <p:cNvPr id="11" name="Nhóm 4">
            <a:extLst>
              <a:ext uri="{FF2B5EF4-FFF2-40B4-BE49-F238E27FC236}">
                <a16:creationId xmlns:a16="http://schemas.microsoft.com/office/drawing/2014/main" id="{919C52F9-4BD1-4F42-B902-EFD4483E3643}"/>
              </a:ext>
            </a:extLst>
          </p:cNvPr>
          <p:cNvGrpSpPr/>
          <p:nvPr/>
        </p:nvGrpSpPr>
        <p:grpSpPr>
          <a:xfrm>
            <a:off x="-13335" y="147731"/>
            <a:ext cx="12039599" cy="830997"/>
            <a:chOff x="2538641" y="382554"/>
            <a:chExt cx="8402262" cy="882501"/>
          </a:xfrm>
        </p:grpSpPr>
        <p:grpSp>
          <p:nvGrpSpPr>
            <p:cNvPr id="12" name="Group 9">
              <a:extLst>
                <a:ext uri="{FF2B5EF4-FFF2-40B4-BE49-F238E27FC236}">
                  <a16:creationId xmlns:a16="http://schemas.microsoft.com/office/drawing/2014/main" id="{B8759F1E-DCEB-4BC0-B780-90F8AB69E407}"/>
                </a:ext>
              </a:extLst>
            </p:cNvPr>
            <p:cNvGrpSpPr/>
            <p:nvPr/>
          </p:nvGrpSpPr>
          <p:grpSpPr>
            <a:xfrm>
              <a:off x="2538641" y="382554"/>
              <a:ext cx="8402262" cy="882501"/>
              <a:chOff x="386300" y="248478"/>
              <a:chExt cx="5736205" cy="1220043"/>
            </a:xfrm>
          </p:grpSpPr>
          <p:grpSp>
            <p:nvGrpSpPr>
              <p:cNvPr id="14" name="组合 13">
                <a:extLst>
                  <a:ext uri="{FF2B5EF4-FFF2-40B4-BE49-F238E27FC236}">
                    <a16:creationId xmlns:a16="http://schemas.microsoft.com/office/drawing/2014/main" id="{C3762751-12B3-4FEC-8A07-E9A2E666FBE4}"/>
                  </a:ext>
                </a:extLst>
              </p:cNvPr>
              <p:cNvGrpSpPr/>
              <p:nvPr/>
            </p:nvGrpSpPr>
            <p:grpSpPr>
              <a:xfrm>
                <a:off x="386300" y="248478"/>
                <a:ext cx="5736205" cy="1220043"/>
                <a:chOff x="4838820" y="2375552"/>
                <a:chExt cx="5544616" cy="1200507"/>
              </a:xfrm>
            </p:grpSpPr>
            <p:sp>
              <p:nvSpPr>
                <p:cNvPr id="16" name="矩形 3">
                  <a:extLst>
                    <a:ext uri="{FF2B5EF4-FFF2-40B4-BE49-F238E27FC236}">
                      <a16:creationId xmlns:a16="http://schemas.microsoft.com/office/drawing/2014/main" id="{6D964993-6336-47AA-BE94-20EF109D8707}"/>
                    </a:ext>
                  </a:extLst>
                </p:cNvPr>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3">
                  <a:extLst>
                    <a:ext uri="{FF2B5EF4-FFF2-40B4-BE49-F238E27FC236}">
                      <a16:creationId xmlns:a16="http://schemas.microsoft.com/office/drawing/2014/main" id="{3A9EF1C8-86C9-4272-A5FA-7CE599B052D3}"/>
                    </a:ext>
                  </a:extLst>
                </p:cNvPr>
                <p:cNvSpPr/>
                <p:nvPr/>
              </p:nvSpPr>
              <p:spPr>
                <a:xfrm>
                  <a:off x="4945460" y="2508992"/>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7"/>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Rectangle 2">
                <a:extLst>
                  <a:ext uri="{FF2B5EF4-FFF2-40B4-BE49-F238E27FC236}">
                    <a16:creationId xmlns:a16="http://schemas.microsoft.com/office/drawing/2014/main" id="{6BF41820-C318-4949-85CE-2FB3E96CBD65}"/>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endParaRPr lang="en-US" altLang="en-US" sz="1800" dirty="0">
                  <a:solidFill>
                    <a:srgbClr val="800000"/>
                  </a:solidFill>
                  <a:latin typeface="Arial" panose="020B0604020202020204" pitchFamily="34" charset="0"/>
                </a:endParaRPr>
              </a:p>
            </p:txBody>
          </p:sp>
        </p:grpSp>
        <p:sp>
          <p:nvSpPr>
            <p:cNvPr id="13" name="Text Box 3">
              <a:extLst>
                <a:ext uri="{FF2B5EF4-FFF2-40B4-BE49-F238E27FC236}">
                  <a16:creationId xmlns:a16="http://schemas.microsoft.com/office/drawing/2014/main" id="{D038EF8D-82F4-4663-8D99-A047E8DBB430}"/>
                </a:ext>
              </a:extLst>
            </p:cNvPr>
            <p:cNvSpPr txBox="1">
              <a:spLocks noChangeArrowheads="1"/>
            </p:cNvSpPr>
            <p:nvPr/>
          </p:nvSpPr>
          <p:spPr bwMode="auto">
            <a:xfrm>
              <a:off x="2930626" y="544894"/>
              <a:ext cx="7815966" cy="52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b="1" dirty="0" err="1">
                  <a:solidFill>
                    <a:srgbClr val="FF0000"/>
                  </a:solidFill>
                </a:rPr>
                <a:t>Bài</a:t>
              </a:r>
              <a:r>
                <a:rPr lang="en-US" altLang="en-US" sz="2600" b="1" dirty="0">
                  <a:solidFill>
                    <a:srgbClr val="FF0000"/>
                  </a:solidFill>
                </a:rPr>
                <a:t> 2: </a:t>
              </a:r>
              <a:r>
                <a:rPr lang="en-US" altLang="en-US" sz="2600" dirty="0" err="1">
                  <a:solidFill>
                    <a:srgbClr val="660066"/>
                  </a:solidFill>
                </a:rPr>
                <a:t>Viết</a:t>
              </a:r>
              <a:r>
                <a:rPr lang="en-US" altLang="en-US" sz="2600" dirty="0">
                  <a:solidFill>
                    <a:srgbClr val="660066"/>
                  </a:solidFill>
                </a:rPr>
                <a:t> </a:t>
              </a:r>
              <a:r>
                <a:rPr lang="en-US" altLang="en-US" sz="2600" dirty="0" err="1">
                  <a:solidFill>
                    <a:srgbClr val="660066"/>
                  </a:solidFill>
                </a:rPr>
                <a:t>những</a:t>
              </a:r>
              <a:r>
                <a:rPr lang="en-US" altLang="en-US" sz="2600" dirty="0">
                  <a:solidFill>
                    <a:srgbClr val="660066"/>
                  </a:solidFill>
                </a:rPr>
                <a:t> </a:t>
              </a:r>
              <a:r>
                <a:rPr lang="en-US" altLang="en-US" sz="2600" dirty="0" err="1">
                  <a:solidFill>
                    <a:srgbClr val="660066"/>
                  </a:solidFill>
                </a:rPr>
                <a:t>điều</a:t>
              </a:r>
              <a:r>
                <a:rPr lang="en-US" altLang="en-US" sz="2600" dirty="0">
                  <a:solidFill>
                    <a:srgbClr val="660066"/>
                  </a:solidFill>
                </a:rPr>
                <a:t> </a:t>
              </a:r>
              <a:r>
                <a:rPr lang="en-US" altLang="en-US" sz="2600" dirty="0" err="1">
                  <a:solidFill>
                    <a:srgbClr val="660066"/>
                  </a:solidFill>
                </a:rPr>
                <a:t>em</a:t>
              </a:r>
              <a:r>
                <a:rPr lang="en-US" altLang="en-US" sz="2600" dirty="0">
                  <a:solidFill>
                    <a:srgbClr val="660066"/>
                  </a:solidFill>
                </a:rPr>
                <a:t> </a:t>
              </a:r>
              <a:r>
                <a:rPr lang="en-US" altLang="en-US" sz="2600" dirty="0" err="1">
                  <a:solidFill>
                    <a:srgbClr val="660066"/>
                  </a:solidFill>
                </a:rPr>
                <a:t>vừa</a:t>
              </a:r>
              <a:r>
                <a:rPr lang="en-US" altLang="en-US" sz="2600" dirty="0">
                  <a:solidFill>
                    <a:srgbClr val="660066"/>
                  </a:solidFill>
                </a:rPr>
                <a:t> </a:t>
              </a:r>
              <a:r>
                <a:rPr lang="en-US" altLang="en-US" sz="2600" dirty="0" err="1">
                  <a:solidFill>
                    <a:srgbClr val="660066"/>
                  </a:solidFill>
                </a:rPr>
                <a:t>kể</a:t>
              </a:r>
              <a:r>
                <a:rPr lang="en-US" altLang="en-US" sz="2600" dirty="0">
                  <a:solidFill>
                    <a:srgbClr val="660066"/>
                  </a:solidFill>
                </a:rPr>
                <a:t> </a:t>
              </a:r>
              <a:r>
                <a:rPr lang="en-US" altLang="en-US" sz="2600" dirty="0" err="1">
                  <a:solidFill>
                    <a:srgbClr val="660066"/>
                  </a:solidFill>
                </a:rPr>
                <a:t>thành</a:t>
              </a:r>
              <a:r>
                <a:rPr lang="en-US" altLang="en-US" sz="2600" dirty="0">
                  <a:solidFill>
                    <a:srgbClr val="660066"/>
                  </a:solidFill>
                </a:rPr>
                <a:t> </a:t>
              </a:r>
              <a:r>
                <a:rPr lang="en-US" altLang="en-US" sz="2600" dirty="0" err="1">
                  <a:solidFill>
                    <a:srgbClr val="660066"/>
                  </a:solidFill>
                </a:rPr>
                <a:t>một</a:t>
              </a:r>
              <a:r>
                <a:rPr lang="en-US" altLang="en-US" sz="2600" dirty="0">
                  <a:solidFill>
                    <a:srgbClr val="660066"/>
                  </a:solidFill>
                </a:rPr>
                <a:t> </a:t>
              </a:r>
              <a:r>
                <a:rPr lang="en-US" altLang="en-US" sz="2600" dirty="0" err="1">
                  <a:solidFill>
                    <a:srgbClr val="660066"/>
                  </a:solidFill>
                </a:rPr>
                <a:t>đoạn</a:t>
              </a:r>
              <a:r>
                <a:rPr lang="en-US" altLang="en-US" sz="2600" dirty="0">
                  <a:solidFill>
                    <a:srgbClr val="660066"/>
                  </a:solidFill>
                </a:rPr>
                <a:t> </a:t>
              </a:r>
              <a:r>
                <a:rPr lang="en-US" altLang="en-US" sz="2600" dirty="0" err="1">
                  <a:solidFill>
                    <a:srgbClr val="660066"/>
                  </a:solidFill>
                </a:rPr>
                <a:t>văn</a:t>
              </a:r>
              <a:r>
                <a:rPr lang="en-US" altLang="en-US" sz="2600" dirty="0">
                  <a:solidFill>
                    <a:srgbClr val="660066"/>
                  </a:solidFill>
                </a:rPr>
                <a:t> </a:t>
              </a:r>
              <a:r>
                <a:rPr lang="en-US" altLang="en-US" sz="2600" dirty="0" err="1">
                  <a:solidFill>
                    <a:srgbClr val="660066"/>
                  </a:solidFill>
                </a:rPr>
                <a:t>ngắn</a:t>
              </a:r>
              <a:r>
                <a:rPr lang="en-US" altLang="en-US" sz="2600" dirty="0">
                  <a:solidFill>
                    <a:srgbClr val="660066"/>
                  </a:solidFill>
                </a:rPr>
                <a:t> (5 </a:t>
              </a:r>
              <a:r>
                <a:rPr lang="en-US" altLang="en-US" sz="2600" dirty="0" err="1">
                  <a:solidFill>
                    <a:srgbClr val="660066"/>
                  </a:solidFill>
                </a:rPr>
                <a:t>đến</a:t>
              </a:r>
              <a:r>
                <a:rPr lang="en-US" altLang="en-US" sz="2600" dirty="0">
                  <a:solidFill>
                    <a:srgbClr val="660066"/>
                  </a:solidFill>
                </a:rPr>
                <a:t> 7 </a:t>
              </a:r>
              <a:r>
                <a:rPr lang="en-US" altLang="en-US" sz="2600" dirty="0" err="1">
                  <a:solidFill>
                    <a:srgbClr val="660066"/>
                  </a:solidFill>
                </a:rPr>
                <a:t>câu</a:t>
              </a:r>
              <a:r>
                <a:rPr lang="en-US" altLang="en-US" sz="2600" dirty="0">
                  <a:solidFill>
                    <a:srgbClr val="660066"/>
                  </a:solidFill>
                </a:rPr>
                <a:t>).</a:t>
              </a:r>
            </a:p>
          </p:txBody>
        </p:sp>
      </p:grpSp>
    </p:spTree>
    <p:extLst>
      <p:ext uri="{BB962C8B-B14F-4D97-AF65-F5344CB8AC3E}">
        <p14:creationId xmlns:p14="http://schemas.microsoft.com/office/powerpoint/2010/main" val="21884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204379" y="4293507"/>
            <a:ext cx="12205335" cy="304990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pic>
        <p:nvPicPr>
          <p:cNvPr id="3" name="Picture 2">
            <a:extLst>
              <a:ext uri="{FF2B5EF4-FFF2-40B4-BE49-F238E27FC236}">
                <a16:creationId xmlns:a16="http://schemas.microsoft.com/office/drawing/2014/main" id="{6BD81C8B-8B7E-491A-B0E1-A3B1EDA4B9A6}"/>
              </a:ext>
            </a:extLst>
          </p:cNvPr>
          <p:cNvPicPr>
            <a:picLocks noChangeAspect="1"/>
          </p:cNvPicPr>
          <p:nvPr/>
        </p:nvPicPr>
        <p:blipFill>
          <a:blip r:embed="rId6"/>
          <a:stretch>
            <a:fillRect/>
          </a:stretch>
        </p:blipFill>
        <p:spPr>
          <a:xfrm>
            <a:off x="-74403" y="0"/>
            <a:ext cx="11126164" cy="6407451"/>
          </a:xfrm>
          <a:prstGeom prst="rect">
            <a:avLst/>
          </a:prstGeom>
        </p:spPr>
      </p:pic>
    </p:spTree>
    <p:extLst>
      <p:ext uri="{BB962C8B-B14F-4D97-AF65-F5344CB8AC3E}">
        <p14:creationId xmlns:p14="http://schemas.microsoft.com/office/powerpoint/2010/main" val="309886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0" y="4794470"/>
            <a:ext cx="12205335" cy="304990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396019" y="-572219"/>
            <a:ext cx="1978013" cy="2177198"/>
          </a:xfrm>
          <a:prstGeom prst="rect">
            <a:avLst/>
          </a:prstGeom>
        </p:spPr>
      </p:pic>
      <p:sp>
        <p:nvSpPr>
          <p:cNvPr id="7" name="TextBox 6">
            <a:extLst>
              <a:ext uri="{FF2B5EF4-FFF2-40B4-BE49-F238E27FC236}">
                <a16:creationId xmlns:a16="http://schemas.microsoft.com/office/drawing/2014/main" id="{E0CB0F20-66D3-478F-B872-2494D785B894}"/>
              </a:ext>
            </a:extLst>
          </p:cNvPr>
          <p:cNvSpPr txBox="1">
            <a:spLocks noChangeArrowheads="1"/>
          </p:cNvSpPr>
          <p:nvPr/>
        </p:nvSpPr>
        <p:spPr bwMode="auto">
          <a:xfrm>
            <a:off x="2508250" y="156456"/>
            <a:ext cx="6962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err="1">
                <a:solidFill>
                  <a:srgbClr val="FF0000"/>
                </a:solidFill>
                <a:latin typeface="Times New Roman" panose="02020603050405020304" pitchFamily="18" charset="0"/>
                <a:cs typeface="Times New Roman" panose="02020603050405020304" pitchFamily="18" charset="0"/>
              </a:rPr>
              <a:t>Kể</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về</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một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hàng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xóm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em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yêu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quí</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 Box 7">
            <a:extLst>
              <a:ext uri="{FF2B5EF4-FFF2-40B4-BE49-F238E27FC236}">
                <a16:creationId xmlns:a16="http://schemas.microsoft.com/office/drawing/2014/main" id="{FACDF4E2-5879-425E-BB0B-FF59C49D1AC8}"/>
              </a:ext>
            </a:extLst>
          </p:cNvPr>
          <p:cNvSpPr txBox="1">
            <a:spLocks noChangeArrowheads="1"/>
          </p:cNvSpPr>
          <p:nvPr/>
        </p:nvSpPr>
        <p:spPr bwMode="auto">
          <a:xfrm>
            <a:off x="592987" y="679676"/>
            <a:ext cx="10529888" cy="484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spcBef>
                <a:spcPct val="50000"/>
              </a:spcBef>
              <a:spcAft>
                <a:spcPts val="1200"/>
              </a:spcAft>
            </a:pP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Người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hàng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xóm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mà</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em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rất</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yêu</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quý</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đó</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là</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Hoàng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năm</a:t>
            </a:r>
            <a:r>
              <a:rPr lang="en-US" altLang="en-US" sz="2400" dirty="0">
                <a:solidFill>
                  <a:srgbClr val="0000FF"/>
                </a:solidFill>
                <a:cs typeface="Arial" panose="020B0604020202020204" pitchFamily="34" charset="0"/>
              </a:rPr>
              <a:t> nay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đã</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ngoài</a:t>
            </a:r>
            <a:r>
              <a:rPr lang="en-US" altLang="en-US" sz="2400" dirty="0">
                <a:solidFill>
                  <a:srgbClr val="0000FF"/>
                </a:solidFill>
                <a:cs typeface="Arial" panose="020B0604020202020204" pitchFamily="34" charset="0"/>
              </a:rPr>
              <a:t> 40 </a:t>
            </a:r>
            <a:r>
              <a:rPr lang="en-US" altLang="en-US" sz="2400" dirty="0" err="1">
                <a:solidFill>
                  <a:srgbClr val="0000FF"/>
                </a:solidFill>
                <a:cs typeface="Arial" panose="020B0604020202020204" pitchFamily="34" charset="0"/>
              </a:rPr>
              <a:t>tuổi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có</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dáng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người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cao</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khỏe</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mạnh</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Khuôn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mặt</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vuông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chữ</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điền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trông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thật</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phúc</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hậu</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Hoàng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là</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một</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bác</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sĩ</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giỏi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làm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việc</a:t>
            </a:r>
            <a:r>
              <a:rPr lang="en-US" altLang="en-US" sz="2400" dirty="0">
                <a:solidFill>
                  <a:srgbClr val="0000FF"/>
                </a:solidFill>
                <a:cs typeface="Arial" panose="020B0604020202020204" pitchFamily="34" charset="0"/>
              </a:rPr>
              <a:t> ở </a:t>
            </a:r>
            <a:r>
              <a:rPr lang="en-US" altLang="en-US" sz="2400" dirty="0" err="1">
                <a:solidFill>
                  <a:srgbClr val="0000FF"/>
                </a:solidFill>
                <a:cs typeface="Arial" panose="020B0604020202020204" pitchFamily="34" charset="0"/>
              </a:rPr>
              <a:t>trạm</a:t>
            </a:r>
            <a:r>
              <a:rPr lang="en-US" altLang="en-US" sz="2400" dirty="0">
                <a:solidFill>
                  <a:srgbClr val="0000FF"/>
                </a:solidFill>
                <a:cs typeface="Arial" panose="020B0604020202020204" pitchFamily="34" charset="0"/>
              </a:rPr>
              <a:t> y </a:t>
            </a:r>
            <a:r>
              <a:rPr lang="en-US" altLang="en-US" sz="2400" err="1">
                <a:solidFill>
                  <a:srgbClr val="0000FF"/>
                </a:solidFill>
                <a:cs typeface="Arial" panose="020B0604020202020204" pitchFamily="34" charset="0"/>
              </a:rPr>
              <a:t>tế</a:t>
            </a:r>
            <a:r>
              <a:rPr lang="en-US" altLang="en-US" sz="2400">
                <a:solidFill>
                  <a:srgbClr val="0000FF"/>
                </a:solidFill>
                <a:cs typeface="Arial" panose="020B0604020202020204" pitchFamily="34" charset="0"/>
              </a:rPr>
              <a:t> phường, hằng </a:t>
            </a:r>
            <a:r>
              <a:rPr lang="en-US" altLang="en-US" sz="2400" dirty="0" err="1">
                <a:solidFill>
                  <a:srgbClr val="0000FF"/>
                </a:solidFill>
                <a:cs typeface="Arial" panose="020B0604020202020204" pitchFamily="34" charset="0"/>
              </a:rPr>
              <a:t>ngày</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khám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và</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chữa</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bệnh</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cho</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mọi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người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Hoàng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là</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người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cởi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mở</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thân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thiện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gặp</a:t>
            </a:r>
            <a:r>
              <a:rPr lang="en-US" altLang="en-US" sz="2400" dirty="0">
                <a:solidFill>
                  <a:srgbClr val="0000FF"/>
                </a:solidFill>
                <a:cs typeface="Arial" panose="020B0604020202020204" pitchFamily="34" charset="0"/>
              </a:rPr>
              <a:t> ai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cũng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chào</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hỏi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vui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vẻ</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Trước</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đây</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những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lúc</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rảnh</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rỗi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thường</a:t>
            </a:r>
            <a:r>
              <a:rPr lang="en-US" altLang="en-US" sz="2400" dirty="0">
                <a:solidFill>
                  <a:srgbClr val="0000FF"/>
                </a:solidFill>
                <a:cs typeface="Arial" panose="020B0604020202020204" pitchFamily="34" charset="0"/>
              </a:rPr>
              <a:t> sang </a:t>
            </a:r>
            <a:r>
              <a:rPr lang="en-US" altLang="en-US" sz="2400" dirty="0" err="1">
                <a:solidFill>
                  <a:srgbClr val="0000FF"/>
                </a:solidFill>
                <a:cs typeface="Arial" panose="020B0604020202020204" pitchFamily="34" charset="0"/>
              </a:rPr>
              <a:t>nhà</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uống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nước</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trò</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chuyện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cùng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bố</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em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Có</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lần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em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bị</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ốm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đã</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đến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tận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nhà</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thăm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khám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cho</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em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rất</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tận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tình</a:t>
            </a:r>
            <a:r>
              <a:rPr lang="en-US" altLang="en-US" sz="2400" dirty="0">
                <a:solidFill>
                  <a:srgbClr val="0000FF"/>
                </a:solidFill>
                <a:cs typeface="Arial" panose="020B0604020202020204" pitchFamily="34" charset="0"/>
              </a:rPr>
              <a:t>, chu </a:t>
            </a:r>
            <a:r>
              <a:rPr lang="en-US" altLang="en-US" sz="2400" dirty="0" err="1">
                <a:solidFill>
                  <a:srgbClr val="0000FF"/>
                </a:solidFill>
                <a:cs typeface="Arial" panose="020B0604020202020204" pitchFamily="34" charset="0"/>
              </a:rPr>
              <a:t>đáo</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Từ</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ngày</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dịch</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bệnh</a:t>
            </a:r>
            <a:r>
              <a:rPr lang="en-US" altLang="en-US" sz="2400" dirty="0">
                <a:solidFill>
                  <a:srgbClr val="0000FF"/>
                </a:solidFill>
                <a:cs typeface="Arial" panose="020B0604020202020204" pitchFamily="34" charset="0"/>
              </a:rPr>
              <a:t> covid </a:t>
            </a:r>
            <a:r>
              <a:rPr lang="en-US" altLang="en-US" sz="2400" dirty="0" err="1">
                <a:solidFill>
                  <a:srgbClr val="0000FF"/>
                </a:solidFill>
                <a:cs typeface="Arial" panose="020B0604020202020204" pitchFamily="34" charset="0"/>
              </a:rPr>
              <a:t>bùng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phát</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luôn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tích</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cực</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tuyên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truyền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hướng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dẫn</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bà</a:t>
            </a:r>
            <a:r>
              <a:rPr lang="en-US" altLang="en-US" sz="2400" dirty="0">
                <a:solidFill>
                  <a:srgbClr val="0000FF"/>
                </a:solidFill>
                <a:cs typeface="Arial" panose="020B0604020202020204" pitchFamily="34" charset="0"/>
              </a:rPr>
              <a:t> con </a:t>
            </a:r>
            <a:r>
              <a:rPr lang="en-US" altLang="en-US" sz="2400" dirty="0" err="1">
                <a:solidFill>
                  <a:srgbClr val="0000FF"/>
                </a:solidFill>
                <a:cs typeface="Arial" panose="020B0604020202020204" pitchFamily="34" charset="0"/>
              </a:rPr>
              <a:t>trong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khu</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phố</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cách</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phòng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bệnh</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Em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rất</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yêu</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quý</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Hoàng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em</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sẽ</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học</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thật</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giỏi</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để</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sau</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này</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cũng</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trở</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thành</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bác</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sĩ</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như</a:t>
            </a:r>
            <a:r>
              <a:rPr lang="en-US" altLang="en-US" sz="2400" dirty="0">
                <a:solidFill>
                  <a:srgbClr val="0000FF"/>
                </a:solidFill>
                <a:cs typeface="Arial" panose="020B0604020202020204" pitchFamily="34" charset="0"/>
              </a:rPr>
              <a:t> </a:t>
            </a:r>
            <a:r>
              <a:rPr lang="en-US" altLang="en-US" sz="2400" dirty="0" err="1">
                <a:solidFill>
                  <a:srgbClr val="0000FF"/>
                </a:solidFill>
                <a:cs typeface="Arial" panose="020B0604020202020204" pitchFamily="34" charset="0"/>
              </a:rPr>
              <a:t>chú</a:t>
            </a:r>
            <a:r>
              <a:rPr lang="en-US" altLang="en-US" sz="2400" dirty="0">
                <a:solidFill>
                  <a:srgbClr val="0000FF"/>
                </a:solidFill>
                <a:cs typeface="Arial" panose="020B0604020202020204" pitchFamily="34" charset="0"/>
              </a:rPr>
              <a:t>.</a:t>
            </a:r>
          </a:p>
        </p:txBody>
      </p:sp>
    </p:spTree>
    <p:extLst>
      <p:ext uri="{BB962C8B-B14F-4D97-AF65-F5344CB8AC3E}">
        <p14:creationId xmlns:p14="http://schemas.microsoft.com/office/powerpoint/2010/main" val="39543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7FB33A-EF7D-4592-9814-9206F761D138}"/>
              </a:ext>
            </a:extLst>
          </p:cNvPr>
          <p:cNvSpPr txBox="1"/>
          <p:nvPr/>
        </p:nvSpPr>
        <p:spPr>
          <a:xfrm>
            <a:off x="218894" y="428178"/>
            <a:ext cx="11045371" cy="6001643"/>
          </a:xfrm>
          <a:prstGeom prst="rect">
            <a:avLst/>
          </a:prstGeom>
          <a:noFill/>
        </p:spPr>
        <p:txBody>
          <a:bodyPr wrap="square">
            <a:spAutoFit/>
          </a:bodyPr>
          <a:lstStyle/>
          <a:p>
            <a:pPr algn="l"/>
            <a:r>
              <a:rPr lang="vi-VN" sz="2400" b="0" i="0">
                <a:solidFill>
                  <a:srgbClr val="0070C0"/>
                </a:solidFill>
                <a:effectLst/>
                <a:latin typeface="+mj-lt"/>
              </a:rPr>
              <a:t>Khu nhà của em rất vui và rộn ràng, ai ai cũng tốt bụng và luôn giúp đỡ lẫn nhau. Trong đó, người hàng xóm mà em yêu quý nhất chính là cô Lan hàng xóm ngay bên cạnh nhà em.</a:t>
            </a:r>
            <a:r>
              <a:rPr lang="en-US" sz="2400" b="0" i="0">
                <a:solidFill>
                  <a:srgbClr val="0070C0"/>
                </a:solidFill>
                <a:effectLst/>
                <a:latin typeface="+mj-lt"/>
              </a:rPr>
              <a:t> </a:t>
            </a:r>
            <a:r>
              <a:rPr lang="vi-VN" sz="2400" b="0" i="0">
                <a:solidFill>
                  <a:srgbClr val="0070C0"/>
                </a:solidFill>
                <a:effectLst/>
                <a:latin typeface="+mj-lt"/>
              </a:rPr>
              <a:t>Năm nay cô đã ngoài ba mươi tuổi, nhưng trông cô vẫn rất trẻ và xinh đẹp như mới ngoài đôi mươi. Dáng người cô dong dỏng cao, thân hình cân đối, vừa vặn. Cô có làn da trắng muốt như tuyết và một đôi mắt biết cười rất đáng yêu. Đặc biệt cô có một nụ cười rất xinh, mỗi khi cô cười lại ánh lên bao niềm hạnh phúc. Cô vừa mới lập gia đình năm ngoái, chồng cô hay phải đi công tác nên chỉ có mình cô ở nhà loanh quanh công việc nội chợ, thỉnh thoảng em lại sang trò chuyện giúp đỡ cô để cô bớt buồn chán. Mỗi khi có bài toán khó, em lại sang nhờ cô giảng hộ, và lần nào cô cũng dịu dàng chỉ dạy tận tình cho em. Lần nào đi chơi xa về, em cũng nhận được quà từ cô, khi thì mấy gói bim bim, khi thì chục nem chua, khi thì bánh tráng. Ở xóm cô sống rất hòa đồng và nhã nhặn, chưa bao giờ thấy cô to tiếng hay tị nạnh với ai</a:t>
            </a:r>
            <a:r>
              <a:rPr lang="en-US" sz="2400" b="0" i="0">
                <a:solidFill>
                  <a:srgbClr val="0070C0"/>
                </a:solidFill>
                <a:effectLst/>
                <a:latin typeface="+mj-lt"/>
              </a:rPr>
              <a:t>.</a:t>
            </a:r>
            <a:r>
              <a:rPr lang="vi-VN" sz="2400" b="0" i="0">
                <a:solidFill>
                  <a:srgbClr val="0070C0"/>
                </a:solidFill>
                <a:effectLst/>
                <a:latin typeface="+mj-lt"/>
              </a:rPr>
              <a:t> </a:t>
            </a:r>
            <a:r>
              <a:rPr lang="en-US" sz="2400" b="0" i="0">
                <a:solidFill>
                  <a:srgbClr val="0070C0"/>
                </a:solidFill>
                <a:effectLst/>
                <a:latin typeface="Times New Roman" panose="02020603050405020304" pitchFamily="18" charset="0"/>
                <a:cs typeface="Times New Roman" panose="02020603050405020304" pitchFamily="18" charset="0"/>
              </a:rPr>
              <a:t>V</a:t>
            </a:r>
            <a:r>
              <a:rPr lang="vi-VN" sz="2400" b="0" i="0">
                <a:solidFill>
                  <a:srgbClr val="0070C0"/>
                </a:solidFill>
                <a:effectLst/>
                <a:latin typeface="+mj-lt"/>
              </a:rPr>
              <a:t>ới người lớn tuổi cô luôn lễ phép kính trọng, với trẻ con, người ít tuổi hơn, cô thường nhường nhịn và chỉ nhắc nhở dịu dàng khi mắc lỗi. Cô rất tốt bụng và hay giúp đỡ làng xóm</a:t>
            </a:r>
            <a:r>
              <a:rPr lang="en-US" sz="2400" b="0" i="0">
                <a:solidFill>
                  <a:srgbClr val="0070C0"/>
                </a:solidFill>
                <a:effectLst/>
                <a:latin typeface="+mj-lt"/>
              </a:rPr>
              <a:t>.</a:t>
            </a:r>
            <a:r>
              <a:rPr lang="vi-VN" sz="2400" b="0" i="0">
                <a:solidFill>
                  <a:srgbClr val="0070C0"/>
                </a:solidFill>
                <a:effectLst/>
                <a:latin typeface="+mj-lt"/>
              </a:rPr>
              <a:t>Em rất yêu quý cô, cô như một người chị, người bạn, người hàng xóm thân thiết nhất của em. Em sẽ học tập thật tốt để sau này trở thành một người tốt giống như cô Lan.</a:t>
            </a:r>
          </a:p>
        </p:txBody>
      </p:sp>
      <p:sp>
        <p:nvSpPr>
          <p:cNvPr id="10" name="TextBox 9">
            <a:extLst>
              <a:ext uri="{FF2B5EF4-FFF2-40B4-BE49-F238E27FC236}">
                <a16:creationId xmlns:a16="http://schemas.microsoft.com/office/drawing/2014/main" id="{7340AC4C-8892-491E-B685-4BDD15F6BA53}"/>
              </a:ext>
            </a:extLst>
          </p:cNvPr>
          <p:cNvSpPr txBox="1"/>
          <p:nvPr/>
        </p:nvSpPr>
        <p:spPr>
          <a:xfrm>
            <a:off x="2113007" y="0"/>
            <a:ext cx="748937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Kể về một người hàng xóm mà em yêu quí</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3892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3250"/>
            <a:ext cx="9496425" cy="9858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Thứ </a:t>
            </a:r>
            <a:r>
              <a:rPr lang="en-US" sz="4000" b="1">
                <a:solidFill>
                  <a:prstClr val="white"/>
                </a:solidFill>
                <a:latin typeface="Times New Roman" panose="02020603050405020304" pitchFamily="18" charset="0"/>
                <a:cs typeface="Times New Roman" panose="02020603050405020304" pitchFamily="18" charset="0"/>
              </a:rPr>
              <a:t>tư</a:t>
            </a: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ngày </a:t>
            </a:r>
            <a:r>
              <a:rPr lang="en-US" sz="4000" b="1">
                <a:solidFill>
                  <a:prstClr val="white"/>
                </a:solidFill>
                <a:latin typeface="Times New Roman" panose="02020603050405020304" pitchFamily="18" charset="0"/>
                <a:cs typeface="Times New Roman" panose="02020603050405020304" pitchFamily="18" charset="0"/>
              </a:rPr>
              <a:t>27</a:t>
            </a: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tháng 10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năm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Arial" panose="020B0604020202020204" pitchFamily="34" charset="0"/>
            </a:endParaRPr>
          </a:p>
        </p:txBody>
      </p:sp>
      <p:sp>
        <p:nvSpPr>
          <p:cNvPr id="3" name="TextBox 2"/>
          <p:cNvSpPr txBox="1">
            <a:spLocks noChangeArrowheads="1"/>
          </p:cNvSpPr>
          <p:nvPr/>
        </p:nvSpPr>
        <p:spPr bwMode="auto">
          <a:xfrm>
            <a:off x="2743200" y="1461148"/>
            <a:ext cx="37198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40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Tập</a:t>
            </a:r>
            <a:r>
              <a:rPr kumimoji="0" lang="en-US" altLang="vi-VN" sz="4000" b="1"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làm văn</a:t>
            </a:r>
            <a:endParaRPr kumimoji="0" lang="en-US" altLang="vi-VN"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p:cNvSpPr txBox="1">
            <a:spLocks noChangeArrowheads="1"/>
          </p:cNvSpPr>
          <p:nvPr/>
        </p:nvSpPr>
        <p:spPr bwMode="auto">
          <a:xfrm>
            <a:off x="1181100" y="2304896"/>
            <a:ext cx="982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40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Kể</a:t>
            </a:r>
            <a:r>
              <a:rPr kumimoji="0" lang="en-US" altLang="vi-VN" sz="4000" b="1" i="0" u="none" strike="noStrike" kern="1200" cap="none" spc="0" normalizeH="0" noProof="0">
                <a:ln>
                  <a:noFill/>
                </a:ln>
                <a:solidFill>
                  <a:srgbClr val="FFFF00"/>
                </a:solidFill>
                <a:effectLst/>
                <a:uLnTx/>
                <a:uFillTx/>
                <a:latin typeface="Times New Roman" panose="02020603050405020304" pitchFamily="18" charset="0"/>
                <a:ea typeface="+mn-ea"/>
                <a:cs typeface="Times New Roman" panose="02020603050405020304" pitchFamily="18" charset="0"/>
              </a:rPr>
              <a:t> về người hàng xóm</a:t>
            </a:r>
            <a:endParaRPr kumimoji="0" lang="en-US" altLang="vi-VN"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8464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flipV="1">
            <a:off x="3940514" y="1773015"/>
            <a:ext cx="1499392" cy="2362431"/>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54" name="组合 53"/>
          <p:cNvGrpSpPr/>
          <p:nvPr/>
        </p:nvGrpSpPr>
        <p:grpSpPr>
          <a:xfrm>
            <a:off x="3893082" y="258825"/>
            <a:ext cx="1546825" cy="4705203"/>
            <a:chOff x="2102024" y="-1714093"/>
            <a:chExt cx="1143795" cy="3479248"/>
          </a:xfrm>
        </p:grpSpPr>
        <p:grpSp>
          <p:nvGrpSpPr>
            <p:cNvPr id="55" name="组合 54"/>
            <p:cNvGrpSpPr/>
            <p:nvPr/>
          </p:nvGrpSpPr>
          <p:grpSpPr>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3</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44" name="组合 43"/>
          <p:cNvGrpSpPr/>
          <p:nvPr/>
        </p:nvGrpSpPr>
        <p:grpSpPr>
          <a:xfrm>
            <a:off x="3852532" y="-1276203"/>
            <a:ext cx="1546825" cy="4705203"/>
            <a:chOff x="2102024" y="-1714093"/>
            <a:chExt cx="1143795" cy="3479248"/>
          </a:xfrm>
        </p:grpSpPr>
        <p:grpSp>
          <p:nvGrpSpPr>
            <p:cNvPr id="45" name="组合 44"/>
            <p:cNvGrpSpPr/>
            <p:nvPr/>
          </p:nvGrpSpPr>
          <p:grpSpPr>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2</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 y="3069451"/>
            <a:ext cx="3750023" cy="3638096"/>
          </a:xfrm>
          <a:prstGeom prst="rect">
            <a:avLst/>
          </a:prstGeom>
        </p:spPr>
      </p:pic>
      <p:grpSp>
        <p:nvGrpSpPr>
          <p:cNvPr id="15" name="组合 14"/>
          <p:cNvGrpSpPr/>
          <p:nvPr/>
        </p:nvGrpSpPr>
        <p:grpSpPr>
          <a:xfrm>
            <a:off x="5725777" y="785248"/>
            <a:ext cx="5552247" cy="1024306"/>
            <a:chOff x="2110311" y="1276933"/>
            <a:chExt cx="8016513" cy="1120548"/>
          </a:xfrm>
        </p:grpSpPr>
        <p:sp>
          <p:nvSpPr>
            <p:cNvPr id="16"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FF0000"/>
                </a:solidFill>
                <a:effectLst/>
                <a:uLnTx/>
                <a:uFillTx/>
                <a:latin typeface="华康方圆体W7(P)" pitchFamily="82" charset="-122"/>
                <a:ea typeface="华康方圆体W7(P)" pitchFamily="82" charset="-122"/>
                <a:cs typeface="+mn-cs"/>
              </a:endParaRPr>
            </a:p>
          </p:txBody>
        </p:sp>
        <p:sp>
          <p:nvSpPr>
            <p:cNvPr id="17" name="矩形 16"/>
            <p:cNvSpPr/>
            <p:nvPr/>
          </p:nvSpPr>
          <p:spPr>
            <a:xfrm>
              <a:off x="2992819" y="1276933"/>
              <a:ext cx="6923584" cy="1096783"/>
            </a:xfrm>
            <a:prstGeom prst="rect">
              <a:avLst/>
            </a:prstGeom>
          </p:spPr>
          <p:txBody>
            <a:bodyPr wrap="square">
              <a:spAutoFit/>
            </a:bodyPr>
            <a:lstStyle/>
            <a:p>
              <a:pPr marL="0" marR="0" lvl="0" indent="0" algn="l" defTabSz="121917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Nói</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lưu</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loát</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tự</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tin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về</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một</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người</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hang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xóm</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mà</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em</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yêu</a:t>
              </a:r>
              <a:r>
                <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lumMod val="50000"/>
                    </a:srgbClr>
                  </a:solidFill>
                  <a:effectLst/>
                  <a:uLnTx/>
                  <a:uFillTx/>
                  <a:latin typeface="Arial" panose="020B0604020202020204" pitchFamily="34" charset="0"/>
                  <a:ea typeface="+mn-ea"/>
                  <a:cs typeface="Arial" panose="020B0604020202020204" pitchFamily="34" charset="0"/>
                </a:rPr>
                <a:t>quý</a:t>
              </a:r>
              <a:endParaRPr kumimoji="0" lang="en-US" sz="24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endParaRPr>
            </a:p>
          </p:txBody>
        </p:sp>
      </p:grpSp>
      <p:grpSp>
        <p:nvGrpSpPr>
          <p:cNvPr id="43" name="组合 42"/>
          <p:cNvGrpSpPr/>
          <p:nvPr/>
        </p:nvGrpSpPr>
        <p:grpSpPr>
          <a:xfrm>
            <a:off x="3803421" y="-2757896"/>
            <a:ext cx="1546827" cy="4705203"/>
            <a:chOff x="2102023" y="-1714093"/>
            <a:chExt cx="1143796" cy="3479248"/>
          </a:xfrm>
        </p:grpSpPr>
        <p:grpSp>
          <p:nvGrpSpPr>
            <p:cNvPr id="39" name="组合 38"/>
            <p:cNvGrpSpPr/>
            <p:nvPr/>
          </p:nvGrpSpPr>
          <p:grpSpPr>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1</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51" name="组合 50"/>
          <p:cNvGrpSpPr/>
          <p:nvPr/>
        </p:nvGrpSpPr>
        <p:grpSpPr>
          <a:xfrm>
            <a:off x="5725776" y="2248311"/>
            <a:ext cx="5552246" cy="976041"/>
            <a:chOff x="2110311" y="1329732"/>
            <a:chExt cx="8016513" cy="1067749"/>
          </a:xfrm>
        </p:grpSpPr>
        <p:sp>
          <p:nvSpPr>
            <p:cNvPr id="5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FF0000"/>
                </a:solidFill>
                <a:effectLst/>
                <a:uLnTx/>
                <a:uFillTx/>
                <a:latin typeface="华康方圆体W7(P)" pitchFamily="82" charset="-122"/>
                <a:ea typeface="华康方圆体W7(P)" pitchFamily="82" charset="-122"/>
                <a:cs typeface="+mn-cs"/>
              </a:endParaRPr>
            </a:p>
          </p:txBody>
        </p:sp>
        <p:sp>
          <p:nvSpPr>
            <p:cNvPr id="53" name="矩形 52"/>
            <p:cNvSpPr/>
            <p:nvPr/>
          </p:nvSpPr>
          <p:spPr>
            <a:xfrm>
              <a:off x="2911495" y="1518413"/>
              <a:ext cx="7215329" cy="571540"/>
            </a:xfrm>
            <a:prstGeom prst="rect">
              <a:avLst/>
            </a:prstGeom>
          </p:spPr>
          <p:txBody>
            <a:bodyPr wrap="square">
              <a:spAutoFit/>
            </a:bodyPr>
            <a:lstStyle/>
            <a:p>
              <a:pPr marL="0" marR="0" lvl="0" indent="0" algn="l" defTabSz="121917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Viết</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được</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đoạn</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văn</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mạch</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lạc</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rõ</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ý.</a:t>
              </a:r>
            </a:p>
          </p:txBody>
        </p:sp>
      </p:grpSp>
      <p:grpSp>
        <p:nvGrpSpPr>
          <p:cNvPr id="61" name="组合 60"/>
          <p:cNvGrpSpPr/>
          <p:nvPr/>
        </p:nvGrpSpPr>
        <p:grpSpPr>
          <a:xfrm>
            <a:off x="5725776" y="3767112"/>
            <a:ext cx="5552247" cy="976042"/>
            <a:chOff x="2110311" y="1329732"/>
            <a:chExt cx="8016513" cy="1067749"/>
          </a:xfrm>
        </p:grpSpPr>
        <p:sp>
          <p:nvSpPr>
            <p:cNvPr id="6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FF0000"/>
                </a:solidFill>
                <a:effectLst/>
                <a:uLnTx/>
                <a:uFillTx/>
                <a:latin typeface="华康方圆体W7(P)" pitchFamily="82" charset="-122"/>
                <a:ea typeface="华康方圆体W7(P)" pitchFamily="82" charset="-122"/>
                <a:cs typeface="+mn-cs"/>
              </a:endParaRPr>
            </a:p>
          </p:txBody>
        </p:sp>
        <p:sp>
          <p:nvSpPr>
            <p:cNvPr id="63" name="矩形 62"/>
            <p:cNvSpPr/>
            <p:nvPr/>
          </p:nvSpPr>
          <p:spPr>
            <a:xfrm>
              <a:off x="2911492" y="1347647"/>
              <a:ext cx="7086237" cy="909076"/>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Biết</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quan</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tâm</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giúp</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đỡ</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yêu</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quý</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những</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người</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xung</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ED7D31"/>
                  </a:solidFill>
                  <a:effectLst/>
                  <a:uLnTx/>
                  <a:uFillTx/>
                  <a:latin typeface="Arial" panose="020B0604020202020204" pitchFamily="34" charset="0"/>
                  <a:ea typeface="+mn-ea"/>
                  <a:cs typeface="Arial" panose="020B0604020202020204" pitchFamily="34" charset="0"/>
                </a:rPr>
                <a:t>quanh</a:t>
              </a:r>
              <a:r>
                <a:rPr kumimoji="0" lang="en-US" sz="2400" b="0"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a:t>
              </a:r>
            </a:p>
          </p:txBody>
        </p:sp>
      </p:grpSp>
      <p:sp>
        <p:nvSpPr>
          <p:cNvPr id="77" name="六边形 23"/>
          <p:cNvSpPr/>
          <p:nvPr/>
        </p:nvSpPr>
        <p:spPr>
          <a:xfrm>
            <a:off x="1226970" y="1947307"/>
            <a:ext cx="2305176" cy="106268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YÊU CẦU CẦN ĐẠT</a:t>
            </a:r>
          </a:p>
        </p:txBody>
      </p:sp>
    </p:spTree>
    <p:extLst>
      <p:ext uri="{BB962C8B-B14F-4D97-AF65-F5344CB8AC3E}">
        <p14:creationId xmlns:p14="http://schemas.microsoft.com/office/powerpoint/2010/main" val="3097058639"/>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750" fill="hold"/>
                                        <p:tgtEl>
                                          <p:spTgt spid="43"/>
                                        </p:tgtEl>
                                        <p:attrNameLst>
                                          <p:attrName>ppt_w</p:attrName>
                                        </p:attrNameLst>
                                      </p:cBhvr>
                                      <p:tavLst>
                                        <p:tav tm="0">
                                          <p:val>
                                            <p:fltVal val="0"/>
                                          </p:val>
                                        </p:tav>
                                        <p:tav tm="100000">
                                          <p:val>
                                            <p:strVal val="#ppt_w"/>
                                          </p:val>
                                        </p:tav>
                                      </p:tavLst>
                                    </p:anim>
                                    <p:anim calcmode="lin" valueType="num">
                                      <p:cBhvr>
                                        <p:cTn id="14" dur="750" fill="hold"/>
                                        <p:tgtEl>
                                          <p:spTgt spid="43"/>
                                        </p:tgtEl>
                                        <p:attrNameLst>
                                          <p:attrName>ppt_h</p:attrName>
                                        </p:attrNameLst>
                                      </p:cBhvr>
                                      <p:tavLst>
                                        <p:tav tm="0">
                                          <p:val>
                                            <p:fltVal val="0"/>
                                          </p:val>
                                        </p:tav>
                                        <p:tav tm="100000">
                                          <p:val>
                                            <p:strVal val="#ppt_h"/>
                                          </p:val>
                                        </p:tav>
                                      </p:tavLst>
                                    </p:anim>
                                    <p:anim calcmode="lin" valueType="num">
                                      <p:cBhvr>
                                        <p:cTn id="15" dur="750" fill="hold"/>
                                        <p:tgtEl>
                                          <p:spTgt spid="43"/>
                                        </p:tgtEl>
                                        <p:attrNameLst>
                                          <p:attrName>style.rotation</p:attrName>
                                        </p:attrNameLst>
                                      </p:cBhvr>
                                      <p:tavLst>
                                        <p:tav tm="0">
                                          <p:val>
                                            <p:fltVal val="90"/>
                                          </p:val>
                                        </p:tav>
                                        <p:tav tm="100000">
                                          <p:val>
                                            <p:fltVal val="0"/>
                                          </p:val>
                                        </p:tav>
                                      </p:tavLst>
                                    </p:anim>
                                    <p:animEffect transition="in" filter="fade">
                                      <p:cBhvr>
                                        <p:cTn id="16" dur="750"/>
                                        <p:tgtEl>
                                          <p:spTgt spid="43"/>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250"/>
                                        <p:tgtEl>
                                          <p:spTgt spid="15"/>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750" fill="hold"/>
                                        <p:tgtEl>
                                          <p:spTgt spid="44"/>
                                        </p:tgtEl>
                                        <p:attrNameLst>
                                          <p:attrName>ppt_w</p:attrName>
                                        </p:attrNameLst>
                                      </p:cBhvr>
                                      <p:tavLst>
                                        <p:tav tm="0">
                                          <p:val>
                                            <p:fltVal val="0"/>
                                          </p:val>
                                        </p:tav>
                                        <p:tav tm="100000">
                                          <p:val>
                                            <p:strVal val="#ppt_w"/>
                                          </p:val>
                                        </p:tav>
                                      </p:tavLst>
                                    </p:anim>
                                    <p:anim calcmode="lin" valueType="num">
                                      <p:cBhvr>
                                        <p:cTn id="25" dur="750" fill="hold"/>
                                        <p:tgtEl>
                                          <p:spTgt spid="44"/>
                                        </p:tgtEl>
                                        <p:attrNameLst>
                                          <p:attrName>ppt_h</p:attrName>
                                        </p:attrNameLst>
                                      </p:cBhvr>
                                      <p:tavLst>
                                        <p:tav tm="0">
                                          <p:val>
                                            <p:fltVal val="0"/>
                                          </p:val>
                                        </p:tav>
                                        <p:tav tm="100000">
                                          <p:val>
                                            <p:strVal val="#ppt_h"/>
                                          </p:val>
                                        </p:tav>
                                      </p:tavLst>
                                    </p:anim>
                                    <p:anim calcmode="lin" valueType="num">
                                      <p:cBhvr>
                                        <p:cTn id="26" dur="750" fill="hold"/>
                                        <p:tgtEl>
                                          <p:spTgt spid="44"/>
                                        </p:tgtEl>
                                        <p:attrNameLst>
                                          <p:attrName>style.rotation</p:attrName>
                                        </p:attrNameLst>
                                      </p:cBhvr>
                                      <p:tavLst>
                                        <p:tav tm="0">
                                          <p:val>
                                            <p:fltVal val="90"/>
                                          </p:val>
                                        </p:tav>
                                        <p:tav tm="100000">
                                          <p:val>
                                            <p:fltVal val="0"/>
                                          </p:val>
                                        </p:tav>
                                      </p:tavLst>
                                    </p:anim>
                                    <p:animEffect transition="in" filter="fade">
                                      <p:cBhvr>
                                        <p:cTn id="27" dur="750"/>
                                        <p:tgtEl>
                                          <p:spTgt spid="44"/>
                                        </p:tgtEl>
                                      </p:cBhvr>
                                    </p:animEffect>
                                  </p:childTnLst>
                                </p:cTn>
                              </p:par>
                            </p:childTnLst>
                          </p:cTn>
                        </p:par>
                        <p:par>
                          <p:cTn id="28" fill="hold">
                            <p:stCondLst>
                              <p:cond delay="3750"/>
                            </p:stCondLst>
                            <p:childTnLst>
                              <p:par>
                                <p:cTn id="29" presetID="22" presetClass="entr" presetSubtype="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1250"/>
                                        <p:tgtEl>
                                          <p:spTgt spid="51"/>
                                        </p:tgtEl>
                                      </p:cBhvr>
                                    </p:animEffect>
                                  </p:childTnLst>
                                </p:cTn>
                              </p:par>
                            </p:childTnLst>
                          </p:cTn>
                        </p:par>
                        <p:par>
                          <p:cTn id="32" fill="hold">
                            <p:stCondLst>
                              <p:cond delay="5000"/>
                            </p:stCondLst>
                            <p:childTnLst>
                              <p:par>
                                <p:cTn id="33" presetID="31"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750" fill="hold"/>
                                        <p:tgtEl>
                                          <p:spTgt spid="54"/>
                                        </p:tgtEl>
                                        <p:attrNameLst>
                                          <p:attrName>ppt_w</p:attrName>
                                        </p:attrNameLst>
                                      </p:cBhvr>
                                      <p:tavLst>
                                        <p:tav tm="0">
                                          <p:val>
                                            <p:fltVal val="0"/>
                                          </p:val>
                                        </p:tav>
                                        <p:tav tm="100000">
                                          <p:val>
                                            <p:strVal val="#ppt_w"/>
                                          </p:val>
                                        </p:tav>
                                      </p:tavLst>
                                    </p:anim>
                                    <p:anim calcmode="lin" valueType="num">
                                      <p:cBhvr>
                                        <p:cTn id="36" dur="750" fill="hold"/>
                                        <p:tgtEl>
                                          <p:spTgt spid="54"/>
                                        </p:tgtEl>
                                        <p:attrNameLst>
                                          <p:attrName>ppt_h</p:attrName>
                                        </p:attrNameLst>
                                      </p:cBhvr>
                                      <p:tavLst>
                                        <p:tav tm="0">
                                          <p:val>
                                            <p:fltVal val="0"/>
                                          </p:val>
                                        </p:tav>
                                        <p:tav tm="100000">
                                          <p:val>
                                            <p:strVal val="#ppt_h"/>
                                          </p:val>
                                        </p:tav>
                                      </p:tavLst>
                                    </p:anim>
                                    <p:anim calcmode="lin" valueType="num">
                                      <p:cBhvr>
                                        <p:cTn id="37" dur="750" fill="hold"/>
                                        <p:tgtEl>
                                          <p:spTgt spid="54"/>
                                        </p:tgtEl>
                                        <p:attrNameLst>
                                          <p:attrName>style.rotation</p:attrName>
                                        </p:attrNameLst>
                                      </p:cBhvr>
                                      <p:tavLst>
                                        <p:tav tm="0">
                                          <p:val>
                                            <p:fltVal val="90"/>
                                          </p:val>
                                        </p:tav>
                                        <p:tav tm="100000">
                                          <p:val>
                                            <p:fltVal val="0"/>
                                          </p:val>
                                        </p:tav>
                                      </p:tavLst>
                                    </p:anim>
                                    <p:animEffect transition="in" filter="fade">
                                      <p:cBhvr>
                                        <p:cTn id="38" dur="750"/>
                                        <p:tgtEl>
                                          <p:spTgt spid="54"/>
                                        </p:tgtEl>
                                      </p:cBhvr>
                                    </p:animEffect>
                                  </p:childTnLst>
                                </p:cTn>
                              </p:par>
                            </p:childTnLst>
                          </p:cTn>
                        </p:par>
                        <p:par>
                          <p:cTn id="39" fill="hold">
                            <p:stCondLst>
                              <p:cond delay="5750"/>
                            </p:stCondLst>
                            <p:childTnLst>
                              <p:par>
                                <p:cTn id="40" presetID="22" presetClass="entr" presetSubtype="8"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1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52" name="图片 51" descr="36f9a2a7dc2088575b3175c2c9b24629"/>
          <p:cNvPicPr>
            <a:picLocks noChangeAspect="1"/>
          </p:cNvPicPr>
          <p:nvPr/>
        </p:nvPicPr>
        <p:blipFill>
          <a:blip r:embed="rId4"/>
          <a:stretch>
            <a:fillRect/>
          </a:stretch>
        </p:blipFill>
        <p:spPr>
          <a:xfrm>
            <a:off x="4566999" y="4860290"/>
            <a:ext cx="3908425" cy="206121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122" y="5011993"/>
            <a:ext cx="1163955" cy="1918335"/>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grpSp>
        <p:nvGrpSpPr>
          <p:cNvPr id="7" name="Nhóm 17">
            <a:extLst>
              <a:ext uri="{FF2B5EF4-FFF2-40B4-BE49-F238E27FC236}">
                <a16:creationId xmlns:a16="http://schemas.microsoft.com/office/drawing/2014/main" id="{5C5C1385-C041-4DD0-A9C1-F915323A8F33}"/>
              </a:ext>
            </a:extLst>
          </p:cNvPr>
          <p:cNvGrpSpPr/>
          <p:nvPr/>
        </p:nvGrpSpPr>
        <p:grpSpPr>
          <a:xfrm>
            <a:off x="1219398" y="181826"/>
            <a:ext cx="8919934" cy="789021"/>
            <a:chOff x="2538641" y="382554"/>
            <a:chExt cx="8402262" cy="882501"/>
          </a:xfrm>
        </p:grpSpPr>
        <p:grpSp>
          <p:nvGrpSpPr>
            <p:cNvPr id="8" name="Group 7">
              <a:extLst>
                <a:ext uri="{FF2B5EF4-FFF2-40B4-BE49-F238E27FC236}">
                  <a16:creationId xmlns:a16="http://schemas.microsoft.com/office/drawing/2014/main" id="{E1A429B3-9D85-465D-A3BC-0B8C3F901876}"/>
                </a:ext>
              </a:extLst>
            </p:cNvPr>
            <p:cNvGrpSpPr/>
            <p:nvPr/>
          </p:nvGrpSpPr>
          <p:grpSpPr>
            <a:xfrm>
              <a:off x="2538641" y="382554"/>
              <a:ext cx="8402262" cy="882501"/>
              <a:chOff x="386300" y="248478"/>
              <a:chExt cx="5736205" cy="1220043"/>
            </a:xfrm>
          </p:grpSpPr>
          <p:grpSp>
            <p:nvGrpSpPr>
              <p:cNvPr id="10" name="组合 13">
                <a:extLst>
                  <a:ext uri="{FF2B5EF4-FFF2-40B4-BE49-F238E27FC236}">
                    <a16:creationId xmlns:a16="http://schemas.microsoft.com/office/drawing/2014/main" id="{EED98528-95B0-4BAC-A32E-75086D6687BA}"/>
                  </a:ext>
                </a:extLst>
              </p:cNvPr>
              <p:cNvGrpSpPr/>
              <p:nvPr/>
            </p:nvGrpSpPr>
            <p:grpSpPr>
              <a:xfrm>
                <a:off x="386300" y="248478"/>
                <a:ext cx="5736205" cy="1220043"/>
                <a:chOff x="4838820" y="2375552"/>
                <a:chExt cx="5544616" cy="1200507"/>
              </a:xfrm>
            </p:grpSpPr>
            <p:sp>
              <p:nvSpPr>
                <p:cNvPr id="12" name="矩形 3">
                  <a:extLst>
                    <a:ext uri="{FF2B5EF4-FFF2-40B4-BE49-F238E27FC236}">
                      <a16:creationId xmlns:a16="http://schemas.microsoft.com/office/drawing/2014/main" id="{C6232A99-7CFF-48E5-98CB-5F33C04EBDD8}"/>
                    </a:ext>
                  </a:extLst>
                </p:cNvPr>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a:extLst>
                    <a:ext uri="{FF2B5EF4-FFF2-40B4-BE49-F238E27FC236}">
                      <a16:creationId xmlns:a16="http://schemas.microsoft.com/office/drawing/2014/main" id="{EB72D732-9283-43E8-93DA-7639F3C6DB22}"/>
                    </a:ext>
                  </a:extLst>
                </p:cNvPr>
                <p:cNvSpPr/>
                <p:nvPr/>
              </p:nvSpPr>
              <p:spPr>
                <a:xfrm>
                  <a:off x="4945460" y="2508993"/>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8"/>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Rectangle 2">
                <a:extLst>
                  <a:ext uri="{FF2B5EF4-FFF2-40B4-BE49-F238E27FC236}">
                    <a16:creationId xmlns:a16="http://schemas.microsoft.com/office/drawing/2014/main" id="{6D193F3E-7798-4DA6-9AE6-D10AB30FE138}"/>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Tx/>
                  <a:buNone/>
                </a:pPr>
                <a:endParaRPr lang="en-US" altLang="en-US" sz="1800" dirty="0">
                  <a:solidFill>
                    <a:srgbClr val="800000"/>
                  </a:solidFill>
                  <a:latin typeface="Arial" panose="020B0604020202020204" pitchFamily="34" charset="0"/>
                </a:endParaRPr>
              </a:p>
            </p:txBody>
          </p:sp>
        </p:grpSp>
        <p:sp>
          <p:nvSpPr>
            <p:cNvPr id="9" name="Text Box 3">
              <a:extLst>
                <a:ext uri="{FF2B5EF4-FFF2-40B4-BE49-F238E27FC236}">
                  <a16:creationId xmlns:a16="http://schemas.microsoft.com/office/drawing/2014/main" id="{1221DDF0-60FC-4EAF-B234-C92BD1AB0650}"/>
                </a:ext>
              </a:extLst>
            </p:cNvPr>
            <p:cNvSpPr txBox="1">
              <a:spLocks noChangeArrowheads="1"/>
            </p:cNvSpPr>
            <p:nvPr/>
          </p:nvSpPr>
          <p:spPr bwMode="auto">
            <a:xfrm>
              <a:off x="2999783" y="534209"/>
              <a:ext cx="780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rgbClr val="FF0000"/>
                  </a:solidFill>
                </a:rPr>
                <a:t>Bài</a:t>
              </a:r>
              <a:r>
                <a:rPr lang="en-US" altLang="en-US" sz="2800" b="1" dirty="0">
                  <a:solidFill>
                    <a:srgbClr val="FF0000"/>
                  </a:solidFill>
                </a:rPr>
                <a:t> 1: </a:t>
              </a:r>
              <a:r>
                <a:rPr lang="en-US" altLang="en-US" sz="2800" dirty="0" err="1">
                  <a:solidFill>
                    <a:srgbClr val="660066"/>
                  </a:solidFill>
                </a:rPr>
                <a:t>Kể</a:t>
              </a:r>
              <a:r>
                <a:rPr lang="en-US" altLang="en-US" sz="2800" dirty="0">
                  <a:solidFill>
                    <a:srgbClr val="660066"/>
                  </a:solidFill>
                </a:rPr>
                <a:t> </a:t>
              </a:r>
              <a:r>
                <a:rPr lang="en-US" altLang="en-US" sz="2800" dirty="0" err="1">
                  <a:solidFill>
                    <a:srgbClr val="660066"/>
                  </a:solidFill>
                </a:rPr>
                <a:t>về</a:t>
              </a:r>
              <a:r>
                <a:rPr lang="en-US" altLang="en-US" sz="2800" dirty="0">
                  <a:solidFill>
                    <a:srgbClr val="660066"/>
                  </a:solidFill>
                </a:rPr>
                <a:t> </a:t>
              </a:r>
              <a:r>
                <a:rPr lang="en-US" altLang="en-US" sz="2800" dirty="0" err="1">
                  <a:solidFill>
                    <a:srgbClr val="660066"/>
                  </a:solidFill>
                </a:rPr>
                <a:t>một</a:t>
              </a:r>
              <a:r>
                <a:rPr lang="en-US" altLang="en-US" sz="2800" dirty="0">
                  <a:solidFill>
                    <a:srgbClr val="660066"/>
                  </a:solidFill>
                </a:rPr>
                <a:t> </a:t>
              </a:r>
              <a:r>
                <a:rPr lang="en-US" altLang="en-US" sz="2800" dirty="0" err="1">
                  <a:solidFill>
                    <a:srgbClr val="660066"/>
                  </a:solidFill>
                </a:rPr>
                <a:t>người</a:t>
              </a:r>
              <a:r>
                <a:rPr lang="en-US" altLang="en-US" sz="2800" dirty="0">
                  <a:solidFill>
                    <a:srgbClr val="660066"/>
                  </a:solidFill>
                </a:rPr>
                <a:t> </a:t>
              </a:r>
              <a:r>
                <a:rPr lang="en-US" altLang="en-US" sz="2800" dirty="0" err="1">
                  <a:solidFill>
                    <a:srgbClr val="660066"/>
                  </a:solidFill>
                </a:rPr>
                <a:t>hàng</a:t>
              </a:r>
              <a:r>
                <a:rPr lang="en-US" altLang="en-US" sz="2800" dirty="0">
                  <a:solidFill>
                    <a:srgbClr val="660066"/>
                  </a:solidFill>
                </a:rPr>
                <a:t> </a:t>
              </a:r>
              <a:r>
                <a:rPr lang="en-US" altLang="en-US" sz="2800" dirty="0" err="1">
                  <a:solidFill>
                    <a:srgbClr val="660066"/>
                  </a:solidFill>
                </a:rPr>
                <a:t>xóm</a:t>
              </a:r>
              <a:r>
                <a:rPr lang="en-US" altLang="en-US" sz="2800" dirty="0">
                  <a:solidFill>
                    <a:srgbClr val="660066"/>
                  </a:solidFill>
                </a:rPr>
                <a:t> </a:t>
              </a:r>
              <a:r>
                <a:rPr lang="en-US" altLang="en-US" sz="2800" dirty="0" err="1">
                  <a:solidFill>
                    <a:srgbClr val="660066"/>
                  </a:solidFill>
                </a:rPr>
                <a:t>mà</a:t>
              </a:r>
              <a:r>
                <a:rPr lang="en-US" altLang="en-US" sz="2800" dirty="0">
                  <a:solidFill>
                    <a:srgbClr val="660066"/>
                  </a:solidFill>
                </a:rPr>
                <a:t> </a:t>
              </a:r>
              <a:r>
                <a:rPr lang="en-US" altLang="en-US" sz="2800" dirty="0" err="1">
                  <a:solidFill>
                    <a:srgbClr val="660066"/>
                  </a:solidFill>
                </a:rPr>
                <a:t>em</a:t>
              </a:r>
              <a:r>
                <a:rPr lang="en-US" altLang="en-US" sz="2800" dirty="0">
                  <a:solidFill>
                    <a:srgbClr val="660066"/>
                  </a:solidFill>
                </a:rPr>
                <a:t> </a:t>
              </a:r>
              <a:r>
                <a:rPr lang="en-US" altLang="en-US" sz="2800" dirty="0" err="1">
                  <a:solidFill>
                    <a:srgbClr val="660066"/>
                  </a:solidFill>
                </a:rPr>
                <a:t>yêu</a:t>
              </a:r>
              <a:r>
                <a:rPr lang="en-US" altLang="en-US" sz="2800" dirty="0">
                  <a:solidFill>
                    <a:srgbClr val="660066"/>
                  </a:solidFill>
                </a:rPr>
                <a:t> </a:t>
              </a:r>
              <a:r>
                <a:rPr lang="en-US" altLang="en-US" sz="2800" dirty="0" err="1">
                  <a:solidFill>
                    <a:srgbClr val="660066"/>
                  </a:solidFill>
                </a:rPr>
                <a:t>quí</a:t>
              </a:r>
              <a:r>
                <a:rPr lang="en-US" altLang="en-US" sz="2800" dirty="0">
                  <a:solidFill>
                    <a:srgbClr val="660066"/>
                  </a:solidFill>
                </a:rPr>
                <a:t>.</a:t>
              </a:r>
            </a:p>
          </p:txBody>
        </p:sp>
      </p:grpSp>
      <p:sp>
        <p:nvSpPr>
          <p:cNvPr id="14" name="Rectangle 24">
            <a:extLst>
              <a:ext uri="{FF2B5EF4-FFF2-40B4-BE49-F238E27FC236}">
                <a16:creationId xmlns:a16="http://schemas.microsoft.com/office/drawing/2014/main" id="{3DDC34BE-C77D-4C10-8800-8A4A697E6BB7}"/>
              </a:ext>
            </a:extLst>
          </p:cNvPr>
          <p:cNvSpPr>
            <a:spLocks noChangeArrowheads="1"/>
          </p:cNvSpPr>
          <p:nvPr/>
        </p:nvSpPr>
        <p:spPr bwMode="auto">
          <a:xfrm>
            <a:off x="994264" y="1106438"/>
            <a:ext cx="10477500" cy="363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i="1" dirty="0" err="1">
                <a:solidFill>
                  <a:srgbClr val="FF0000"/>
                </a:solidFill>
              </a:rPr>
              <a:t>Gợi</a:t>
            </a:r>
            <a:r>
              <a:rPr lang="en-US" altLang="en-US" sz="2800" b="1" i="1" dirty="0">
                <a:solidFill>
                  <a:srgbClr val="FF0000"/>
                </a:solidFill>
              </a:rPr>
              <a:t> ý :</a:t>
            </a:r>
          </a:p>
          <a:p>
            <a:pPr algn="just" eaLnBrk="1" hangingPunct="1">
              <a:spcBef>
                <a:spcPct val="20000"/>
              </a:spcBef>
            </a:pPr>
            <a:r>
              <a:rPr lang="en-US" altLang="en-US" sz="2800" dirty="0">
                <a:solidFill>
                  <a:schemeClr val="bg1"/>
                </a:solidFill>
              </a:rPr>
              <a:t>  </a:t>
            </a:r>
            <a:r>
              <a:rPr lang="en-US" altLang="en-US" sz="2800" dirty="0">
                <a:solidFill>
                  <a:srgbClr val="002060"/>
                </a:solidFill>
              </a:rPr>
              <a:t>a) </a:t>
            </a:r>
            <a:r>
              <a:rPr lang="en-US" altLang="en-US" sz="2800" dirty="0" err="1">
                <a:solidFill>
                  <a:srgbClr val="002060"/>
                </a:solidFill>
              </a:rPr>
              <a:t>Người</a:t>
            </a:r>
            <a:r>
              <a:rPr lang="en-US" altLang="en-US" sz="2800" dirty="0">
                <a:solidFill>
                  <a:srgbClr val="002060"/>
                </a:solidFill>
              </a:rPr>
              <a:t> </a:t>
            </a:r>
            <a:r>
              <a:rPr lang="en-US" altLang="en-US" sz="2800" dirty="0" err="1">
                <a:solidFill>
                  <a:srgbClr val="002060"/>
                </a:solidFill>
              </a:rPr>
              <a:t>đó</a:t>
            </a:r>
            <a:r>
              <a:rPr lang="en-US" altLang="en-US" sz="2800" dirty="0">
                <a:solidFill>
                  <a:srgbClr val="002060"/>
                </a:solidFill>
              </a:rPr>
              <a:t> </a:t>
            </a:r>
            <a:r>
              <a:rPr lang="en-US" altLang="en-US" sz="2800" dirty="0" err="1">
                <a:solidFill>
                  <a:srgbClr val="002060"/>
                </a:solidFill>
              </a:rPr>
              <a:t>tên</a:t>
            </a:r>
            <a:r>
              <a:rPr lang="en-US" altLang="en-US" sz="2800" dirty="0">
                <a:solidFill>
                  <a:srgbClr val="002060"/>
                </a:solidFill>
              </a:rPr>
              <a:t> </a:t>
            </a:r>
            <a:r>
              <a:rPr lang="en-US" altLang="en-US" sz="2800" dirty="0" err="1">
                <a:solidFill>
                  <a:srgbClr val="002060"/>
                </a:solidFill>
              </a:rPr>
              <a:t>là</a:t>
            </a:r>
            <a:r>
              <a:rPr lang="en-US" altLang="en-US" sz="2800" dirty="0">
                <a:solidFill>
                  <a:srgbClr val="002060"/>
                </a:solidFill>
              </a:rPr>
              <a:t> </a:t>
            </a:r>
            <a:r>
              <a:rPr lang="en-US" altLang="en-US" sz="2800" dirty="0" err="1">
                <a:solidFill>
                  <a:srgbClr val="002060"/>
                </a:solidFill>
              </a:rPr>
              <a:t>gì</a:t>
            </a:r>
            <a:r>
              <a:rPr lang="en-US" altLang="en-US" sz="2800" dirty="0">
                <a:solidFill>
                  <a:srgbClr val="002060"/>
                </a:solidFill>
              </a:rPr>
              <a:t> ? bao </a:t>
            </a:r>
            <a:r>
              <a:rPr lang="en-US" altLang="en-US" sz="2800" dirty="0" err="1">
                <a:solidFill>
                  <a:srgbClr val="002060"/>
                </a:solidFill>
              </a:rPr>
              <a:t>nhiêu</a:t>
            </a:r>
            <a:r>
              <a:rPr lang="en-US" altLang="en-US" sz="2800" dirty="0">
                <a:solidFill>
                  <a:srgbClr val="002060"/>
                </a:solidFill>
              </a:rPr>
              <a:t> </a:t>
            </a:r>
            <a:r>
              <a:rPr lang="en-US" altLang="en-US" sz="2800" dirty="0" err="1">
                <a:solidFill>
                  <a:srgbClr val="002060"/>
                </a:solidFill>
              </a:rPr>
              <a:t>tuổi</a:t>
            </a:r>
            <a:r>
              <a:rPr lang="en-US" altLang="en-US" sz="2800" dirty="0">
                <a:solidFill>
                  <a:srgbClr val="002060"/>
                </a:solidFill>
              </a:rPr>
              <a:t>?</a:t>
            </a:r>
          </a:p>
          <a:p>
            <a:pPr algn="just" eaLnBrk="1" hangingPunct="1">
              <a:spcBef>
                <a:spcPct val="20000"/>
              </a:spcBef>
            </a:pPr>
            <a:r>
              <a:rPr lang="en-US" altLang="en-US" sz="2800" dirty="0">
                <a:solidFill>
                  <a:srgbClr val="002060"/>
                </a:solidFill>
              </a:rPr>
              <a:t>  b) </a:t>
            </a:r>
            <a:r>
              <a:rPr lang="en-US" altLang="en-US" sz="2800" dirty="0" err="1">
                <a:solidFill>
                  <a:srgbClr val="002060"/>
                </a:solidFill>
              </a:rPr>
              <a:t>Người</a:t>
            </a:r>
            <a:r>
              <a:rPr lang="en-US" altLang="en-US" sz="2800" dirty="0">
                <a:solidFill>
                  <a:srgbClr val="002060"/>
                </a:solidFill>
              </a:rPr>
              <a:t> </a:t>
            </a:r>
            <a:r>
              <a:rPr lang="en-US" altLang="en-US" sz="2800" dirty="0" err="1">
                <a:solidFill>
                  <a:srgbClr val="002060"/>
                </a:solidFill>
              </a:rPr>
              <a:t>đó</a:t>
            </a:r>
            <a:r>
              <a:rPr lang="en-US" altLang="en-US" sz="2800" dirty="0">
                <a:solidFill>
                  <a:srgbClr val="002060"/>
                </a:solidFill>
              </a:rPr>
              <a:t> </a:t>
            </a:r>
            <a:r>
              <a:rPr lang="en-US" altLang="en-US" sz="2800" dirty="0" err="1">
                <a:solidFill>
                  <a:srgbClr val="002060"/>
                </a:solidFill>
              </a:rPr>
              <a:t>làm</a:t>
            </a:r>
            <a:r>
              <a:rPr lang="en-US" altLang="en-US" sz="2800" dirty="0">
                <a:solidFill>
                  <a:srgbClr val="002060"/>
                </a:solidFill>
              </a:rPr>
              <a:t> </a:t>
            </a:r>
            <a:r>
              <a:rPr lang="en-US" altLang="en-US" sz="2800" dirty="0" err="1">
                <a:solidFill>
                  <a:srgbClr val="002060"/>
                </a:solidFill>
              </a:rPr>
              <a:t>nghề</a:t>
            </a:r>
            <a:r>
              <a:rPr lang="en-US" altLang="en-US" sz="2800" dirty="0">
                <a:solidFill>
                  <a:srgbClr val="002060"/>
                </a:solidFill>
              </a:rPr>
              <a:t> </a:t>
            </a:r>
            <a:r>
              <a:rPr lang="en-US" altLang="en-US" sz="2800" err="1">
                <a:solidFill>
                  <a:srgbClr val="002060"/>
                </a:solidFill>
              </a:rPr>
              <a:t>gì</a:t>
            </a:r>
            <a:r>
              <a:rPr lang="en-US" altLang="en-US" sz="2800">
                <a:solidFill>
                  <a:srgbClr val="002060"/>
                </a:solidFill>
              </a:rPr>
              <a:t>?</a:t>
            </a:r>
          </a:p>
          <a:p>
            <a:pPr eaLnBrk="1" hangingPunct="1">
              <a:lnSpc>
                <a:spcPct val="150000"/>
              </a:lnSpc>
            </a:pPr>
            <a:r>
              <a:rPr lang="en-US" altLang="en-US" sz="2800">
                <a:solidFill>
                  <a:srgbClr val="002060"/>
                </a:solidFill>
              </a:rPr>
              <a:t>  c) </a:t>
            </a:r>
            <a:r>
              <a:rPr lang="en-US" altLang="en-US" sz="2800">
                <a:solidFill>
                  <a:srgbClr val="002060"/>
                </a:solidFill>
                <a:cs typeface="Arial" panose="020B0604020202020204" pitchFamily="34" charset="0"/>
              </a:rPr>
              <a:t>Tả đặc điểm nổi bật về ngoại hình, tính tình, sở thích…</a:t>
            </a:r>
          </a:p>
          <a:p>
            <a:pPr algn="just" eaLnBrk="1" hangingPunct="1">
              <a:spcBef>
                <a:spcPct val="20000"/>
              </a:spcBef>
            </a:pPr>
            <a:r>
              <a:rPr lang="en-US" altLang="en-US" sz="2800">
                <a:solidFill>
                  <a:srgbClr val="002060"/>
                </a:solidFill>
              </a:rPr>
              <a:t>  d) Người đó có tình cảm như thế nào với gia đình em và với riêng em?</a:t>
            </a:r>
          </a:p>
          <a:p>
            <a:pPr algn="just" eaLnBrk="1" hangingPunct="1">
              <a:spcBef>
                <a:spcPct val="20000"/>
              </a:spcBef>
            </a:pPr>
            <a:r>
              <a:rPr lang="en-US" altLang="en-US" sz="2800">
                <a:solidFill>
                  <a:srgbClr val="002060"/>
                </a:solidFill>
              </a:rPr>
              <a:t>  e) Tình cảm của gia đình em đối với người hàng xóm như thế nào?</a:t>
            </a:r>
            <a:endParaRPr lang="en-US" altLang="en-US" sz="2800" dirty="0">
              <a:solidFill>
                <a:srgbClr val="002060"/>
              </a:solidFill>
            </a:endParaRPr>
          </a:p>
        </p:txBody>
      </p:sp>
    </p:spTree>
    <p:extLst>
      <p:ext uri="{BB962C8B-B14F-4D97-AF65-F5344CB8AC3E}">
        <p14:creationId xmlns:p14="http://schemas.microsoft.com/office/powerpoint/2010/main" val="39721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wipe(left)">
                                      <p:cBhvr>
                                        <p:cTn id="21" dur="500"/>
                                        <p:tgtEl>
                                          <p:spTgt spid="14">
                                            <p:txEl>
                                              <p:pRg st="0" end="0"/>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wipe(left)">
                                      <p:cBhvr>
                                        <p:cTn id="24" dur="500"/>
                                        <p:tgtEl>
                                          <p:spTgt spid="14">
                                            <p:txEl>
                                              <p:pRg st="1" end="1"/>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left)">
                                      <p:cBhvr>
                                        <p:cTn id="27" dur="500"/>
                                        <p:tgtEl>
                                          <p:spTgt spid="14">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wipe(left)">
                                      <p:cBhvr>
                                        <p:cTn id="30" dur="500"/>
                                        <p:tgtEl>
                                          <p:spTgt spid="14">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wipe(left)">
                                      <p:cBhvr>
                                        <p:cTn id="33" dur="500"/>
                                        <p:tgtEl>
                                          <p:spTgt spid="14">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14">
                                            <p:txEl>
                                              <p:pRg st="5" end="5"/>
                                            </p:txEl>
                                          </p:spTgt>
                                        </p:tgtEl>
                                        <p:attrNameLst>
                                          <p:attrName>style.visibility</p:attrName>
                                        </p:attrNameLst>
                                      </p:cBhvr>
                                      <p:to>
                                        <p:strVal val="visible"/>
                                      </p:to>
                                    </p:set>
                                    <p:animEffect transition="in" filter="wipe(left)">
                                      <p:cBhvr>
                                        <p:cTn id="36"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52" name="图片 51" descr="36f9a2a7dc2088575b3175c2c9b24629"/>
          <p:cNvPicPr>
            <a:picLocks noChangeAspect="1"/>
          </p:cNvPicPr>
          <p:nvPr/>
        </p:nvPicPr>
        <p:blipFill>
          <a:blip r:embed="rId4"/>
          <a:stretch>
            <a:fillRect/>
          </a:stretch>
        </p:blipFill>
        <p:spPr>
          <a:xfrm>
            <a:off x="4566999" y="4860290"/>
            <a:ext cx="3908425" cy="206121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122" y="5011993"/>
            <a:ext cx="1163955" cy="1918335"/>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grpSp>
        <p:nvGrpSpPr>
          <p:cNvPr id="7" name="Nhóm 17">
            <a:extLst>
              <a:ext uri="{FF2B5EF4-FFF2-40B4-BE49-F238E27FC236}">
                <a16:creationId xmlns:a16="http://schemas.microsoft.com/office/drawing/2014/main" id="{6202E5D0-1319-4868-A127-DBB531B263B0}"/>
              </a:ext>
            </a:extLst>
          </p:cNvPr>
          <p:cNvGrpSpPr/>
          <p:nvPr/>
        </p:nvGrpSpPr>
        <p:grpSpPr>
          <a:xfrm>
            <a:off x="1112521" y="149251"/>
            <a:ext cx="8919934" cy="882501"/>
            <a:chOff x="2538641" y="382554"/>
            <a:chExt cx="8402262" cy="882501"/>
          </a:xfrm>
        </p:grpSpPr>
        <p:grpSp>
          <p:nvGrpSpPr>
            <p:cNvPr id="8" name="Group 7">
              <a:extLst>
                <a:ext uri="{FF2B5EF4-FFF2-40B4-BE49-F238E27FC236}">
                  <a16:creationId xmlns:a16="http://schemas.microsoft.com/office/drawing/2014/main" id="{55DAFF77-E5FE-4F0C-AA6E-6F3456AD5E5F}"/>
                </a:ext>
              </a:extLst>
            </p:cNvPr>
            <p:cNvGrpSpPr/>
            <p:nvPr/>
          </p:nvGrpSpPr>
          <p:grpSpPr>
            <a:xfrm>
              <a:off x="2538641" y="382554"/>
              <a:ext cx="8402262" cy="882501"/>
              <a:chOff x="386300" y="248478"/>
              <a:chExt cx="5736205" cy="1220043"/>
            </a:xfrm>
          </p:grpSpPr>
          <p:grpSp>
            <p:nvGrpSpPr>
              <p:cNvPr id="10" name="组合 13">
                <a:extLst>
                  <a:ext uri="{FF2B5EF4-FFF2-40B4-BE49-F238E27FC236}">
                    <a16:creationId xmlns:a16="http://schemas.microsoft.com/office/drawing/2014/main" id="{664187A2-D13D-4DE7-9F16-97E4147B1591}"/>
                  </a:ext>
                </a:extLst>
              </p:cNvPr>
              <p:cNvGrpSpPr/>
              <p:nvPr/>
            </p:nvGrpSpPr>
            <p:grpSpPr>
              <a:xfrm>
                <a:off x="386300" y="248478"/>
                <a:ext cx="5736205" cy="1220043"/>
                <a:chOff x="4838820" y="2375552"/>
                <a:chExt cx="5544616" cy="1200507"/>
              </a:xfrm>
            </p:grpSpPr>
            <p:sp>
              <p:nvSpPr>
                <p:cNvPr id="12" name="矩形 3">
                  <a:extLst>
                    <a:ext uri="{FF2B5EF4-FFF2-40B4-BE49-F238E27FC236}">
                      <a16:creationId xmlns:a16="http://schemas.microsoft.com/office/drawing/2014/main" id="{1DB46E3C-7E71-43BA-BE32-37E72A8764D8}"/>
                    </a:ext>
                  </a:extLst>
                </p:cNvPr>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3">
                  <a:extLst>
                    <a:ext uri="{FF2B5EF4-FFF2-40B4-BE49-F238E27FC236}">
                      <a16:creationId xmlns:a16="http://schemas.microsoft.com/office/drawing/2014/main" id="{D955C8E8-7084-4EC0-A86A-2D67F5FE0007}"/>
                    </a:ext>
                  </a:extLst>
                </p:cNvPr>
                <p:cNvSpPr/>
                <p:nvPr/>
              </p:nvSpPr>
              <p:spPr>
                <a:xfrm>
                  <a:off x="4945460" y="2508993"/>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8"/>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 name="Rectangle 2">
                <a:extLst>
                  <a:ext uri="{FF2B5EF4-FFF2-40B4-BE49-F238E27FC236}">
                    <a16:creationId xmlns:a16="http://schemas.microsoft.com/office/drawing/2014/main" id="{4818DFBE-6D48-4746-A262-91AD581BB5CC}"/>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grpSp>
        <p:sp>
          <p:nvSpPr>
            <p:cNvPr id="9" name="Text Box 3">
              <a:extLst>
                <a:ext uri="{FF2B5EF4-FFF2-40B4-BE49-F238E27FC236}">
                  <a16:creationId xmlns:a16="http://schemas.microsoft.com/office/drawing/2014/main" id="{130C0CBB-8702-48C3-8CAC-47E1A9CA24E3}"/>
                </a:ext>
              </a:extLst>
            </p:cNvPr>
            <p:cNvSpPr txBox="1">
              <a:spLocks noChangeArrowheads="1"/>
            </p:cNvSpPr>
            <p:nvPr/>
          </p:nvSpPr>
          <p:spPr bwMode="auto">
            <a:xfrm>
              <a:off x="2970735" y="553208"/>
              <a:ext cx="780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Kể</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một</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người</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hàng</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xóm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mà</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em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yêu</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quí</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a:t>
              </a:r>
            </a:p>
          </p:txBody>
        </p:sp>
      </p:grpSp>
      <p:sp>
        <p:nvSpPr>
          <p:cNvPr id="14" name="Rectangle 24">
            <a:extLst>
              <a:ext uri="{FF2B5EF4-FFF2-40B4-BE49-F238E27FC236}">
                <a16:creationId xmlns:a16="http://schemas.microsoft.com/office/drawing/2014/main" id="{3A833C27-904C-45AB-B446-E5830A74EFD1}"/>
              </a:ext>
            </a:extLst>
          </p:cNvPr>
          <p:cNvSpPr>
            <a:spLocks noChangeArrowheads="1"/>
          </p:cNvSpPr>
          <p:nvPr/>
        </p:nvSpPr>
        <p:spPr bwMode="auto">
          <a:xfrm>
            <a:off x="1112521" y="1306913"/>
            <a:ext cx="10053230" cy="61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ct val="20000"/>
              </a:spcBef>
              <a:spcAft>
                <a:spcPts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n-ea"/>
                <a:cs typeface="+mn-cs"/>
              </a:rPr>
              <a:t>a</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Người</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tên</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là</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gì</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 Bao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nhiêu</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tuổi</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p:txBody>
      </p:sp>
      <p:sp>
        <p:nvSpPr>
          <p:cNvPr id="15" name="TextBox 14">
            <a:extLst>
              <a:ext uri="{FF2B5EF4-FFF2-40B4-BE49-F238E27FC236}">
                <a16:creationId xmlns:a16="http://schemas.microsoft.com/office/drawing/2014/main" id="{390E6E24-B547-42BE-B422-6149DEEBE74C}"/>
              </a:ext>
            </a:extLst>
          </p:cNvPr>
          <p:cNvSpPr txBox="1">
            <a:spLocks noChangeArrowheads="1"/>
          </p:cNvSpPr>
          <p:nvPr/>
        </p:nvSpPr>
        <p:spPr bwMode="auto">
          <a:xfrm>
            <a:off x="1275753" y="1990906"/>
            <a:ext cx="9627158"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Giới</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thiệu</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tên</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tuổi</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cách</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gọi</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lời</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xưng</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err="1">
                <a:ln>
                  <a:noFill/>
                </a:ln>
                <a:solidFill>
                  <a:srgbClr val="0000FF"/>
                </a:solidFill>
                <a:effectLst/>
                <a:uLnTx/>
                <a:uFillTx/>
                <a:latin typeface="Arial" panose="020B0604020202020204" pitchFamily="34" charset="0"/>
                <a:ea typeface="+mn-ea"/>
                <a:cs typeface="Arial" panose="020B0604020202020204" pitchFamily="34" charset="0"/>
              </a:rPr>
              <a:t>hô</a:t>
            </a:r>
            <a:r>
              <a:rPr kumimoji="0" lang="en-US" altLang="en-US" sz="28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a:t>
            </a:r>
            <a:endPar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AA05DB9-CFA1-4746-88E7-2344E73E065D}"/>
              </a:ext>
            </a:extLst>
          </p:cNvPr>
          <p:cNvSpPr txBox="1">
            <a:spLocks noChangeArrowheads="1"/>
          </p:cNvSpPr>
          <p:nvPr/>
        </p:nvSpPr>
        <p:spPr bwMode="auto">
          <a:xfrm>
            <a:off x="1275753" y="2649741"/>
            <a:ext cx="8191135"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2400" i="0" u="none" strike="noStrike" kern="1200" cap="none" spc="0" normalizeH="0" baseline="0" noProof="0">
                <a:ln>
                  <a:noFill/>
                </a:ln>
                <a:effectLst/>
                <a:uLnTx/>
                <a:uFillTx/>
                <a:cs typeface="Arial" panose="020B0604020202020204" pitchFamily="34" charset="0"/>
              </a:rPr>
              <a:t>+ VD</a:t>
            </a:r>
            <a:r>
              <a:rPr lang="en-US" altLang="en-US" sz="2400">
                <a:cs typeface="Arial" panose="020B0604020202020204" pitchFamily="34" charset="0"/>
              </a:rPr>
              <a:t>1: Người hàng xóm mà em rất yêu quý đó là chú Hải. </a:t>
            </a:r>
            <a:r>
              <a:rPr kumimoji="0" lang="en-US" altLang="en-US" sz="2400" i="0" u="none" strike="noStrike" kern="1200" cap="none" spc="0" normalizeH="0" baseline="0" noProof="0">
                <a:ln>
                  <a:noFill/>
                </a:ln>
                <a:effectLst/>
                <a:uLnTx/>
                <a:uFillTx/>
                <a:cs typeface="Arial" panose="020B0604020202020204" pitchFamily="34" charset="0"/>
              </a:rPr>
              <a:t>Năm</a:t>
            </a:r>
            <a:r>
              <a:rPr kumimoji="0" lang="en-US" altLang="en-US" sz="2400" i="0" u="none" strike="noStrike" kern="1200" cap="none" spc="0" normalizeH="0" noProof="0">
                <a:ln>
                  <a:noFill/>
                </a:ln>
                <a:effectLst/>
                <a:uLnTx/>
                <a:uFillTx/>
                <a:cs typeface="Arial" panose="020B0604020202020204" pitchFamily="34" charset="0"/>
              </a:rPr>
              <a:t> nay chú đã ngoài 30 tuổi.</a:t>
            </a:r>
            <a:endParaRPr kumimoji="0" lang="en-US" altLang="en-US" sz="2400" i="0" u="none" strike="noStrike" kern="1200" cap="none" spc="0" normalizeH="0" baseline="0" noProof="0" dirty="0">
              <a:ln>
                <a:noFill/>
              </a:ln>
              <a:effectLst/>
              <a:uLnTx/>
              <a:uFillTx/>
              <a:cs typeface="Arial" panose="020B0604020202020204" pitchFamily="34" charset="0"/>
            </a:endParaRPr>
          </a:p>
        </p:txBody>
      </p:sp>
      <p:sp>
        <p:nvSpPr>
          <p:cNvPr id="18" name="TextBox 17">
            <a:extLst>
              <a:ext uri="{FF2B5EF4-FFF2-40B4-BE49-F238E27FC236}">
                <a16:creationId xmlns:a16="http://schemas.microsoft.com/office/drawing/2014/main" id="{72A15A20-59BA-423E-ACF2-C5EA5195157D}"/>
              </a:ext>
            </a:extLst>
          </p:cNvPr>
          <p:cNvSpPr txBox="1">
            <a:spLocks noChangeArrowheads="1"/>
          </p:cNvSpPr>
          <p:nvPr/>
        </p:nvSpPr>
        <p:spPr bwMode="auto">
          <a:xfrm>
            <a:off x="1275753" y="3781589"/>
            <a:ext cx="8191135"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2400" i="0" u="none" strike="noStrike" kern="1200" cap="none" spc="0" normalizeH="0" baseline="0" noProof="0">
                <a:ln>
                  <a:noFill/>
                </a:ln>
                <a:effectLst/>
                <a:uLnTx/>
                <a:uFillTx/>
                <a:cs typeface="Arial" panose="020B0604020202020204" pitchFamily="34" charset="0"/>
              </a:rPr>
              <a:t>+ VD</a:t>
            </a:r>
            <a:r>
              <a:rPr lang="en-US" altLang="en-US" sz="2400">
                <a:cs typeface="Arial" panose="020B0604020202020204" pitchFamily="34" charset="0"/>
              </a:rPr>
              <a:t>2: Ở cạnh nhà em có một cô hàng xóm rất tốt bụng, cô tên là Hoa</a:t>
            </a:r>
            <a:r>
              <a:rPr kumimoji="0" lang="en-US" altLang="en-US" sz="2400" i="0" u="none" strike="noStrike" kern="1200" cap="none" spc="0" normalizeH="0" noProof="0">
                <a:ln>
                  <a:noFill/>
                </a:ln>
                <a:effectLst/>
                <a:uLnTx/>
                <a:uFillTx/>
                <a:cs typeface="Arial" panose="020B0604020202020204" pitchFamily="34" charset="0"/>
              </a:rPr>
              <a:t>.</a:t>
            </a:r>
            <a:endParaRPr kumimoji="0" lang="en-US" altLang="en-US" sz="2400" i="0"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352159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10526"/>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4365"/>
                                  </p:iterate>
                                  <p:childTnLst>
                                    <p:set>
                                      <p:cBhvr>
                                        <p:cTn id="27" dur="1" fill="hold">
                                          <p:stCondLst>
                                            <p:cond delay="0"/>
                                          </p:stCondLst>
                                        </p:cTn>
                                        <p:tgtEl>
                                          <p:spTgt spid="17"/>
                                        </p:tgtEl>
                                        <p:attrNameLst>
                                          <p:attrName>style.visibility</p:attrName>
                                        </p:attrNameLst>
                                      </p:cBhvr>
                                      <p:to>
                                        <p:strVal val="visible"/>
                                      </p:to>
                                    </p:set>
                                    <p:anim calcmode="discrete" valueType="clr">
                                      <p:cBhvr override="childStyle">
                                        <p:cTn id="28"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7"/>
                                        </p:tgtEl>
                                        <p:attrNameLst>
                                          <p:attrName>fillcolor</p:attrName>
                                        </p:attrNameLst>
                                      </p:cBhvr>
                                      <p:tavLst>
                                        <p:tav tm="0">
                                          <p:val>
                                            <p:clrVal>
                                              <a:schemeClr val="accent2"/>
                                            </p:clrVal>
                                          </p:val>
                                        </p:tav>
                                        <p:tav tm="50000">
                                          <p:val>
                                            <p:clrVal>
                                              <a:schemeClr val="hlink"/>
                                            </p:clrVal>
                                          </p:val>
                                        </p:tav>
                                      </p:tavLst>
                                    </p:anim>
                                    <p:set>
                                      <p:cBhvr>
                                        <p:cTn id="30" dur="80"/>
                                        <p:tgtEl>
                                          <p:spTgt spid="1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13000"/>
                                  </p:iterate>
                                  <p:childTnLst>
                                    <p:set>
                                      <p:cBhvr>
                                        <p:cTn id="34" dur="1" fill="hold">
                                          <p:stCondLst>
                                            <p:cond delay="0"/>
                                          </p:stCondLst>
                                        </p:cTn>
                                        <p:tgtEl>
                                          <p:spTgt spid="18"/>
                                        </p:tgtEl>
                                        <p:attrNameLst>
                                          <p:attrName>style.visibility</p:attrName>
                                        </p:attrNameLst>
                                      </p:cBhvr>
                                      <p:to>
                                        <p:strVal val="visible"/>
                                      </p:to>
                                    </p:set>
                                    <p:anim calcmode="discrete" valueType="clr">
                                      <p:cBhvr override="childStyle">
                                        <p:cTn id="3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8"/>
                                        </p:tgtEl>
                                        <p:attrNameLst>
                                          <p:attrName>fillcolor</p:attrName>
                                        </p:attrNameLst>
                                      </p:cBhvr>
                                      <p:tavLst>
                                        <p:tav tm="0">
                                          <p:val>
                                            <p:clrVal>
                                              <a:schemeClr val="accent2"/>
                                            </p:clrVal>
                                          </p:val>
                                        </p:tav>
                                        <p:tav tm="50000">
                                          <p:val>
                                            <p:clrVal>
                                              <a:schemeClr val="hlink"/>
                                            </p:clrVal>
                                          </p:val>
                                        </p:tav>
                                      </p:tavLst>
                                    </p:anim>
                                    <p:set>
                                      <p:cBhvr>
                                        <p:cTn id="3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grpSp>
        <p:nvGrpSpPr>
          <p:cNvPr id="22" name="Nhóm 17">
            <a:extLst>
              <a:ext uri="{FF2B5EF4-FFF2-40B4-BE49-F238E27FC236}">
                <a16:creationId xmlns:a16="http://schemas.microsoft.com/office/drawing/2014/main" id="{F56FF712-FC7E-4A82-8ED4-DE586CB1CADF}"/>
              </a:ext>
            </a:extLst>
          </p:cNvPr>
          <p:cNvGrpSpPr/>
          <p:nvPr/>
        </p:nvGrpSpPr>
        <p:grpSpPr>
          <a:xfrm>
            <a:off x="1131939" y="274071"/>
            <a:ext cx="8919934" cy="760928"/>
            <a:chOff x="2538641" y="382554"/>
            <a:chExt cx="8402262" cy="882501"/>
          </a:xfrm>
        </p:grpSpPr>
        <p:grpSp>
          <p:nvGrpSpPr>
            <p:cNvPr id="23" name="Group 22">
              <a:extLst>
                <a:ext uri="{FF2B5EF4-FFF2-40B4-BE49-F238E27FC236}">
                  <a16:creationId xmlns:a16="http://schemas.microsoft.com/office/drawing/2014/main" id="{ED1D1CD3-E04D-4867-AEBF-9F8BE9821CCF}"/>
                </a:ext>
              </a:extLst>
            </p:cNvPr>
            <p:cNvGrpSpPr/>
            <p:nvPr/>
          </p:nvGrpSpPr>
          <p:grpSpPr>
            <a:xfrm>
              <a:off x="2538641" y="382554"/>
              <a:ext cx="8402262" cy="882501"/>
              <a:chOff x="386300" y="248478"/>
              <a:chExt cx="5736205" cy="1220043"/>
            </a:xfrm>
          </p:grpSpPr>
          <p:grpSp>
            <p:nvGrpSpPr>
              <p:cNvPr id="25" name="组合 13">
                <a:extLst>
                  <a:ext uri="{FF2B5EF4-FFF2-40B4-BE49-F238E27FC236}">
                    <a16:creationId xmlns:a16="http://schemas.microsoft.com/office/drawing/2014/main" id="{70BE0FAE-C747-4CDB-9EA6-D66F2C66EFA5}"/>
                  </a:ext>
                </a:extLst>
              </p:cNvPr>
              <p:cNvGrpSpPr/>
              <p:nvPr/>
            </p:nvGrpSpPr>
            <p:grpSpPr>
              <a:xfrm>
                <a:off x="386300" y="248478"/>
                <a:ext cx="5736205" cy="1220043"/>
                <a:chOff x="4838820" y="2375552"/>
                <a:chExt cx="5544616" cy="1200507"/>
              </a:xfrm>
            </p:grpSpPr>
            <p:sp>
              <p:nvSpPr>
                <p:cNvPr id="27" name="矩形 3">
                  <a:extLst>
                    <a:ext uri="{FF2B5EF4-FFF2-40B4-BE49-F238E27FC236}">
                      <a16:creationId xmlns:a16="http://schemas.microsoft.com/office/drawing/2014/main" id="{76310D44-4453-454D-9AB3-0FFEB6E766FE}"/>
                    </a:ext>
                  </a:extLst>
                </p:cNvPr>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3">
                  <a:extLst>
                    <a:ext uri="{FF2B5EF4-FFF2-40B4-BE49-F238E27FC236}">
                      <a16:creationId xmlns:a16="http://schemas.microsoft.com/office/drawing/2014/main" id="{2C9751AB-F36E-4793-8B30-DC888C812DAE}"/>
                    </a:ext>
                  </a:extLst>
                </p:cNvPr>
                <p:cNvSpPr/>
                <p:nvPr/>
              </p:nvSpPr>
              <p:spPr>
                <a:xfrm>
                  <a:off x="4945460" y="2508993"/>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6"/>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6" name="Rectangle 2">
                <a:extLst>
                  <a:ext uri="{FF2B5EF4-FFF2-40B4-BE49-F238E27FC236}">
                    <a16:creationId xmlns:a16="http://schemas.microsoft.com/office/drawing/2014/main" id="{C10E91B6-CBB7-4CD5-B733-483111AFBAF9}"/>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grpSp>
        <p:sp>
          <p:nvSpPr>
            <p:cNvPr id="24" name="Text Box 3">
              <a:extLst>
                <a:ext uri="{FF2B5EF4-FFF2-40B4-BE49-F238E27FC236}">
                  <a16:creationId xmlns:a16="http://schemas.microsoft.com/office/drawing/2014/main" id="{A7831946-295C-42E8-AA22-05C865AEAFD5}"/>
                </a:ext>
              </a:extLst>
            </p:cNvPr>
            <p:cNvSpPr txBox="1">
              <a:spLocks noChangeArrowheads="1"/>
            </p:cNvSpPr>
            <p:nvPr/>
          </p:nvSpPr>
          <p:spPr bwMode="auto">
            <a:xfrm>
              <a:off x="2970735" y="491541"/>
              <a:ext cx="780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Kể</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một</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người</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hàng</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xóm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mà</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em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yêu</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quí</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a:t>
              </a:r>
            </a:p>
          </p:txBody>
        </p:sp>
      </p:grpSp>
      <p:sp>
        <p:nvSpPr>
          <p:cNvPr id="29" name="Rectangle 24">
            <a:extLst>
              <a:ext uri="{FF2B5EF4-FFF2-40B4-BE49-F238E27FC236}">
                <a16:creationId xmlns:a16="http://schemas.microsoft.com/office/drawing/2014/main" id="{91DA986D-A6C7-4746-8984-27E849AAB09B}"/>
              </a:ext>
            </a:extLst>
          </p:cNvPr>
          <p:cNvSpPr>
            <a:spLocks noChangeArrowheads="1"/>
          </p:cNvSpPr>
          <p:nvPr/>
        </p:nvSpPr>
        <p:spPr bwMode="auto">
          <a:xfrm>
            <a:off x="1725487" y="1022099"/>
            <a:ext cx="10648950" cy="76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ct val="20000"/>
              </a:spcBef>
              <a:spcAft>
                <a:spcPts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b)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Người</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làm</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nghề</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gì</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p:txBody>
      </p:sp>
      <p:pic>
        <p:nvPicPr>
          <p:cNvPr id="30" name="Picture 7" descr="http://media.doisongphapluat.com/230/2013/10/30/bac-si-DSPL%20(1).jpg">
            <a:extLst>
              <a:ext uri="{FF2B5EF4-FFF2-40B4-BE49-F238E27FC236}">
                <a16:creationId xmlns:a16="http://schemas.microsoft.com/office/drawing/2014/main" id="{33AAE5C2-6AAF-4047-9B77-31ED245D42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1939" y="3163550"/>
            <a:ext cx="3390900"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http://img2.news.zing.vn/2013/01/04/2-2.jpg">
            <a:extLst>
              <a:ext uri="{FF2B5EF4-FFF2-40B4-BE49-F238E27FC236}">
                <a16:creationId xmlns:a16="http://schemas.microsoft.com/office/drawing/2014/main" id="{E2B4C0AD-15A0-4617-81DF-74A31FECBB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8161" y="3196887"/>
            <a:ext cx="2751927" cy="26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C:\Users\itrpo\Downloads\152041_1q.jpg">
            <a:extLst>
              <a:ext uri="{FF2B5EF4-FFF2-40B4-BE49-F238E27FC236}">
                <a16:creationId xmlns:a16="http://schemas.microsoft.com/office/drawing/2014/main" id="{CC473074-F400-45E0-9945-C49DACFD71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8175" y="3201646"/>
            <a:ext cx="2908078" cy="25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Hộp Văn bản 1">
            <a:extLst>
              <a:ext uri="{FF2B5EF4-FFF2-40B4-BE49-F238E27FC236}">
                <a16:creationId xmlns:a16="http://schemas.microsoft.com/office/drawing/2014/main" id="{92FEA2C8-B13C-4A09-8727-6B6971B98138}"/>
              </a:ext>
            </a:extLst>
          </p:cNvPr>
          <p:cNvSpPr txBox="1"/>
          <p:nvPr/>
        </p:nvSpPr>
        <p:spPr>
          <a:xfrm>
            <a:off x="2016282" y="5872158"/>
            <a:ext cx="13525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Bác</a:t>
            </a:r>
            <a:r>
              <a:rPr kumimoji="0" 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sĩ</a:t>
            </a:r>
            <a:endParaRPr kumimoji="0" 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4" name="Hộp Văn bản 19">
            <a:extLst>
              <a:ext uri="{FF2B5EF4-FFF2-40B4-BE49-F238E27FC236}">
                <a16:creationId xmlns:a16="http://schemas.microsoft.com/office/drawing/2014/main" id="{5F817D95-EB87-4823-A531-7BA42AF4929B}"/>
              </a:ext>
            </a:extLst>
          </p:cNvPr>
          <p:cNvSpPr txBox="1"/>
          <p:nvPr/>
        </p:nvSpPr>
        <p:spPr>
          <a:xfrm>
            <a:off x="5729287" y="5926275"/>
            <a:ext cx="15001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Giáo</a:t>
            </a:r>
            <a:r>
              <a:rPr kumimoji="0" 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viên</a:t>
            </a:r>
            <a:endParaRPr kumimoji="0" 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6" name="Hộp Văn bản 20">
            <a:extLst>
              <a:ext uri="{FF2B5EF4-FFF2-40B4-BE49-F238E27FC236}">
                <a16:creationId xmlns:a16="http://schemas.microsoft.com/office/drawing/2014/main" id="{F9711596-985A-47A4-B266-9B494BFF8EBF}"/>
              </a:ext>
            </a:extLst>
          </p:cNvPr>
          <p:cNvSpPr txBox="1"/>
          <p:nvPr/>
        </p:nvSpPr>
        <p:spPr>
          <a:xfrm>
            <a:off x="8943566" y="5879627"/>
            <a:ext cx="18532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Công</a:t>
            </a:r>
            <a:r>
              <a:rPr kumimoji="0" 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nhân</a:t>
            </a:r>
            <a:endParaRPr kumimoji="0" lang="en-US" sz="2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37" name="Text Box 13">
            <a:extLst>
              <a:ext uri="{FF2B5EF4-FFF2-40B4-BE49-F238E27FC236}">
                <a16:creationId xmlns:a16="http://schemas.microsoft.com/office/drawing/2014/main" id="{44C0177B-BE1A-435C-90F2-5A683D678921}"/>
              </a:ext>
            </a:extLst>
          </p:cNvPr>
          <p:cNvSpPr txBox="1">
            <a:spLocks noChangeArrowheads="1"/>
          </p:cNvSpPr>
          <p:nvPr/>
        </p:nvSpPr>
        <p:spPr bwMode="auto">
          <a:xfrm>
            <a:off x="685800" y="1846424"/>
            <a:ext cx="1082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Chú</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cô</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bác</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làm</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nghề</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bác</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sĩ</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giáo</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viên</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thợ</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xây</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nông</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dân</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hưu</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nội</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trợ</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2444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8203"/>
                                  </p:iterate>
                                  <p:childTnLst>
                                    <p:set>
                                      <p:cBhvr>
                                        <p:cTn id="33" dur="1" fill="hold">
                                          <p:stCondLst>
                                            <p:cond delay="0"/>
                                          </p:stCondLst>
                                        </p:cTn>
                                        <p:tgtEl>
                                          <p:spTgt spid="37"/>
                                        </p:tgtEl>
                                        <p:attrNameLst>
                                          <p:attrName>style.visibility</p:attrName>
                                        </p:attrNameLst>
                                      </p:cBhvr>
                                      <p:to>
                                        <p:strVal val="visible"/>
                                      </p:to>
                                    </p:set>
                                    <p:anim calcmode="discrete" valueType="clr">
                                      <p:cBhvr override="childStyle">
                                        <p:cTn id="34"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7"/>
                                        </p:tgtEl>
                                        <p:attrNameLst>
                                          <p:attrName>fillcolor</p:attrName>
                                        </p:attrNameLst>
                                      </p:cBhvr>
                                      <p:tavLst>
                                        <p:tav tm="0">
                                          <p:val>
                                            <p:clrVal>
                                              <a:schemeClr val="accent2"/>
                                            </p:clrVal>
                                          </p:val>
                                        </p:tav>
                                        <p:tav tm="50000">
                                          <p:val>
                                            <p:clrVal>
                                              <a:schemeClr val="hlink"/>
                                            </p:clrVal>
                                          </p:val>
                                        </p:tav>
                                      </p:tavLst>
                                    </p:anim>
                                    <p:set>
                                      <p:cBhvr>
                                        <p:cTn id="36" dur="80"/>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grpSp>
        <p:nvGrpSpPr>
          <p:cNvPr id="22" name="Nhóm 17">
            <a:extLst>
              <a:ext uri="{FF2B5EF4-FFF2-40B4-BE49-F238E27FC236}">
                <a16:creationId xmlns:a16="http://schemas.microsoft.com/office/drawing/2014/main" id="{F56FF712-FC7E-4A82-8ED4-DE586CB1CADF}"/>
              </a:ext>
            </a:extLst>
          </p:cNvPr>
          <p:cNvGrpSpPr/>
          <p:nvPr/>
        </p:nvGrpSpPr>
        <p:grpSpPr>
          <a:xfrm>
            <a:off x="1131939" y="274071"/>
            <a:ext cx="8919934" cy="760928"/>
            <a:chOff x="2538641" y="382554"/>
            <a:chExt cx="8402262" cy="882501"/>
          </a:xfrm>
        </p:grpSpPr>
        <p:grpSp>
          <p:nvGrpSpPr>
            <p:cNvPr id="23" name="Group 22">
              <a:extLst>
                <a:ext uri="{FF2B5EF4-FFF2-40B4-BE49-F238E27FC236}">
                  <a16:creationId xmlns:a16="http://schemas.microsoft.com/office/drawing/2014/main" id="{ED1D1CD3-E04D-4867-AEBF-9F8BE9821CCF}"/>
                </a:ext>
              </a:extLst>
            </p:cNvPr>
            <p:cNvGrpSpPr/>
            <p:nvPr/>
          </p:nvGrpSpPr>
          <p:grpSpPr>
            <a:xfrm>
              <a:off x="2538641" y="382554"/>
              <a:ext cx="8402262" cy="882501"/>
              <a:chOff x="386300" y="248478"/>
              <a:chExt cx="5736205" cy="1220043"/>
            </a:xfrm>
          </p:grpSpPr>
          <p:grpSp>
            <p:nvGrpSpPr>
              <p:cNvPr id="25" name="组合 13">
                <a:extLst>
                  <a:ext uri="{FF2B5EF4-FFF2-40B4-BE49-F238E27FC236}">
                    <a16:creationId xmlns:a16="http://schemas.microsoft.com/office/drawing/2014/main" id="{70BE0FAE-C747-4CDB-9EA6-D66F2C66EFA5}"/>
                  </a:ext>
                </a:extLst>
              </p:cNvPr>
              <p:cNvGrpSpPr/>
              <p:nvPr/>
            </p:nvGrpSpPr>
            <p:grpSpPr>
              <a:xfrm>
                <a:off x="386300" y="248478"/>
                <a:ext cx="5736205" cy="1220043"/>
                <a:chOff x="4838820" y="2375552"/>
                <a:chExt cx="5544616" cy="1200507"/>
              </a:xfrm>
            </p:grpSpPr>
            <p:sp>
              <p:nvSpPr>
                <p:cNvPr id="27" name="矩形 3">
                  <a:extLst>
                    <a:ext uri="{FF2B5EF4-FFF2-40B4-BE49-F238E27FC236}">
                      <a16:creationId xmlns:a16="http://schemas.microsoft.com/office/drawing/2014/main" id="{76310D44-4453-454D-9AB3-0FFEB6E766FE}"/>
                    </a:ext>
                  </a:extLst>
                </p:cNvPr>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3">
                  <a:extLst>
                    <a:ext uri="{FF2B5EF4-FFF2-40B4-BE49-F238E27FC236}">
                      <a16:creationId xmlns:a16="http://schemas.microsoft.com/office/drawing/2014/main" id="{2C9751AB-F36E-4793-8B30-DC888C812DAE}"/>
                    </a:ext>
                  </a:extLst>
                </p:cNvPr>
                <p:cNvSpPr/>
                <p:nvPr/>
              </p:nvSpPr>
              <p:spPr>
                <a:xfrm>
                  <a:off x="4945460" y="2508993"/>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6"/>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6" name="Rectangle 2">
                <a:extLst>
                  <a:ext uri="{FF2B5EF4-FFF2-40B4-BE49-F238E27FC236}">
                    <a16:creationId xmlns:a16="http://schemas.microsoft.com/office/drawing/2014/main" id="{C10E91B6-CBB7-4CD5-B733-483111AFBAF9}"/>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grpSp>
        <p:sp>
          <p:nvSpPr>
            <p:cNvPr id="24" name="Text Box 3">
              <a:extLst>
                <a:ext uri="{FF2B5EF4-FFF2-40B4-BE49-F238E27FC236}">
                  <a16:creationId xmlns:a16="http://schemas.microsoft.com/office/drawing/2014/main" id="{A7831946-295C-42E8-AA22-05C865AEAFD5}"/>
                </a:ext>
              </a:extLst>
            </p:cNvPr>
            <p:cNvSpPr txBox="1">
              <a:spLocks noChangeArrowheads="1"/>
            </p:cNvSpPr>
            <p:nvPr/>
          </p:nvSpPr>
          <p:spPr bwMode="auto">
            <a:xfrm>
              <a:off x="2970735" y="491541"/>
              <a:ext cx="780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Kể</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một</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người</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hàng</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xóm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mà</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em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yêu</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quí</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a:t>
              </a:r>
            </a:p>
          </p:txBody>
        </p:sp>
      </p:grpSp>
      <p:sp>
        <p:nvSpPr>
          <p:cNvPr id="29" name="Rectangle 24">
            <a:extLst>
              <a:ext uri="{FF2B5EF4-FFF2-40B4-BE49-F238E27FC236}">
                <a16:creationId xmlns:a16="http://schemas.microsoft.com/office/drawing/2014/main" id="{91DA986D-A6C7-4746-8984-27E849AAB09B}"/>
              </a:ext>
            </a:extLst>
          </p:cNvPr>
          <p:cNvSpPr>
            <a:spLocks noChangeArrowheads="1"/>
          </p:cNvSpPr>
          <p:nvPr/>
        </p:nvSpPr>
        <p:spPr bwMode="auto">
          <a:xfrm>
            <a:off x="1725487" y="1022099"/>
            <a:ext cx="10648950" cy="76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ct val="20000"/>
              </a:spcBef>
              <a:spcAft>
                <a:spcPts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b)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Người</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làm</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nghề</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gì</a:t>
            </a: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p:txBody>
      </p:sp>
      <p:sp>
        <p:nvSpPr>
          <p:cNvPr id="37" name="Text Box 13">
            <a:extLst>
              <a:ext uri="{FF2B5EF4-FFF2-40B4-BE49-F238E27FC236}">
                <a16:creationId xmlns:a16="http://schemas.microsoft.com/office/drawing/2014/main" id="{44C0177B-BE1A-435C-90F2-5A683D678921}"/>
              </a:ext>
            </a:extLst>
          </p:cNvPr>
          <p:cNvSpPr txBox="1">
            <a:spLocks noChangeArrowheads="1"/>
          </p:cNvSpPr>
          <p:nvPr/>
        </p:nvSpPr>
        <p:spPr bwMode="auto">
          <a:xfrm>
            <a:off x="685800" y="1846424"/>
            <a:ext cx="1082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Chú</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cô</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bác</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làm</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nghề</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bác</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sĩ</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giáo</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viên</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thợ</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xây</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nông</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dân</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hưu</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nội</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trợ</a:t>
            </a:r>
            <a:r>
              <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p>
        </p:txBody>
      </p:sp>
      <p:sp>
        <p:nvSpPr>
          <p:cNvPr id="20" name="Text Box 13">
            <a:extLst>
              <a:ext uri="{FF2B5EF4-FFF2-40B4-BE49-F238E27FC236}">
                <a16:creationId xmlns:a16="http://schemas.microsoft.com/office/drawing/2014/main" id="{097718CD-E45B-410A-8600-C55363B8F437}"/>
              </a:ext>
            </a:extLst>
          </p:cNvPr>
          <p:cNvSpPr txBox="1">
            <a:spLocks noChangeArrowheads="1"/>
          </p:cNvSpPr>
          <p:nvPr/>
        </p:nvSpPr>
        <p:spPr bwMode="auto">
          <a:xfrm>
            <a:off x="947057" y="2961973"/>
            <a:ext cx="1082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VD1: Chú</a:t>
            </a:r>
            <a:r>
              <a:rPr kumimoji="0" lang="en-US" altLang="en-US" sz="2800" b="0" i="0" u="none" strike="noStrike" kern="1200" cap="none" spc="0" normalizeH="0" noProof="0">
                <a:ln>
                  <a:noFill/>
                </a:ln>
                <a:effectLst/>
                <a:uLnTx/>
                <a:uFillTx/>
                <a:latin typeface="Arial" panose="020B0604020202020204" pitchFamily="34" charset="0"/>
                <a:ea typeface="+mn-ea"/>
                <a:cs typeface="Arial" panose="020B0604020202020204" pitchFamily="34" charset="0"/>
              </a:rPr>
              <a:t> Hải là một kĩ sư sửa chữa điện rất giỏi.</a:t>
            </a:r>
            <a:endParaRPr kumimoji="0" lang="en-US" alt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1" name="Text Box 13">
            <a:extLst>
              <a:ext uri="{FF2B5EF4-FFF2-40B4-BE49-F238E27FC236}">
                <a16:creationId xmlns:a16="http://schemas.microsoft.com/office/drawing/2014/main" id="{7057C740-124A-487F-8074-21527D6BE1DA}"/>
              </a:ext>
            </a:extLst>
          </p:cNvPr>
          <p:cNvSpPr txBox="1">
            <a:spLocks noChangeArrowheads="1"/>
          </p:cNvSpPr>
          <p:nvPr/>
        </p:nvSpPr>
        <p:spPr bwMode="auto">
          <a:xfrm>
            <a:off x="947057" y="3760461"/>
            <a:ext cx="1082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VD2: Cô</a:t>
            </a:r>
            <a:r>
              <a:rPr kumimoji="0" lang="en-US" altLang="en-US" sz="2800" b="0" i="0" u="none" strike="noStrike" kern="1200" cap="none" spc="0" normalizeH="0" noProof="0">
                <a:ln>
                  <a:noFill/>
                </a:ln>
                <a:effectLst/>
                <a:uLnTx/>
                <a:uFillTx/>
                <a:latin typeface="Arial" panose="020B0604020202020204" pitchFamily="34" charset="0"/>
                <a:ea typeface="+mn-ea"/>
                <a:cs typeface="Arial" panose="020B0604020202020204" pitchFamily="34" charset="0"/>
              </a:rPr>
              <a:t> Hoa là một bác sĩ được nhiều người yêu mến.</a:t>
            </a:r>
            <a:endParaRPr kumimoji="0" lang="en-US" alt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87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8203"/>
                                  </p:iterate>
                                  <p:childTnLst>
                                    <p:set>
                                      <p:cBhvr>
                                        <p:cTn id="6" dur="1" fill="hold">
                                          <p:stCondLst>
                                            <p:cond delay="0"/>
                                          </p:stCondLst>
                                        </p:cTn>
                                        <p:tgtEl>
                                          <p:spTgt spid="37"/>
                                        </p:tgtEl>
                                        <p:attrNameLst>
                                          <p:attrName>style.visibility</p:attrName>
                                        </p:attrNameLst>
                                      </p:cBhvr>
                                      <p:to>
                                        <p:strVal val="visible"/>
                                      </p:to>
                                    </p:set>
                                    <p:anim calcmode="discrete" valueType="clr">
                                      <p:cBhvr override="childStyle">
                                        <p:cTn id="7"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
                                        </p:tgtEl>
                                        <p:attrNameLst>
                                          <p:attrName>fillcolor</p:attrName>
                                        </p:attrNameLst>
                                      </p:cBhvr>
                                      <p:tavLst>
                                        <p:tav tm="0">
                                          <p:val>
                                            <p:clrVal>
                                              <a:schemeClr val="accent2"/>
                                            </p:clrVal>
                                          </p:val>
                                        </p:tav>
                                        <p:tav tm="50000">
                                          <p:val>
                                            <p:clrVal>
                                              <a:schemeClr val="hlink"/>
                                            </p:clrVal>
                                          </p:val>
                                        </p:tav>
                                      </p:tavLst>
                                    </p:anim>
                                    <p:set>
                                      <p:cBhvr>
                                        <p:cTn id="9" dur="80"/>
                                        <p:tgtEl>
                                          <p:spTgt spid="3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10526"/>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3750"/>
                                  </p:iterate>
                                  <p:childTnLst>
                                    <p:set>
                                      <p:cBhvr>
                                        <p:cTn id="20" dur="1" fill="hold">
                                          <p:stCondLst>
                                            <p:cond delay="0"/>
                                          </p:stCondLst>
                                        </p:cTn>
                                        <p:tgtEl>
                                          <p:spTgt spid="21"/>
                                        </p:tgtEl>
                                        <p:attrNameLst>
                                          <p:attrName>style.visibility</p:attrName>
                                        </p:attrNameLst>
                                      </p:cBhvr>
                                      <p:to>
                                        <p:strVal val="visible"/>
                                      </p:to>
                                    </p:set>
                                    <p:anim calcmode="discrete" valueType="clr">
                                      <p:cBhvr override="childStyle">
                                        <p:cTn id="2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
                                        </p:tgtEl>
                                        <p:attrNameLst>
                                          <p:attrName>fillcolor</p:attrName>
                                        </p:attrNameLst>
                                      </p:cBhvr>
                                      <p:tavLst>
                                        <p:tav tm="0">
                                          <p:val>
                                            <p:clrVal>
                                              <a:schemeClr val="accent2"/>
                                            </p:clrVal>
                                          </p:val>
                                        </p:tav>
                                        <p:tav tm="50000">
                                          <p:val>
                                            <p:clrVal>
                                              <a:schemeClr val="hlink"/>
                                            </p:clrVal>
                                          </p:val>
                                        </p:tav>
                                      </p:tavLst>
                                    </p:anim>
                                    <p:set>
                                      <p:cBhvr>
                                        <p:cTn id="23"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52" name="图片 51" descr="36f9a2a7dc2088575b3175c2c9b24629"/>
          <p:cNvPicPr>
            <a:picLocks noChangeAspect="1"/>
          </p:cNvPicPr>
          <p:nvPr/>
        </p:nvPicPr>
        <p:blipFill>
          <a:blip r:embed="rId4"/>
          <a:stretch>
            <a:fillRect/>
          </a:stretch>
        </p:blipFill>
        <p:spPr>
          <a:xfrm>
            <a:off x="4566999" y="4860290"/>
            <a:ext cx="3908425" cy="206121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122" y="5011993"/>
            <a:ext cx="1163955" cy="1918335"/>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grpSp>
        <p:nvGrpSpPr>
          <p:cNvPr id="7" name="Nhóm 17">
            <a:extLst>
              <a:ext uri="{FF2B5EF4-FFF2-40B4-BE49-F238E27FC236}">
                <a16:creationId xmlns:a16="http://schemas.microsoft.com/office/drawing/2014/main" id="{E25ED313-4167-449E-9F20-C3596C0B96F4}"/>
              </a:ext>
            </a:extLst>
          </p:cNvPr>
          <p:cNvGrpSpPr/>
          <p:nvPr/>
        </p:nvGrpSpPr>
        <p:grpSpPr>
          <a:xfrm>
            <a:off x="1075341" y="187905"/>
            <a:ext cx="8919934" cy="789021"/>
            <a:chOff x="2538641" y="382555"/>
            <a:chExt cx="8402262" cy="882501"/>
          </a:xfrm>
        </p:grpSpPr>
        <p:grpSp>
          <p:nvGrpSpPr>
            <p:cNvPr id="8" name="Group 7">
              <a:extLst>
                <a:ext uri="{FF2B5EF4-FFF2-40B4-BE49-F238E27FC236}">
                  <a16:creationId xmlns:a16="http://schemas.microsoft.com/office/drawing/2014/main" id="{56260859-1446-4F62-82CF-0F4D1CBE0A57}"/>
                </a:ext>
              </a:extLst>
            </p:cNvPr>
            <p:cNvGrpSpPr/>
            <p:nvPr/>
          </p:nvGrpSpPr>
          <p:grpSpPr>
            <a:xfrm>
              <a:off x="2538641" y="382555"/>
              <a:ext cx="8402262" cy="882501"/>
              <a:chOff x="386300" y="248479"/>
              <a:chExt cx="5736205" cy="1220043"/>
            </a:xfrm>
          </p:grpSpPr>
          <p:grpSp>
            <p:nvGrpSpPr>
              <p:cNvPr id="10" name="组合 13">
                <a:extLst>
                  <a:ext uri="{FF2B5EF4-FFF2-40B4-BE49-F238E27FC236}">
                    <a16:creationId xmlns:a16="http://schemas.microsoft.com/office/drawing/2014/main" id="{8912F749-FB21-4985-B8E3-E60D77313930}"/>
                  </a:ext>
                </a:extLst>
              </p:cNvPr>
              <p:cNvGrpSpPr/>
              <p:nvPr/>
            </p:nvGrpSpPr>
            <p:grpSpPr>
              <a:xfrm>
                <a:off x="386300" y="248479"/>
                <a:ext cx="5736205" cy="1220043"/>
                <a:chOff x="4838820" y="2375553"/>
                <a:chExt cx="5544616" cy="1200507"/>
              </a:xfrm>
            </p:grpSpPr>
            <p:sp>
              <p:nvSpPr>
                <p:cNvPr id="12" name="矩形 3">
                  <a:extLst>
                    <a:ext uri="{FF2B5EF4-FFF2-40B4-BE49-F238E27FC236}">
                      <a16:creationId xmlns:a16="http://schemas.microsoft.com/office/drawing/2014/main" id="{79FCA987-17EC-4CEE-8432-845ACB40B1E0}"/>
                    </a:ext>
                  </a:extLst>
                </p:cNvPr>
                <p:cNvSpPr/>
                <p:nvPr/>
              </p:nvSpPr>
              <p:spPr>
                <a:xfrm>
                  <a:off x="4838820" y="2375553"/>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3">
                  <a:extLst>
                    <a:ext uri="{FF2B5EF4-FFF2-40B4-BE49-F238E27FC236}">
                      <a16:creationId xmlns:a16="http://schemas.microsoft.com/office/drawing/2014/main" id="{CE3723D5-168E-4DA1-9AD7-7A661594DECB}"/>
                    </a:ext>
                  </a:extLst>
                </p:cNvPr>
                <p:cNvSpPr/>
                <p:nvPr/>
              </p:nvSpPr>
              <p:spPr>
                <a:xfrm>
                  <a:off x="4945460" y="2508993"/>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8"/>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 name="Rectangle 2">
                <a:extLst>
                  <a:ext uri="{FF2B5EF4-FFF2-40B4-BE49-F238E27FC236}">
                    <a16:creationId xmlns:a16="http://schemas.microsoft.com/office/drawing/2014/main" id="{47B629F1-5E5E-40AC-BD38-0502EDDC71A6}"/>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grpSp>
        <p:sp>
          <p:nvSpPr>
            <p:cNvPr id="9" name="Text Box 3">
              <a:extLst>
                <a:ext uri="{FF2B5EF4-FFF2-40B4-BE49-F238E27FC236}">
                  <a16:creationId xmlns:a16="http://schemas.microsoft.com/office/drawing/2014/main" id="{086BC670-AEFE-4146-BC73-537F4CE6F915}"/>
                </a:ext>
              </a:extLst>
            </p:cNvPr>
            <p:cNvSpPr txBox="1">
              <a:spLocks noChangeArrowheads="1"/>
            </p:cNvSpPr>
            <p:nvPr/>
          </p:nvSpPr>
          <p:spPr bwMode="auto">
            <a:xfrm>
              <a:off x="2970735" y="553208"/>
              <a:ext cx="780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Kể</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một</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người</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hàng</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xóm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mà</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em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yêu</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quí</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a:t>
              </a:r>
            </a:p>
          </p:txBody>
        </p:sp>
      </p:grpSp>
      <p:sp>
        <p:nvSpPr>
          <p:cNvPr id="14" name="Rectangle 24">
            <a:extLst>
              <a:ext uri="{FF2B5EF4-FFF2-40B4-BE49-F238E27FC236}">
                <a16:creationId xmlns:a16="http://schemas.microsoft.com/office/drawing/2014/main" id="{62812611-3818-40DF-97F3-01DD1EF5AA4F}"/>
              </a:ext>
            </a:extLst>
          </p:cNvPr>
          <p:cNvSpPr>
            <a:spLocks noChangeArrowheads="1"/>
          </p:cNvSpPr>
          <p:nvPr/>
        </p:nvSpPr>
        <p:spPr bwMode="auto">
          <a:xfrm>
            <a:off x="605298" y="1240969"/>
            <a:ext cx="10819198" cy="112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3200">
                <a:solidFill>
                  <a:srgbClr val="FF0000"/>
                </a:solidFill>
              </a:rPr>
              <a:t>c) </a:t>
            </a:r>
            <a:r>
              <a:rPr lang="en-US" altLang="en-US" sz="3200">
                <a:solidFill>
                  <a:srgbClr val="FF0000"/>
                </a:solidFill>
                <a:cs typeface="Arial" panose="020B0604020202020204" pitchFamily="34" charset="0"/>
              </a:rPr>
              <a:t>Tả đặc điểm nổi bật về ngoại hình, tính tình, sở thích…</a:t>
            </a:r>
          </a:p>
        </p:txBody>
      </p:sp>
      <p:sp>
        <p:nvSpPr>
          <p:cNvPr id="15" name="Text Box 10">
            <a:extLst>
              <a:ext uri="{FF2B5EF4-FFF2-40B4-BE49-F238E27FC236}">
                <a16:creationId xmlns:a16="http://schemas.microsoft.com/office/drawing/2014/main" id="{D5E71E1F-48B8-4EF4-9388-23198DE4EB10}"/>
              </a:ext>
            </a:extLst>
          </p:cNvPr>
          <p:cNvSpPr txBox="1">
            <a:spLocks noChangeArrowheads="1"/>
          </p:cNvSpPr>
          <p:nvPr/>
        </p:nvSpPr>
        <p:spPr bwMode="auto">
          <a:xfrm>
            <a:off x="605298" y="2761852"/>
            <a:ext cx="1056955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50000"/>
              </a:spcBef>
            </a:pPr>
            <a:r>
              <a:rPr lang="en-US" sz="2400"/>
              <a:t>+ VD : </a:t>
            </a:r>
            <a:r>
              <a:rPr lang="vi-VN" sz="2400"/>
              <a:t>Người bác hơi đậm và cao. Da bác đã điểm những nốt đồi mồi màu nâu nhưng vẫn để lộ ra đôi mắt hiền từ</a:t>
            </a:r>
            <a:r>
              <a:rPr lang="en-US" sz="2400"/>
              <a:t>. </a:t>
            </a:r>
            <a:r>
              <a:rPr lang="vi-VN" sz="2400"/>
              <a:t>Mỗi khi bác cười là đôi mắt ấy lại nheo lại và hiền từ phúc hậu làm sao</a:t>
            </a:r>
            <a:r>
              <a:rPr lang="en-US" sz="2400"/>
              <a:t>. Bác là người vui tính và hòa đồng với mọi người trong khu phố.</a:t>
            </a:r>
            <a:endParaRPr kumimoji="0" lang="en-US" alt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 Box 13">
            <a:extLst>
              <a:ext uri="{FF2B5EF4-FFF2-40B4-BE49-F238E27FC236}">
                <a16:creationId xmlns:a16="http://schemas.microsoft.com/office/drawing/2014/main" id="{0A929FA5-0141-4715-9574-EDA16867CB7B}"/>
              </a:ext>
            </a:extLst>
          </p:cNvPr>
          <p:cNvSpPr txBox="1">
            <a:spLocks noChangeArrowheads="1"/>
          </p:cNvSpPr>
          <p:nvPr/>
        </p:nvSpPr>
        <p:spPr bwMode="auto">
          <a:xfrm>
            <a:off x="520416" y="1994144"/>
            <a:ext cx="1082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    </a:t>
            </a:r>
            <a:r>
              <a:rPr lang="en-US" altLang="en-US" sz="2800">
                <a:solidFill>
                  <a:srgbClr val="0000FF"/>
                </a:solidFill>
                <a:cs typeface="Arial" panose="020B0604020202020204" pitchFamily="34" charset="0"/>
              </a:rPr>
              <a:t>Hình dáng…….., nước da…, khuôn mặt ……. ,  tính tình……,</a:t>
            </a:r>
            <a:endParaRPr kumimoji="0" lang="en-US" alt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60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
                                        </p:tgtEl>
                                        <p:attrNameLst>
                                          <p:attrName>style.visibility</p:attrName>
                                        </p:attrNameLst>
                                      </p:cBhvr>
                                      <p:to>
                                        <p:strVal val="visible"/>
                                      </p:to>
                                    </p:set>
                                    <p:anim calcmode="discrete" valueType="clr">
                                      <p:cBhvr override="childStyle">
                                        <p:cTn id="2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
                                        </p:tgtEl>
                                        <p:attrNameLst>
                                          <p:attrName>fillcolor</p:attrName>
                                        </p:attrNameLst>
                                      </p:cBhvr>
                                      <p:tavLst>
                                        <p:tav tm="0">
                                          <p:val>
                                            <p:clrVal>
                                              <a:schemeClr val="accent2"/>
                                            </p:clrVal>
                                          </p:val>
                                        </p:tav>
                                        <p:tav tm="50000">
                                          <p:val>
                                            <p:clrVal>
                                              <a:schemeClr val="hlink"/>
                                            </p:clrVal>
                                          </p:val>
                                        </p:tav>
                                      </p:tavLst>
                                    </p:anim>
                                    <p:set>
                                      <p:cBhvr>
                                        <p:cTn id="23" dur="80"/>
                                        <p:tgtEl>
                                          <p:spTgt spid="1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3"/>
          <a:stretch>
            <a:fillRect/>
          </a:stretch>
        </p:blipFill>
        <p:spPr>
          <a:xfrm>
            <a:off x="-13335" y="4641850"/>
            <a:ext cx="12205335" cy="3049905"/>
          </a:xfrm>
          <a:prstGeom prst="rect">
            <a:avLst/>
          </a:prstGeom>
        </p:spPr>
      </p:pic>
      <p:pic>
        <p:nvPicPr>
          <p:cNvPr id="52" name="图片 51" descr="36f9a2a7dc2088575b3175c2c9b24629"/>
          <p:cNvPicPr>
            <a:picLocks noChangeAspect="1"/>
          </p:cNvPicPr>
          <p:nvPr/>
        </p:nvPicPr>
        <p:blipFill>
          <a:blip r:embed="rId4"/>
          <a:stretch>
            <a:fillRect/>
          </a:stretch>
        </p:blipFill>
        <p:spPr>
          <a:xfrm>
            <a:off x="4566999" y="4860290"/>
            <a:ext cx="3908425" cy="2061210"/>
          </a:xfrm>
          <a:prstGeom prst="rect">
            <a:avLst/>
          </a:prstGeom>
        </p:spPr>
      </p:pic>
      <p:pic>
        <p:nvPicPr>
          <p:cNvPr id="53" name="图片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122" y="5011993"/>
            <a:ext cx="1163955" cy="1918335"/>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02768">
            <a:off x="-468590" y="-369019"/>
            <a:ext cx="1978013" cy="2177198"/>
          </a:xfrm>
          <a:prstGeom prst="rect">
            <a:avLst/>
          </a:prstGeom>
        </p:spPr>
      </p:pic>
      <p:pic>
        <p:nvPicPr>
          <p:cNvPr id="40" name="图片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0041">
            <a:off x="10492188" y="1735919"/>
            <a:ext cx="1119146" cy="1454890"/>
          </a:xfrm>
          <a:prstGeom prst="rect">
            <a:avLst/>
          </a:prstGeom>
        </p:spPr>
      </p:pic>
      <p:grpSp>
        <p:nvGrpSpPr>
          <p:cNvPr id="7" name="Nhóm 17">
            <a:extLst>
              <a:ext uri="{FF2B5EF4-FFF2-40B4-BE49-F238E27FC236}">
                <a16:creationId xmlns:a16="http://schemas.microsoft.com/office/drawing/2014/main" id="{E25ED313-4167-449E-9F20-C3596C0B96F4}"/>
              </a:ext>
            </a:extLst>
          </p:cNvPr>
          <p:cNvGrpSpPr/>
          <p:nvPr/>
        </p:nvGrpSpPr>
        <p:grpSpPr>
          <a:xfrm>
            <a:off x="1308805" y="346958"/>
            <a:ext cx="8919934" cy="789021"/>
            <a:chOff x="2538641" y="382554"/>
            <a:chExt cx="8402262" cy="882501"/>
          </a:xfrm>
        </p:grpSpPr>
        <p:grpSp>
          <p:nvGrpSpPr>
            <p:cNvPr id="8" name="Group 7">
              <a:extLst>
                <a:ext uri="{FF2B5EF4-FFF2-40B4-BE49-F238E27FC236}">
                  <a16:creationId xmlns:a16="http://schemas.microsoft.com/office/drawing/2014/main" id="{56260859-1446-4F62-82CF-0F4D1CBE0A57}"/>
                </a:ext>
              </a:extLst>
            </p:cNvPr>
            <p:cNvGrpSpPr/>
            <p:nvPr/>
          </p:nvGrpSpPr>
          <p:grpSpPr>
            <a:xfrm>
              <a:off x="2538641" y="382554"/>
              <a:ext cx="8402262" cy="882501"/>
              <a:chOff x="386300" y="248478"/>
              <a:chExt cx="5736205" cy="1220043"/>
            </a:xfrm>
          </p:grpSpPr>
          <p:grpSp>
            <p:nvGrpSpPr>
              <p:cNvPr id="10" name="组合 13">
                <a:extLst>
                  <a:ext uri="{FF2B5EF4-FFF2-40B4-BE49-F238E27FC236}">
                    <a16:creationId xmlns:a16="http://schemas.microsoft.com/office/drawing/2014/main" id="{8912F749-FB21-4985-B8E3-E60D77313930}"/>
                  </a:ext>
                </a:extLst>
              </p:cNvPr>
              <p:cNvGrpSpPr/>
              <p:nvPr/>
            </p:nvGrpSpPr>
            <p:grpSpPr>
              <a:xfrm>
                <a:off x="386300" y="248478"/>
                <a:ext cx="5736205" cy="1220043"/>
                <a:chOff x="4838820" y="2375552"/>
                <a:chExt cx="5544616" cy="1200507"/>
              </a:xfrm>
            </p:grpSpPr>
            <p:sp>
              <p:nvSpPr>
                <p:cNvPr id="12" name="矩形 3">
                  <a:extLst>
                    <a:ext uri="{FF2B5EF4-FFF2-40B4-BE49-F238E27FC236}">
                      <a16:creationId xmlns:a16="http://schemas.microsoft.com/office/drawing/2014/main" id="{79FCA987-17EC-4CEE-8432-845ACB40B1E0}"/>
                    </a:ext>
                  </a:extLst>
                </p:cNvPr>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3">
                  <a:extLst>
                    <a:ext uri="{FF2B5EF4-FFF2-40B4-BE49-F238E27FC236}">
                      <a16:creationId xmlns:a16="http://schemas.microsoft.com/office/drawing/2014/main" id="{CE3723D5-168E-4DA1-9AD7-7A661594DECB}"/>
                    </a:ext>
                  </a:extLst>
                </p:cNvPr>
                <p:cNvSpPr/>
                <p:nvPr/>
              </p:nvSpPr>
              <p:spPr>
                <a:xfrm>
                  <a:off x="4945460" y="2508993"/>
                  <a:ext cx="5328592" cy="90917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8"/>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1" name="Rectangle 2">
                <a:extLst>
                  <a:ext uri="{FF2B5EF4-FFF2-40B4-BE49-F238E27FC236}">
                    <a16:creationId xmlns:a16="http://schemas.microsoft.com/office/drawing/2014/main" id="{47B629F1-5E5E-40AC-BD38-0502EDDC71A6}"/>
                  </a:ext>
                </a:extLst>
              </p:cNvPr>
              <p:cNvSpPr>
                <a:spLocks noChangeArrowheads="1"/>
              </p:cNvSpPr>
              <p:nvPr/>
            </p:nvSpPr>
            <p:spPr bwMode="auto">
              <a:xfrm>
                <a:off x="767997" y="492783"/>
                <a:ext cx="5014291" cy="6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altLang="en-US" sz="18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grpSp>
        <p:sp>
          <p:nvSpPr>
            <p:cNvPr id="9" name="Text Box 3">
              <a:extLst>
                <a:ext uri="{FF2B5EF4-FFF2-40B4-BE49-F238E27FC236}">
                  <a16:creationId xmlns:a16="http://schemas.microsoft.com/office/drawing/2014/main" id="{086BC670-AEFE-4146-BC73-537F4CE6F915}"/>
                </a:ext>
              </a:extLst>
            </p:cNvPr>
            <p:cNvSpPr txBox="1">
              <a:spLocks noChangeArrowheads="1"/>
            </p:cNvSpPr>
            <p:nvPr/>
          </p:nvSpPr>
          <p:spPr bwMode="auto">
            <a:xfrm>
              <a:off x="2970735" y="553208"/>
              <a:ext cx="7804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Kể</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về</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một</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người</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hàng</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xóm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mà</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em</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yêu</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err="1">
                  <a:ln>
                    <a:noFill/>
                  </a:ln>
                  <a:solidFill>
                    <a:srgbClr val="660066"/>
                  </a:solidFill>
                  <a:effectLst/>
                  <a:uLnTx/>
                  <a:uFillTx/>
                  <a:latin typeface="Arial" panose="020B0604020202020204" pitchFamily="34" charset="0"/>
                  <a:ea typeface="+mn-ea"/>
                  <a:cs typeface="Arial" panose="020B0604020202020204" pitchFamily="34" charset="0"/>
                </a:rPr>
                <a:t>quí</a:t>
              </a:r>
              <a:r>
                <a:rPr kumimoji="0" lang="en-US" altLang="en-US" sz="2800" b="0" i="0" u="none" strike="noStrike" kern="1200" cap="none" spc="0" normalizeH="0" baseline="0" noProof="0" dirty="0">
                  <a:ln>
                    <a:noFill/>
                  </a:ln>
                  <a:solidFill>
                    <a:srgbClr val="660066"/>
                  </a:solidFill>
                  <a:effectLst/>
                  <a:uLnTx/>
                  <a:uFillTx/>
                  <a:latin typeface="Arial" panose="020B0604020202020204" pitchFamily="34" charset="0"/>
                  <a:ea typeface="+mn-ea"/>
                  <a:cs typeface="Arial" panose="020B0604020202020204" pitchFamily="34" charset="0"/>
                </a:rPr>
                <a:t>.</a:t>
              </a:r>
            </a:p>
          </p:txBody>
        </p:sp>
      </p:grpSp>
      <p:sp>
        <p:nvSpPr>
          <p:cNvPr id="14" name="Rectangle 24">
            <a:extLst>
              <a:ext uri="{FF2B5EF4-FFF2-40B4-BE49-F238E27FC236}">
                <a16:creationId xmlns:a16="http://schemas.microsoft.com/office/drawing/2014/main" id="{62812611-3818-40DF-97F3-01DD1EF5AA4F}"/>
              </a:ext>
            </a:extLst>
          </p:cNvPr>
          <p:cNvSpPr>
            <a:spLocks noChangeArrowheads="1"/>
          </p:cNvSpPr>
          <p:nvPr/>
        </p:nvSpPr>
        <p:spPr bwMode="auto">
          <a:xfrm>
            <a:off x="799960" y="1183911"/>
            <a:ext cx="10429875" cy="112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Người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đó</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có</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tình</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cảm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như</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thế</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nào</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với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gia</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đình</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và</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với</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riêng</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em</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p:txBody>
      </p:sp>
      <p:sp>
        <p:nvSpPr>
          <p:cNvPr id="15" name="Text Box 10">
            <a:extLst>
              <a:ext uri="{FF2B5EF4-FFF2-40B4-BE49-F238E27FC236}">
                <a16:creationId xmlns:a16="http://schemas.microsoft.com/office/drawing/2014/main" id="{D5E71E1F-48B8-4EF4-9388-23198DE4EB10}"/>
              </a:ext>
            </a:extLst>
          </p:cNvPr>
          <p:cNvSpPr txBox="1">
            <a:spLocks noChangeArrowheads="1"/>
          </p:cNvSpPr>
          <p:nvPr/>
        </p:nvSpPr>
        <p:spPr bwMode="auto">
          <a:xfrm>
            <a:off x="660283" y="2501871"/>
            <a:ext cx="105695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Sang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nhà</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chơi</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trò</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err="1">
                <a:ln>
                  <a:noFill/>
                </a:ln>
                <a:solidFill>
                  <a:srgbClr val="002060"/>
                </a:solidFill>
                <a:effectLst/>
                <a:uLnTx/>
                <a:uFillTx/>
                <a:latin typeface="Arial" panose="020B0604020202020204" pitchFamily="34" charset="0"/>
                <a:ea typeface="+mn-ea"/>
                <a:cs typeface="Arial" panose="020B0604020202020204" pitchFamily="34" charset="0"/>
              </a:rPr>
              <a:t>chuyện</a:t>
            </a:r>
            <a:r>
              <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giúp</a:t>
            </a:r>
            <a:r>
              <a:rPr kumimoji="0" lang="en-US" altLang="en-US" sz="2400" b="0" i="0" u="none" strike="noStrike" kern="1200" cap="none" spc="0" normalizeH="0" noProof="0">
                <a:ln>
                  <a:noFill/>
                </a:ln>
                <a:solidFill>
                  <a:srgbClr val="002060"/>
                </a:solidFill>
                <a:effectLst/>
                <a:uLnTx/>
                <a:uFillTx/>
                <a:latin typeface="Arial" panose="020B0604020202020204" pitchFamily="34" charset="0"/>
                <a:ea typeface="+mn-ea"/>
                <a:cs typeface="Arial" panose="020B0604020202020204" pitchFamily="34" charset="0"/>
              </a:rPr>
              <a:t> đỡ</a:t>
            </a:r>
            <a:r>
              <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trao</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đổi</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công</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bố</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mẹ</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em</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khi</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gia</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đình</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em</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có</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công</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sang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thăm</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hỏi</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giúp</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đỡ</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Nhắc</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nhở</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khuyên</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bảo</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em</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học</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hành</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bố</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mẹ</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vắng</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nhà</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cho</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em</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sang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chơi</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cùng</a:t>
            </a: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79860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90379111"/>
</p:tagLst>
</file>

<file path=ppt/theme/theme1.xml><?xml version="1.0" encoding="utf-8"?>
<a:theme xmlns:a="http://schemas.openxmlformats.org/drawingml/2006/main" name="bang xanh den o 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g xanh den o ly" id="{FD6AD694-97B6-4A01-807D-117B7075E5AB}" vid="{25D288C9-A5C4-47C8-8F83-03107B25BED0}"/>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4729</TotalTime>
  <Words>1479</Words>
  <Application>Microsoft Office PowerPoint</Application>
  <PresentationFormat>Widescreen</PresentationFormat>
  <Paragraphs>80</Paragraphs>
  <Slides>15</Slides>
  <Notes>14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15</vt:i4>
      </vt:variant>
    </vt:vector>
  </HeadingPairs>
  <TitlesOfParts>
    <vt:vector size="27" baseType="lpstr">
      <vt:lpstr>Arial</vt:lpstr>
      <vt:lpstr>Calibri</vt:lpstr>
      <vt:lpstr>Calibri Light</vt:lpstr>
      <vt:lpstr>Cambria</vt:lpstr>
      <vt:lpstr>HP001 4 hàng</vt:lpstr>
      <vt:lpstr>Times New Roman</vt:lpstr>
      <vt:lpstr>华康方圆体W7(P)</vt:lpstr>
      <vt:lpstr>bang xanh den o ly</vt:lpstr>
      <vt:lpstr>6_Office Theme</vt:lpstr>
      <vt:lpstr>3_Office 主题​​</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Linh</dc:creator>
  <cp:lastModifiedBy>Nguyen Thang</cp:lastModifiedBy>
  <cp:revision>186</cp:revision>
  <dcterms:created xsi:type="dcterms:W3CDTF">2019-10-29T11:22:09Z</dcterms:created>
  <dcterms:modified xsi:type="dcterms:W3CDTF">2021-10-26T18:25:49Z</dcterms:modified>
</cp:coreProperties>
</file>