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3" r:id="rId3"/>
    <p:sldId id="290" r:id="rId4"/>
    <p:sldId id="258" r:id="rId5"/>
    <p:sldId id="298" r:id="rId6"/>
    <p:sldId id="266" r:id="rId7"/>
    <p:sldId id="291" r:id="rId8"/>
    <p:sldId id="270" r:id="rId9"/>
    <p:sldId id="292" r:id="rId10"/>
    <p:sldId id="293" r:id="rId11"/>
    <p:sldId id="294" r:id="rId12"/>
    <p:sldId id="297" r:id="rId13"/>
    <p:sldId id="272" r:id="rId14"/>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EF3"/>
    <a:srgbClr val="FD0B95"/>
    <a:srgbClr val="FF2980"/>
    <a:srgbClr val="F7BFCC"/>
    <a:srgbClr val="FE8ACC"/>
    <a:srgbClr val="FECEED"/>
    <a:srgbClr val="FDBBE5"/>
    <a:srgbClr val="FD49B0"/>
    <a:srgbClr val="FEA8D9"/>
    <a:srgbClr val="FD2BA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p:scale>
          <a:sx n="66" d="100"/>
          <a:sy n="66" d="100"/>
        </p:scale>
        <p:origin x="-948" y="-50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19-Mar-22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xmlns=""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6</a:t>
            </a:fld>
            <a:endParaRPr lang="en-US"/>
          </a:p>
        </p:txBody>
      </p:sp>
    </p:spTree>
    <p:extLst>
      <p:ext uri="{BB962C8B-B14F-4D97-AF65-F5344CB8AC3E}">
        <p14:creationId xmlns:p14="http://schemas.microsoft.com/office/powerpoint/2010/main" xmlns=""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8</a:t>
            </a:fld>
            <a:endParaRPr lang="en-US"/>
          </a:p>
        </p:txBody>
      </p:sp>
    </p:spTree>
    <p:extLst>
      <p:ext uri="{BB962C8B-B14F-4D97-AF65-F5344CB8AC3E}">
        <p14:creationId xmlns:p14="http://schemas.microsoft.com/office/powerpoint/2010/main" xmlns=""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pPr/>
              <a:t>19-Mar-22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19-Mar-22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pPr/>
              <a:t>19-Mar-22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pPr/>
              <a:t>19-Mar-22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pPr/>
              <a:t>19-Mar-22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19-Mar-22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19-Mar-22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19-Mar-22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pPr/>
              <a:t>19-Mar-22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xmlns=""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E:\1A6(21-22)\linh%20tinh\Tu&#7847;n%2027%20Ki&#7871;n%20v&#224;%20chim%20b&#7891;%20c&#226;u%20-%20T3,4\%5bhanhtrangso.nxbgd.vn%5d%20Video_%20Ki&#7871;n%20v&#224;%20chim%20b&#7891;%20c&#226;u_HTS.mp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b="9630"/>
          <a:stretch/>
        </p:blipFill>
        <p:spPr>
          <a:xfrm>
            <a:off x="3250083" y="3055019"/>
            <a:ext cx="2115697" cy="1848869"/>
          </a:xfrm>
          <a:prstGeom prst="rect">
            <a:avLst/>
          </a:prstGeom>
        </p:spPr>
      </p:pic>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0081" y="2109520"/>
            <a:ext cx="987425" cy="1195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67675" y="2217737"/>
            <a:ext cx="6931025" cy="963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25023" y="3584943"/>
            <a:ext cx="1538156" cy="1318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309914" y="2223924"/>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a:endCxn id="3" idx="0"/>
          </p:cNvCxnSpPr>
          <p:nvPr/>
        </p:nvCxnSpPr>
        <p:spPr>
          <a:xfrm>
            <a:off x="2224314" y="16905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24314" y="3138324"/>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43428"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138714" y="2681124"/>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000719" y="2244788"/>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8" idx="0"/>
          </p:cNvCxnSpPr>
          <p:nvPr/>
        </p:nvCxnSpPr>
        <p:spPr>
          <a:xfrm>
            <a:off x="6915119" y="17113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15119" y="3159188"/>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4233"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29519" y="2701988"/>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38987" y="2238439"/>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oat</a:t>
            </a:r>
            <a:endParaRPr lang="en-US" sz="4000" b="1">
              <a:solidFill>
                <a:schemeClr val="bg1"/>
              </a:solidFill>
              <a:latin typeface="Arial" pitchFamily="34" charset="0"/>
              <a:ea typeface="Arial-Rounded" pitchFamily="34" charset="0"/>
              <a:cs typeface="Arial" pitchFamily="34" charset="0"/>
            </a:endParaRPr>
          </a:p>
        </p:txBody>
      </p:sp>
      <p:grpSp>
        <p:nvGrpSpPr>
          <p:cNvPr id="14" name="Group 13"/>
          <p:cNvGrpSpPr/>
          <p:nvPr/>
        </p:nvGrpSpPr>
        <p:grpSpPr>
          <a:xfrm>
            <a:off x="1433286" y="1041012"/>
            <a:ext cx="1562100" cy="856344"/>
            <a:chOff x="1652814" y="1174751"/>
            <a:chExt cx="1295400" cy="856344"/>
          </a:xfrm>
        </p:grpSpPr>
        <p:sp>
          <p:nvSpPr>
            <p:cNvPr id="15" name="Oval 1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00673" y="1290864"/>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soát</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1433286" y="3461269"/>
            <a:ext cx="1562100" cy="856344"/>
            <a:chOff x="1652814" y="3772806"/>
            <a:chExt cx="1295400" cy="647700"/>
          </a:xfrm>
        </p:grpSpPr>
        <p:sp>
          <p:nvSpPr>
            <p:cNvPr id="18" name="Oval 17"/>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78789" y="3863374"/>
              <a:ext cx="1269425" cy="442197"/>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thoát</a:t>
              </a:r>
              <a:endParaRPr lang="en-US" sz="3200" b="1">
                <a:solidFill>
                  <a:schemeClr val="bg1"/>
                </a:solidFill>
                <a:latin typeface="Arial" pitchFamily="34" charset="0"/>
                <a:ea typeface="Arial-Rounded" pitchFamily="34" charset="0"/>
                <a:cs typeface="Arial" pitchFamily="34" charset="0"/>
              </a:endParaRPr>
            </a:p>
          </p:txBody>
        </p:sp>
      </p:grpSp>
      <p:grpSp>
        <p:nvGrpSpPr>
          <p:cNvPr id="20" name="Group 19"/>
          <p:cNvGrpSpPr/>
          <p:nvPr/>
        </p:nvGrpSpPr>
        <p:grpSpPr>
          <a:xfrm>
            <a:off x="-90872" y="2033424"/>
            <a:ext cx="1175658" cy="1295400"/>
            <a:chOff x="151159" y="2152649"/>
            <a:chExt cx="999682" cy="1295400"/>
          </a:xfrm>
        </p:grpSpPr>
        <p:sp>
          <p:nvSpPr>
            <p:cNvPr id="21" name="Oval 20"/>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1159" y="2286992"/>
              <a:ext cx="99968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hoạt</a:t>
              </a:r>
            </a:p>
            <a:p>
              <a:pPr algn="ctr"/>
              <a:r>
                <a:rPr lang="en-US" sz="2800" b="1" smtClean="0">
                  <a:solidFill>
                    <a:schemeClr val="bg1"/>
                  </a:solidFill>
                  <a:latin typeface="Arial" pitchFamily="34" charset="0"/>
                  <a:ea typeface="Arial-Rounded" pitchFamily="34" charset="0"/>
                  <a:cs typeface="Arial" pitchFamily="34" charset="0"/>
                </a:rPr>
                <a:t>động</a:t>
              </a:r>
              <a:endParaRPr lang="en-US" sz="2800" b="1">
                <a:solidFill>
                  <a:schemeClr val="bg1"/>
                </a:solidFill>
                <a:latin typeface="Arial" pitchFamily="34" charset="0"/>
                <a:ea typeface="Arial-Rounded" pitchFamily="34" charset="0"/>
                <a:cs typeface="Arial" pitchFamily="34" charset="0"/>
              </a:endParaRPr>
            </a:p>
          </p:txBody>
        </p:sp>
      </p:grpSp>
      <p:grpSp>
        <p:nvGrpSpPr>
          <p:cNvPr id="23" name="Group 22"/>
          <p:cNvGrpSpPr/>
          <p:nvPr/>
        </p:nvGrpSpPr>
        <p:grpSpPr>
          <a:xfrm>
            <a:off x="3229428" y="2033424"/>
            <a:ext cx="1247772" cy="1295400"/>
            <a:chOff x="3305628" y="2152649"/>
            <a:chExt cx="1247772" cy="1295400"/>
          </a:xfrm>
        </p:grpSpPr>
        <p:sp>
          <p:nvSpPr>
            <p:cNvPr id="24" name="Oval 23"/>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05628" y="2476966"/>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toát</a:t>
              </a:r>
              <a:endParaRPr lang="en-US" sz="3200" b="1">
                <a:solidFill>
                  <a:schemeClr val="bg1"/>
                </a:solidFill>
                <a:latin typeface="Arial" pitchFamily="34" charset="0"/>
                <a:ea typeface="Arial-Rounded" pitchFamily="34" charset="0"/>
                <a:cs typeface="Arial" pitchFamily="34" charset="0"/>
              </a:endParaRPr>
            </a:p>
          </p:txBody>
        </p:sp>
      </p:grpSp>
      <p:grpSp>
        <p:nvGrpSpPr>
          <p:cNvPr id="26" name="Group 25"/>
          <p:cNvGrpSpPr/>
          <p:nvPr/>
        </p:nvGrpSpPr>
        <p:grpSpPr>
          <a:xfrm>
            <a:off x="6128595" y="971550"/>
            <a:ext cx="1540324" cy="953974"/>
            <a:chOff x="6128595" y="1090775"/>
            <a:chExt cx="1540324" cy="953974"/>
          </a:xfrm>
        </p:grpSpPr>
        <p:sp>
          <p:nvSpPr>
            <p:cNvPr id="27" name="Oval 26"/>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289385" y="1090775"/>
              <a:ext cx="1247772"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nhọn</a:t>
              </a:r>
            </a:p>
            <a:p>
              <a:pPr algn="ctr"/>
              <a:r>
                <a:rPr lang="en-US" sz="2800" b="1" smtClean="0">
                  <a:solidFill>
                    <a:schemeClr val="bg1"/>
                  </a:solidFill>
                  <a:latin typeface="Arial" pitchFamily="34" charset="0"/>
                  <a:ea typeface="Arial-Rounded" pitchFamily="34" charset="0"/>
                  <a:cs typeface="Arial" pitchFamily="34" charset="0"/>
                </a:rPr>
                <a:t>hoắt</a:t>
              </a:r>
              <a:endParaRPr lang="en-US" sz="2800" b="1">
                <a:solidFill>
                  <a:schemeClr val="bg1"/>
                </a:solidFill>
                <a:latin typeface="Arial" pitchFamily="34" charset="0"/>
                <a:ea typeface="Arial-Rounded" pitchFamily="34" charset="0"/>
                <a:cs typeface="Arial" pitchFamily="34" charset="0"/>
              </a:endParaRPr>
            </a:p>
          </p:txBody>
        </p:sp>
      </p:grpSp>
      <p:sp>
        <p:nvSpPr>
          <p:cNvPr id="29" name="TextBox 28"/>
          <p:cNvSpPr txBox="1"/>
          <p:nvPr/>
        </p:nvSpPr>
        <p:spPr>
          <a:xfrm>
            <a:off x="6208655" y="2273904"/>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oăt</a:t>
            </a:r>
            <a:endParaRPr lang="en-US" sz="4000" b="1">
              <a:solidFill>
                <a:schemeClr val="bg1"/>
              </a:solidFill>
              <a:latin typeface="Arial" pitchFamily="34" charset="0"/>
              <a:ea typeface="Arial-Rounded" pitchFamily="34" charset="0"/>
              <a:cs typeface="Arial" pitchFamily="34" charset="0"/>
            </a:endParaRPr>
          </a:p>
        </p:txBody>
      </p:sp>
      <p:grpSp>
        <p:nvGrpSpPr>
          <p:cNvPr id="30" name="Group 29"/>
          <p:cNvGrpSpPr/>
          <p:nvPr/>
        </p:nvGrpSpPr>
        <p:grpSpPr>
          <a:xfrm>
            <a:off x="5925398" y="3461898"/>
            <a:ext cx="2024806" cy="1352815"/>
            <a:chOff x="6128594" y="3668207"/>
            <a:chExt cx="2024806" cy="1352815"/>
          </a:xfrm>
        </p:grpSpPr>
        <p:sp>
          <p:nvSpPr>
            <p:cNvPr id="31" name="Oval 30"/>
            <p:cNvSpPr/>
            <p:nvPr/>
          </p:nvSpPr>
          <p:spPr>
            <a:xfrm>
              <a:off x="6128594" y="3668207"/>
              <a:ext cx="2024806" cy="9386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Arial" pitchFamily="34" charset="0"/>
                  <a:ea typeface="Arial-Rounded" pitchFamily="34" charset="0"/>
                  <a:cs typeface="Arial" pitchFamily="34" charset="0"/>
                </a:rPr>
                <a:t>thoăn</a:t>
              </a:r>
              <a:endParaRPr lang="en-US" sz="2400" b="1" dirty="0" smtClean="0">
                <a:solidFill>
                  <a:schemeClr val="bg1"/>
                </a:solidFill>
                <a:latin typeface="Arial" pitchFamily="34" charset="0"/>
                <a:ea typeface="Arial-Rounded" pitchFamily="34" charset="0"/>
                <a:cs typeface="Arial" pitchFamily="34" charset="0"/>
              </a:endParaRPr>
            </a:p>
            <a:p>
              <a:pPr algn="ctr"/>
              <a:r>
                <a:rPr lang="en-US" sz="2400" b="1" dirty="0" err="1" smtClean="0">
                  <a:solidFill>
                    <a:schemeClr val="bg1"/>
                  </a:solidFill>
                  <a:latin typeface="Arial" pitchFamily="34" charset="0"/>
                  <a:ea typeface="Arial-Rounded" pitchFamily="34" charset="0"/>
                  <a:cs typeface="Arial" pitchFamily="34" charset="0"/>
                </a:rPr>
                <a:t>thoắt</a:t>
              </a:r>
              <a:endParaRPr lang="en-US" sz="2400" b="1" dirty="0" smtClean="0">
                <a:solidFill>
                  <a:schemeClr val="bg1"/>
                </a:solidFill>
                <a:latin typeface="Arial" pitchFamily="34" charset="0"/>
                <a:ea typeface="Arial-Rounded" pitchFamily="34" charset="0"/>
                <a:cs typeface="Arial" pitchFamily="34" charset="0"/>
              </a:endParaRPr>
            </a:p>
            <a:p>
              <a:pPr algn="ctr"/>
              <a:endParaRPr lang="en-US" dirty="0"/>
            </a:p>
          </p:txBody>
        </p:sp>
        <p:sp>
          <p:nvSpPr>
            <p:cNvPr id="32" name="TextBox 31"/>
            <p:cNvSpPr txBox="1"/>
            <p:nvPr/>
          </p:nvSpPr>
          <p:spPr>
            <a:xfrm>
              <a:off x="6157914" y="4497935"/>
              <a:ext cx="1538286" cy="523087"/>
            </a:xfrm>
            <a:prstGeom prst="rect">
              <a:avLst/>
            </a:prstGeom>
            <a:noFill/>
          </p:spPr>
          <p:txBody>
            <a:bodyPr wrap="square" lIns="91305" tIns="45654" rIns="91305" bIns="45654" rtlCol="0">
              <a:spAutoFit/>
            </a:bodyPr>
            <a:lstStyle/>
            <a:p>
              <a:pPr algn="ctr"/>
              <a:endParaRPr lang="en-US" sz="2800" b="1" dirty="0">
                <a:solidFill>
                  <a:schemeClr val="bg1"/>
                </a:solidFill>
                <a:latin typeface="Arial" pitchFamily="34" charset="0"/>
                <a:ea typeface="Arial-Rounded" pitchFamily="34" charset="0"/>
                <a:cs typeface="Arial" pitchFamily="34" charset="0"/>
              </a:endParaRPr>
            </a:p>
          </p:txBody>
        </p:sp>
      </p:grpSp>
      <p:grpSp>
        <p:nvGrpSpPr>
          <p:cNvPr id="33" name="Group 32"/>
          <p:cNvGrpSpPr/>
          <p:nvPr/>
        </p:nvGrpSpPr>
        <p:grpSpPr>
          <a:xfrm>
            <a:off x="4398767" y="1901163"/>
            <a:ext cx="1538286" cy="1540322"/>
            <a:chOff x="4398767" y="2020388"/>
            <a:chExt cx="1538286" cy="1540322"/>
          </a:xfrm>
        </p:grpSpPr>
        <p:sp>
          <p:nvSpPr>
            <p:cNvPr id="34" name="Oval 33"/>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398767" y="2147208"/>
              <a:ext cx="1538286" cy="953974"/>
            </a:xfrm>
            <a:prstGeom prst="rect">
              <a:avLst/>
            </a:prstGeom>
            <a:noFill/>
          </p:spPr>
          <p:txBody>
            <a:bodyPr wrap="square" lIns="91305" tIns="45654" rIns="91305" bIns="45654" rtlCol="0">
              <a:spAutoFit/>
            </a:bodyPr>
            <a:lstStyle/>
            <a:p>
              <a:pPr algn="ctr"/>
              <a:r>
                <a:rPr lang="en-US" sz="2800" b="1" smtClean="0">
                  <a:solidFill>
                    <a:schemeClr val="bg1"/>
                  </a:solidFill>
                  <a:latin typeface="Arial" pitchFamily="34" charset="0"/>
                  <a:ea typeface="Arial-Rounded" pitchFamily="34" charset="0"/>
                  <a:cs typeface="Arial" pitchFamily="34" charset="0"/>
                </a:rPr>
                <a:t>loắt choắt</a:t>
              </a:r>
              <a:endParaRPr lang="en-US" sz="2800" b="1">
                <a:solidFill>
                  <a:schemeClr val="bg1"/>
                </a:solidFill>
                <a:latin typeface="Arial" pitchFamily="34" charset="0"/>
                <a:ea typeface="Arial-Rounded" pitchFamily="34" charset="0"/>
                <a:cs typeface="Arial" pitchFamily="34" charset="0"/>
              </a:endParaRPr>
            </a:p>
          </p:txBody>
        </p:sp>
      </p:grpSp>
      <p:grpSp>
        <p:nvGrpSpPr>
          <p:cNvPr id="36" name="Group 35"/>
          <p:cNvGrpSpPr/>
          <p:nvPr/>
        </p:nvGrpSpPr>
        <p:grpSpPr>
          <a:xfrm>
            <a:off x="8025165" y="1929285"/>
            <a:ext cx="1247772" cy="1540322"/>
            <a:chOff x="8025165" y="2048510"/>
            <a:chExt cx="1247772" cy="1540322"/>
          </a:xfrm>
        </p:grpSpPr>
        <p:sp>
          <p:nvSpPr>
            <p:cNvPr id="37" name="Oval 36"/>
            <p:cNvSpPr/>
            <p:nvPr/>
          </p:nvSpPr>
          <p:spPr>
            <a:xfrm rot="5400000">
              <a:off x="7878890" y="2323020"/>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025165" y="2223408"/>
              <a:ext cx="1247772" cy="953974"/>
            </a:xfrm>
            <a:prstGeom prst="rect">
              <a:avLst/>
            </a:prstGeom>
            <a:noFill/>
          </p:spPr>
          <p:txBody>
            <a:bodyPr wrap="square" lIns="91305" tIns="45654" rIns="91305" bIns="45654" rtlCol="0">
              <a:spAutoFit/>
            </a:bodyPr>
            <a:lstStyle/>
            <a:p>
              <a:pPr algn="ctr"/>
              <a:r>
                <a:rPr lang="en-US" sz="2800" b="1" dirty="0" err="1" smtClean="0">
                  <a:solidFill>
                    <a:schemeClr val="bg1"/>
                  </a:solidFill>
                  <a:latin typeface="Arial" pitchFamily="34" charset="0"/>
                  <a:ea typeface="Arial-Rounded" pitchFamily="34" charset="0"/>
                  <a:cs typeface="Arial" pitchFamily="34" charset="0"/>
                </a:rPr>
                <a:t>chỗ</a:t>
              </a:r>
              <a:r>
                <a:rPr lang="en-US" sz="2800" b="1" dirty="0" smtClean="0">
                  <a:solidFill>
                    <a:schemeClr val="bg1"/>
                  </a:solidFill>
                  <a:latin typeface="Arial" pitchFamily="34" charset="0"/>
                  <a:ea typeface="Arial-Rounded" pitchFamily="34" charset="0"/>
                  <a:cs typeface="Arial" pitchFamily="34" charset="0"/>
                </a:rPr>
                <a:t> </a:t>
              </a:r>
              <a:r>
                <a:rPr lang="en-US" sz="2800" b="1" dirty="0" err="1" smtClean="0">
                  <a:solidFill>
                    <a:schemeClr val="bg1"/>
                  </a:solidFill>
                  <a:latin typeface="Arial" pitchFamily="34" charset="0"/>
                  <a:ea typeface="Arial-Rounded" pitchFamily="34" charset="0"/>
                  <a:cs typeface="Arial" pitchFamily="34" charset="0"/>
                </a:rPr>
                <a:t>ngoặt</a:t>
              </a:r>
              <a:endParaRPr lang="en-US" sz="2800" b="1" dirty="0">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xmlns="" val="61784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par>
                                <p:cTn id="64" presetID="10" presetClass="entr" presetSubtype="0"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3181350"/>
            <a:ext cx="8763000" cy="857250"/>
          </a:xfrm>
        </p:spPr>
        <p:txBody>
          <a:bodyPr>
            <a:noAutofit/>
          </a:bodyPr>
          <a:lstStyle/>
          <a:p>
            <a:r>
              <a:rPr lang="en-US" sz="3200" b="1" smtClean="0">
                <a:latin typeface="Arial" pitchFamily="34" charset="0"/>
                <a:cs typeface="Arial" pitchFamily="34" charset="0"/>
              </a:rPr>
              <a:t>Em thường nhầm lẫn vần </a:t>
            </a:r>
            <a:r>
              <a:rPr lang="en-US" sz="3200" b="1" i="1" smtClean="0">
                <a:latin typeface="Arial" pitchFamily="34" charset="0"/>
                <a:cs typeface="Arial" pitchFamily="34" charset="0"/>
              </a:rPr>
              <a:t>oăt </a:t>
            </a:r>
            <a:r>
              <a:rPr lang="en-US" sz="3200" b="1" smtClean="0">
                <a:latin typeface="Arial" pitchFamily="34" charset="0"/>
                <a:cs typeface="Arial" pitchFamily="34" charset="0"/>
              </a:rPr>
              <a:t>với vần nào?</a:t>
            </a:r>
            <a:endParaRPr lang="en-US" sz="3200" b="1">
              <a:latin typeface="Arial" pitchFamily="34" charset="0"/>
              <a:cs typeface="Arial" pitchFamily="34" charset="0"/>
            </a:endParaRPr>
          </a:p>
        </p:txBody>
      </p:sp>
      <p:sp>
        <p:nvSpPr>
          <p:cNvPr id="10" name="Title 1"/>
          <p:cNvSpPr txBox="1">
            <a:spLocks/>
          </p:cNvSpPr>
          <p:nvPr/>
        </p:nvSpPr>
        <p:spPr>
          <a:xfrm>
            <a:off x="457200" y="285750"/>
            <a:ext cx="8229600" cy="857250"/>
          </a:xfrm>
          <a:prstGeom prst="rect">
            <a:avLst/>
          </a:prstGeom>
        </p:spPr>
        <p:txBody>
          <a:bodyPr vert="horz" lIns="91305" tIns="45654" rIns="91305" bIns="45654" rtlCol="0" anchor="ctr">
            <a:norm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11" name="Title 1"/>
          <p:cNvSpPr txBox="1">
            <a:spLocks/>
          </p:cNvSpPr>
          <p:nvPr/>
        </p:nvSpPr>
        <p:spPr>
          <a:xfrm>
            <a:off x="1389743"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oat</a:t>
            </a:r>
            <a:endParaRPr lang="en-US" sz="6600" b="1">
              <a:solidFill>
                <a:srgbClr val="00B0F0"/>
              </a:solidFill>
              <a:latin typeface="Arial" pitchFamily="34" charset="0"/>
              <a:cs typeface="Arial" pitchFamily="34" charset="0"/>
            </a:endParaRPr>
          </a:p>
        </p:txBody>
      </p:sp>
      <p:sp>
        <p:nvSpPr>
          <p:cNvPr id="12" name="Title 1"/>
          <p:cNvSpPr txBox="1">
            <a:spLocks/>
          </p:cNvSpPr>
          <p:nvPr/>
        </p:nvSpPr>
        <p:spPr>
          <a:xfrm>
            <a:off x="5159829"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oăt</a:t>
            </a:r>
            <a:endParaRPr lang="en-US" sz="6600" b="1">
              <a:solidFill>
                <a:srgbClr val="00B0F0"/>
              </a:solidFill>
              <a:latin typeface="Arial" pitchFamily="34" charset="0"/>
              <a:cs typeface="Arial" pitchFamily="34" charset="0"/>
            </a:endParaRPr>
          </a:p>
        </p:txBody>
      </p:sp>
      <p:sp>
        <p:nvSpPr>
          <p:cNvPr id="13" name="Title 1"/>
          <p:cNvSpPr txBox="1">
            <a:spLocks/>
          </p:cNvSpPr>
          <p:nvPr/>
        </p:nvSpPr>
        <p:spPr>
          <a:xfrm>
            <a:off x="1386114" y="1728503"/>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a</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4" name="Title 1"/>
          <p:cNvSpPr txBox="1">
            <a:spLocks/>
          </p:cNvSpPr>
          <p:nvPr/>
        </p:nvSpPr>
        <p:spPr>
          <a:xfrm>
            <a:off x="5167086" y="1738481"/>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FF0000"/>
                </a:solidFill>
                <a:latin typeface="Arial" pitchFamily="34" charset="0"/>
                <a:cs typeface="Arial" pitchFamily="34" charset="0"/>
              </a:rPr>
              <a:t>o</a:t>
            </a:r>
            <a:r>
              <a:rPr lang="en-US" sz="6600" b="1" smtClean="0">
                <a:solidFill>
                  <a:srgbClr val="00B0F0"/>
                </a:solidFill>
                <a:latin typeface="Arial" pitchFamily="34" charset="0"/>
                <a:cs typeface="Arial" pitchFamily="34" charset="0"/>
              </a:rPr>
              <a:t>ă</a:t>
            </a:r>
            <a:r>
              <a:rPr lang="en-US" sz="6600" b="1" smtClean="0">
                <a:solidFill>
                  <a:srgbClr val="FF0000"/>
                </a:solidFill>
                <a:latin typeface="Arial" pitchFamily="34" charset="0"/>
                <a:cs typeface="Arial" pitchFamily="34" charset="0"/>
              </a:rPr>
              <a:t>t</a:t>
            </a:r>
            <a:endParaRPr lang="en-US" sz="6600" b="1">
              <a:solidFill>
                <a:srgbClr val="FF0000"/>
              </a:solidFill>
              <a:latin typeface="Arial" pitchFamily="34" charset="0"/>
              <a:cs typeface="Arial" pitchFamily="34" charset="0"/>
            </a:endParaRPr>
          </a:p>
        </p:txBody>
      </p:sp>
      <p:sp>
        <p:nvSpPr>
          <p:cNvPr id="15" name="Right Arrow 14"/>
          <p:cNvSpPr/>
          <p:nvPr/>
        </p:nvSpPr>
        <p:spPr>
          <a:xfrm rot="7172845">
            <a:off x="6259713" y="1114252"/>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7172845">
            <a:off x="2426579" y="1266653"/>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90500" y="3943350"/>
            <a:ext cx="8763000"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4000" b="1" smtClean="0">
                <a:latin typeface="Arial" pitchFamily="34" charset="0"/>
                <a:cs typeface="Arial" pitchFamily="34" charset="0"/>
              </a:rPr>
              <a:t>oat – oăt – oăc </a:t>
            </a:r>
            <a:endParaRPr lang="en-US" sz="4000" b="1">
              <a:latin typeface="Arial" pitchFamily="34" charset="0"/>
              <a:cs typeface="Arial" pitchFamily="34" charset="0"/>
            </a:endParaRPr>
          </a:p>
        </p:txBody>
      </p:sp>
    </p:spTree>
    <p:extLst>
      <p:ext uri="{BB962C8B-B14F-4D97-AF65-F5344CB8AC3E}">
        <p14:creationId xmlns:p14="http://schemas.microsoft.com/office/powerpoint/2010/main" xmlns="" val="3592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animBg="1"/>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8223" t="31349" r="29721" b="24405"/>
          <a:stretch/>
        </p:blipFill>
        <p:spPr bwMode="auto">
          <a:xfrm>
            <a:off x="1524000" y="1326784"/>
            <a:ext cx="6172200" cy="3650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692730" y="104322"/>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tranh và dùng từ ngữ trong khung để nói: </a:t>
            </a:r>
            <a:r>
              <a:rPr lang="en-US" sz="2400" b="1" i="1" smtClean="0">
                <a:latin typeface="Arial" pitchFamily="34" charset="0"/>
                <a:ea typeface="Arial-Rounded" pitchFamily="34" charset="0"/>
                <a:cs typeface="Arial" pitchFamily="34" charset="0"/>
              </a:rPr>
              <a:t>Việc làm của người thợ săn là đúng hay sai? Vì sao?</a:t>
            </a:r>
            <a:endParaRPr lang="en-US" sz="2400" b="1" i="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732304" y="895350"/>
            <a:ext cx="3810000" cy="381000"/>
          </a:xfrm>
          <a:prstGeom prst="rect">
            <a:avLst/>
          </a:prstGeom>
          <a:noFill/>
          <a:ln w="12700">
            <a:solidFill>
              <a:srgbClr val="FD0B95"/>
            </a:solidFill>
          </a:ln>
        </p:spPr>
        <p:txBody>
          <a:bodyPr wrap="square" rtlCol="0">
            <a:spAutoFit/>
          </a:bodyPr>
          <a:lstStyle/>
          <a:p>
            <a:r>
              <a:rPr lang="en-US" dirty="0" err="1" smtClean="0"/>
              <a:t>người</a:t>
            </a:r>
            <a:r>
              <a:rPr lang="en-US" dirty="0" smtClean="0"/>
              <a:t> </a:t>
            </a:r>
            <a:r>
              <a:rPr lang="en-US" dirty="0" err="1" smtClean="0"/>
              <a:t>thợ</a:t>
            </a:r>
            <a:r>
              <a:rPr lang="en-US" dirty="0" smtClean="0"/>
              <a:t> </a:t>
            </a:r>
            <a:r>
              <a:rPr lang="en-US" dirty="0" err="1" smtClean="0"/>
              <a:t>săn</a:t>
            </a:r>
            <a:r>
              <a:rPr lang="en-US" dirty="0" smtClean="0"/>
              <a:t>                 </a:t>
            </a:r>
            <a:r>
              <a:rPr lang="en-US" dirty="0" err="1" smtClean="0"/>
              <a:t>bắn</a:t>
            </a:r>
            <a:r>
              <a:rPr lang="en-US" dirty="0" smtClean="0"/>
              <a:t> </a:t>
            </a:r>
            <a:r>
              <a:rPr lang="en-US" dirty="0" err="1" smtClean="0"/>
              <a:t>chim</a:t>
            </a:r>
            <a:endParaRPr lang="vi-VN" dirty="0"/>
          </a:p>
        </p:txBody>
      </p:sp>
    </p:spTree>
    <p:extLst>
      <p:ext uri="{BB962C8B-B14F-4D97-AF65-F5344CB8AC3E}">
        <p14:creationId xmlns:p14="http://schemas.microsoft.com/office/powerpoint/2010/main" xmlns="" val="1290197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dirty="0" err="1">
                <a:solidFill>
                  <a:schemeClr val="tx1"/>
                </a:solidFill>
                <a:latin typeface="Arial" pitchFamily="34" charset="0"/>
                <a:cs typeface="Arial" pitchFamily="34" charset="0"/>
              </a:rPr>
              <a:t>Dặn</a:t>
            </a:r>
            <a:r>
              <a:rPr lang="en-US" sz="3200" b="1" dirty="0">
                <a:solidFill>
                  <a:schemeClr val="tx1"/>
                </a:solidFill>
                <a:latin typeface="Arial" pitchFamily="34" charset="0"/>
                <a:cs typeface="Arial" pitchFamily="34" charset="0"/>
              </a:rPr>
              <a:t> </a:t>
            </a:r>
            <a:r>
              <a:rPr lang="en-US" sz="3200" b="1" dirty="0" err="1">
                <a:solidFill>
                  <a:schemeClr val="tx1"/>
                </a:solidFill>
                <a:latin typeface="Arial" pitchFamily="34" charset="0"/>
                <a:cs typeface="Arial" pitchFamily="34" charset="0"/>
              </a:rPr>
              <a:t>dò</a:t>
            </a:r>
            <a:r>
              <a:rPr lang="en-US" sz="3200" b="1" dirty="0">
                <a:solidFill>
                  <a:schemeClr val="tx1"/>
                </a:solidFill>
                <a:latin typeface="Arial" pitchFamily="34" charset="0"/>
                <a:cs typeface="Arial" pitchFamily="34" charset="0"/>
              </a:rPr>
              <a:t>:</a:t>
            </a:r>
          </a:p>
          <a:p>
            <a:pPr marL="457138" indent="-457138" algn="just">
              <a:buFontTx/>
              <a:buChar char="-"/>
            </a:pPr>
            <a:r>
              <a:rPr lang="en-US" sz="3200" dirty="0" err="1" smtClean="0">
                <a:solidFill>
                  <a:schemeClr val="tx1"/>
                </a:solidFill>
                <a:latin typeface="Arial" pitchFamily="34" charset="0"/>
                <a:cs typeface="Arial" pitchFamily="34" charset="0"/>
              </a:rPr>
              <a:t>Xem</a:t>
            </a:r>
            <a:r>
              <a:rPr lang="en-US" sz="3200" dirty="0" smtClean="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lại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i="1" dirty="0" err="1" smtClean="0">
                <a:solidFill>
                  <a:schemeClr val="tx1"/>
                </a:solidFill>
                <a:latin typeface="Arial" pitchFamily="34" charset="0"/>
                <a:cs typeface="Arial" pitchFamily="34" charset="0"/>
              </a:rPr>
              <a:t>Kiến</a:t>
            </a:r>
            <a:r>
              <a:rPr lang="en-US" sz="3200" i="1" dirty="0" smtClean="0">
                <a:solidFill>
                  <a:schemeClr val="tx1"/>
                </a:solidFill>
                <a:latin typeface="Arial" pitchFamily="34" charset="0"/>
                <a:cs typeface="Arial" pitchFamily="34" charset="0"/>
              </a:rPr>
              <a:t> </a:t>
            </a:r>
            <a:r>
              <a:rPr lang="en-US" sz="3200" i="1" dirty="0" err="1" smtClean="0">
                <a:solidFill>
                  <a:schemeClr val="tx1"/>
                </a:solidFill>
                <a:latin typeface="Arial" pitchFamily="34" charset="0"/>
                <a:cs typeface="Arial" pitchFamily="34" charset="0"/>
              </a:rPr>
              <a:t>và</a:t>
            </a:r>
            <a:r>
              <a:rPr lang="en-US" sz="3200" i="1" dirty="0" smtClean="0">
                <a:solidFill>
                  <a:schemeClr val="tx1"/>
                </a:solidFill>
                <a:latin typeface="Arial" pitchFamily="34" charset="0"/>
                <a:cs typeface="Arial" pitchFamily="34" charset="0"/>
              </a:rPr>
              <a:t> </a:t>
            </a:r>
            <a:r>
              <a:rPr lang="en-US" sz="3200" i="1" dirty="0" err="1" smtClean="0">
                <a:solidFill>
                  <a:schemeClr val="tx1"/>
                </a:solidFill>
                <a:latin typeface="Arial" pitchFamily="34" charset="0"/>
                <a:cs typeface="Arial" pitchFamily="34" charset="0"/>
              </a:rPr>
              <a:t>chim</a:t>
            </a:r>
            <a:r>
              <a:rPr lang="en-US" sz="3200" i="1" dirty="0" smtClean="0">
                <a:solidFill>
                  <a:schemeClr val="tx1"/>
                </a:solidFill>
                <a:latin typeface="Arial" pitchFamily="34" charset="0"/>
                <a:cs typeface="Arial" pitchFamily="34" charset="0"/>
              </a:rPr>
              <a:t> </a:t>
            </a:r>
            <a:r>
              <a:rPr lang="en-US" sz="3200" i="1" dirty="0" err="1" smtClean="0">
                <a:solidFill>
                  <a:schemeClr val="tx1"/>
                </a:solidFill>
                <a:latin typeface="Arial" pitchFamily="34" charset="0"/>
                <a:cs typeface="Arial" pitchFamily="34" charset="0"/>
              </a:rPr>
              <a:t>bồ</a:t>
            </a:r>
            <a:r>
              <a:rPr lang="en-US" sz="3200" i="1" dirty="0" smtClean="0">
                <a:solidFill>
                  <a:schemeClr val="tx1"/>
                </a:solidFill>
                <a:latin typeface="Arial" pitchFamily="34" charset="0"/>
                <a:cs typeface="Arial" pitchFamily="34" charset="0"/>
              </a:rPr>
              <a:t> </a:t>
            </a:r>
            <a:r>
              <a:rPr lang="en-US" sz="3200" i="1" dirty="0" err="1" smtClean="0">
                <a:solidFill>
                  <a:schemeClr val="tx1"/>
                </a:solidFill>
                <a:latin typeface="Arial" pitchFamily="34" charset="0"/>
                <a:cs typeface="Arial" pitchFamily="34" charset="0"/>
              </a:rPr>
              <a:t>câu</a:t>
            </a:r>
            <a:r>
              <a:rPr lang="en-US" sz="3200" dirty="0" smtClean="0">
                <a:solidFill>
                  <a:schemeClr val="tx1"/>
                </a:solidFill>
                <a:latin typeface="Arial" pitchFamily="34" charset="0"/>
                <a:cs typeface="Arial" pitchFamily="34" charset="0"/>
              </a:rPr>
              <a:t> </a:t>
            </a:r>
            <a:r>
              <a:rPr lang="en-US" sz="3200" dirty="0">
                <a:solidFill>
                  <a:schemeClr val="tx1"/>
                </a:solidFill>
                <a:latin typeface="Arial" pitchFamily="34" charset="0"/>
                <a:cs typeface="Arial" pitchFamily="34" charset="0"/>
              </a:rPr>
              <a:t>(</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a:t>
            </a:r>
            <a:r>
              <a:rPr lang="en-US" sz="3200" dirty="0" smtClean="0">
                <a:solidFill>
                  <a:schemeClr val="tx1"/>
                </a:solidFill>
                <a:latin typeface="Arial" pitchFamily="34" charset="0"/>
                <a:cs typeface="Arial" pitchFamily="34" charset="0"/>
              </a:rPr>
              <a:t>84 - 87).</a:t>
            </a:r>
            <a:endParaRPr lang="en-US" sz="3200" dirty="0">
              <a:solidFill>
                <a:schemeClr val="tx1"/>
              </a:solidFill>
              <a:latin typeface="Arial" pitchFamily="34" charset="0"/>
              <a:cs typeface="Arial" pitchFamily="34" charset="0"/>
            </a:endParaRPr>
          </a:p>
          <a:p>
            <a:pPr marL="457138" indent="-457138" algn="just">
              <a:buFontTx/>
              <a:buChar char="-"/>
            </a:pPr>
            <a:r>
              <a:rPr lang="en-US" sz="3200" dirty="0" err="1">
                <a:solidFill>
                  <a:schemeClr val="tx1"/>
                </a:solidFill>
                <a:latin typeface="Arial" pitchFamily="34" charset="0"/>
                <a:cs typeface="Arial" pitchFamily="34" charset="0"/>
              </a:rPr>
              <a:t>Chuẩn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bị</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mới</a:t>
            </a:r>
            <a:r>
              <a:rPr lang="en-US" sz="3200" dirty="0">
                <a:solidFill>
                  <a:schemeClr val="tx1"/>
                </a:solidFill>
                <a:latin typeface="Arial" pitchFamily="34" charset="0"/>
                <a:cs typeface="Arial" pitchFamily="34" charset="0"/>
              </a:rPr>
              <a:t> </a:t>
            </a:r>
            <a:r>
              <a:rPr lang="en-US" sz="3200" i="1" dirty="0" err="1" smtClean="0">
                <a:solidFill>
                  <a:schemeClr val="tx1"/>
                </a:solidFill>
                <a:latin typeface="Arial" pitchFamily="34" charset="0"/>
                <a:cs typeface="Arial" pitchFamily="34" charset="0"/>
              </a:rPr>
              <a:t>Câu</a:t>
            </a:r>
            <a:r>
              <a:rPr lang="en-US" sz="3200" i="1" dirty="0" smtClean="0">
                <a:solidFill>
                  <a:schemeClr val="tx1"/>
                </a:solidFill>
                <a:latin typeface="Arial" pitchFamily="34" charset="0"/>
                <a:cs typeface="Arial" pitchFamily="34" charset="0"/>
              </a:rPr>
              <a:t> </a:t>
            </a:r>
            <a:r>
              <a:rPr lang="en-US" sz="3200" i="1" dirty="0" err="1" smtClean="0">
                <a:solidFill>
                  <a:schemeClr val="tx1"/>
                </a:solidFill>
                <a:latin typeface="Arial" pitchFamily="34" charset="0"/>
                <a:cs typeface="Arial" pitchFamily="34" charset="0"/>
              </a:rPr>
              <a:t>chuyện</a:t>
            </a:r>
            <a:r>
              <a:rPr lang="en-US" sz="3200" i="1" dirty="0" smtClean="0">
                <a:solidFill>
                  <a:schemeClr val="tx1"/>
                </a:solidFill>
                <a:latin typeface="Arial" pitchFamily="34" charset="0"/>
                <a:cs typeface="Arial" pitchFamily="34" charset="0"/>
              </a:rPr>
              <a:t> </a:t>
            </a:r>
            <a:r>
              <a:rPr lang="en-US" sz="3200" i="1" dirty="0" err="1" smtClean="0">
                <a:solidFill>
                  <a:schemeClr val="tx1"/>
                </a:solidFill>
                <a:latin typeface="Arial" pitchFamily="34" charset="0"/>
                <a:cs typeface="Arial" pitchFamily="34" charset="0"/>
              </a:rPr>
              <a:t>của</a:t>
            </a:r>
            <a:r>
              <a:rPr lang="en-US" sz="3200" i="1" dirty="0" smtClean="0">
                <a:solidFill>
                  <a:schemeClr val="tx1"/>
                </a:solidFill>
                <a:latin typeface="Arial" pitchFamily="34" charset="0"/>
                <a:cs typeface="Arial" pitchFamily="34" charset="0"/>
              </a:rPr>
              <a:t> </a:t>
            </a:r>
            <a:r>
              <a:rPr lang="en-US" sz="3200" i="1" dirty="0" err="1" smtClean="0">
                <a:solidFill>
                  <a:schemeClr val="tx1"/>
                </a:solidFill>
                <a:latin typeface="Arial" pitchFamily="34" charset="0"/>
                <a:cs typeface="Arial" pitchFamily="34" charset="0"/>
              </a:rPr>
              <a:t>rễ</a:t>
            </a:r>
            <a:r>
              <a:rPr lang="en-US" sz="3200" i="1" dirty="0" smtClean="0">
                <a:solidFill>
                  <a:schemeClr val="tx1"/>
                </a:solidFill>
                <a:latin typeface="Arial" pitchFamily="34" charset="0"/>
                <a:cs typeface="Arial" pitchFamily="34" charset="0"/>
              </a:rPr>
              <a:t> </a:t>
            </a:r>
            <a:r>
              <a:rPr lang="en-US" sz="3200" dirty="0" smtClean="0">
                <a:solidFill>
                  <a:schemeClr val="tx1"/>
                </a:solidFill>
                <a:latin typeface="Arial" pitchFamily="34" charset="0"/>
                <a:cs typeface="Arial" pitchFamily="34" charset="0"/>
              </a:rPr>
              <a:t>(</a:t>
            </a:r>
            <a:r>
              <a:rPr lang="en-US" sz="3200" dirty="0" err="1" smtClean="0">
                <a:solidFill>
                  <a:schemeClr val="tx1"/>
                </a:solidFill>
                <a:latin typeface="Arial" pitchFamily="34" charset="0"/>
                <a:cs typeface="Arial" pitchFamily="34" charset="0"/>
              </a:rPr>
              <a:t>trang</a:t>
            </a:r>
            <a:r>
              <a:rPr lang="en-US" sz="3200" dirty="0" smtClean="0">
                <a:solidFill>
                  <a:schemeClr val="tx1"/>
                </a:solidFill>
                <a:latin typeface="Arial" pitchFamily="34" charset="0"/>
                <a:cs typeface="Arial" pitchFamily="34" charset="0"/>
              </a:rPr>
              <a:t> </a:t>
            </a:r>
            <a:r>
              <a:rPr lang="en-US" sz="3200" dirty="0" smtClean="0">
                <a:solidFill>
                  <a:schemeClr val="tx1"/>
                </a:solidFill>
                <a:latin typeface="Arial" pitchFamily="34" charset="0"/>
                <a:cs typeface="Arial" pitchFamily="34" charset="0"/>
              </a:rPr>
              <a:t>88, 89).</a:t>
            </a:r>
            <a:endParaRPr lang="en-US" sz="3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xmlns=""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smtClean="0">
                <a:latin typeface="Arial" pitchFamily="34" charset="0"/>
                <a:ea typeface="Arial-Rounded" pitchFamily="34" charset="0"/>
                <a:cs typeface="Arial" pitchFamily="34" charset="0"/>
              </a:rPr>
              <a:t>Chọn từ ngữ để hoàn thiện câu và viết câu vào vở</a:t>
            </a:r>
            <a:endParaRPr lang="en-US" sz="2500" b="1">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3" name="TextBox 12"/>
          <p:cNvSpPr txBox="1"/>
          <p:nvPr/>
        </p:nvSpPr>
        <p:spPr>
          <a:xfrm>
            <a:off x="487218" y="843319"/>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giật mình</a:t>
            </a:r>
            <a:endParaRPr lang="en-US" sz="3200" b="1">
              <a:latin typeface="Arial" pitchFamily="34" charset="0"/>
              <a:ea typeface="Arial-Rounded" pitchFamily="34" charset="0"/>
              <a:cs typeface="Arial" pitchFamily="34" charset="0"/>
            </a:endParaRP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a. Nam (………..) nghĩ ngay ra lời giải cho câu đố.</a:t>
            </a:r>
            <a:endParaRPr lang="en-US" sz="3200" b="1">
              <a:latin typeface="Arial" pitchFamily="34" charset="0"/>
              <a:ea typeface="Arial-Rounded" pitchFamily="34" charset="0"/>
              <a:cs typeface="Arial" pitchFamily="34" charset="0"/>
            </a:endParaRP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smtClean="0">
                <a:latin typeface="Arial" pitchFamily="34" charset="0"/>
                <a:ea typeface="Arial-Rounded" pitchFamily="34" charset="0"/>
                <a:cs typeface="Arial" pitchFamily="34" charset="0"/>
              </a:rPr>
              <a:t>b. Ông kể cho em nghe một câu chuyện  (..…………).</a:t>
            </a:r>
            <a:endParaRPr lang="en-US" sz="3200" b="1">
              <a:latin typeface="Arial" pitchFamily="34" charset="0"/>
              <a:ea typeface="Arial-Rounded" pitchFamily="34" charset="0"/>
              <a:cs typeface="Arial" pitchFamily="34" charset="0"/>
            </a:endParaRP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giúp nhau</a:t>
            </a:r>
            <a:endParaRPr lang="en-US" sz="3200" b="1">
              <a:latin typeface="Arial" pitchFamily="34" charset="0"/>
              <a:ea typeface="Arial-Rounded" pitchFamily="34" charset="0"/>
              <a:cs typeface="Arial" pitchFamily="34" charset="0"/>
            </a:endParaRP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cứu</a:t>
            </a:r>
            <a:endParaRPr lang="en-US" sz="3200" b="1">
              <a:latin typeface="Arial" pitchFamily="34" charset="0"/>
              <a:ea typeface="Arial-Rounded" pitchFamily="34" charset="0"/>
              <a:cs typeface="Arial" pitchFamily="34" charset="0"/>
            </a:endParaRPr>
          </a:p>
        </p:txBody>
      </p:sp>
      <p:sp>
        <p:nvSpPr>
          <p:cNvPr id="19" name="TextBox 18"/>
          <p:cNvSpPr txBox="1"/>
          <p:nvPr/>
        </p:nvSpPr>
        <p:spPr>
          <a:xfrm>
            <a:off x="6720468" y="839343"/>
            <a:ext cx="21187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cảm động</a:t>
            </a:r>
            <a:endParaRPr lang="en-US" sz="3200" b="1">
              <a:latin typeface="Arial" pitchFamily="34" charset="0"/>
              <a:ea typeface="Arial-Rounded" pitchFamily="34" charset="0"/>
              <a:cs typeface="Arial" pitchFamily="34" charset="0"/>
            </a:endParaRPr>
          </a:p>
        </p:txBody>
      </p:sp>
      <p:sp>
        <p:nvSpPr>
          <p:cNvPr id="14" name="TextBox 13"/>
          <p:cNvSpPr txBox="1"/>
          <p:nvPr/>
        </p:nvSpPr>
        <p:spPr>
          <a:xfrm>
            <a:off x="3771252" y="839343"/>
            <a:ext cx="2004432"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nhanh trí</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xmlns=""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1.94444E-6 1.48148E-6 L -0.23038 0.34074 " pathEditMode="relative" rAng="0" ptsTypes="AA">
                                      <p:cBhvr>
                                        <p:cTn id="15" dur="2000" fill="hold"/>
                                        <p:tgtEl>
                                          <p:spTgt spid="14"/>
                                        </p:tgtEl>
                                        <p:attrNameLst>
                                          <p:attrName>ppt_x</p:attrName>
                                          <p:attrName>ppt_y</p:attrName>
                                        </p:attrNameLst>
                                      </p:cBhvr>
                                      <p:rCtr x="-11528" y="17037"/>
                                    </p:animMotion>
                                  </p:childTnLst>
                                </p:cTn>
                              </p:par>
                            </p:childTnLst>
                          </p:cTn>
                        </p:par>
                      </p:childTnLst>
                    </p:cTn>
                  </p:par>
                </p:childTnLst>
              </p:cTn>
              <p:nextCondLst>
                <p:cond evt="onClick" delay="0">
                  <p:tgtEl>
                    <p:spTgt spid="14"/>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32" presetClass="emph" presetSubtype="0" fill="hold" grpId="0" nodeType="clickEffect">
                                  <p:stCondLst>
                                    <p:cond delay="0"/>
                                  </p:stCondLst>
                                  <p:childTnLst>
                                    <p:animRot by="120000">
                                      <p:cBhvr>
                                        <p:cTn id="20" dur="100" fill="hold">
                                          <p:stCondLst>
                                            <p:cond delay="0"/>
                                          </p:stCondLst>
                                        </p:cTn>
                                        <p:tgtEl>
                                          <p:spTgt spid="17"/>
                                        </p:tgtEl>
                                        <p:attrNameLst>
                                          <p:attrName>r</p:attrName>
                                        </p:attrNameLst>
                                      </p:cBhvr>
                                    </p:animRot>
                                    <p:animRot by="-240000">
                                      <p:cBhvr>
                                        <p:cTn id="21" dur="200" fill="hold">
                                          <p:stCondLst>
                                            <p:cond delay="200"/>
                                          </p:stCondLst>
                                        </p:cTn>
                                        <p:tgtEl>
                                          <p:spTgt spid="17"/>
                                        </p:tgtEl>
                                        <p:attrNameLst>
                                          <p:attrName>r</p:attrName>
                                        </p:attrNameLst>
                                      </p:cBhvr>
                                    </p:animRot>
                                    <p:animRot by="240000">
                                      <p:cBhvr>
                                        <p:cTn id="22" dur="200" fill="hold">
                                          <p:stCondLst>
                                            <p:cond delay="400"/>
                                          </p:stCondLst>
                                        </p:cTn>
                                        <p:tgtEl>
                                          <p:spTgt spid="17"/>
                                        </p:tgtEl>
                                        <p:attrNameLst>
                                          <p:attrName>r</p:attrName>
                                        </p:attrNameLst>
                                      </p:cBhvr>
                                    </p:animRot>
                                    <p:animRot by="-240000">
                                      <p:cBhvr>
                                        <p:cTn id="23" dur="200" fill="hold">
                                          <p:stCondLst>
                                            <p:cond delay="600"/>
                                          </p:stCondLst>
                                        </p:cTn>
                                        <p:tgtEl>
                                          <p:spTgt spid="17"/>
                                        </p:tgtEl>
                                        <p:attrNameLst>
                                          <p:attrName>r</p:attrName>
                                        </p:attrNameLst>
                                      </p:cBhvr>
                                    </p:animRot>
                                    <p:animRot by="120000">
                                      <p:cBhvr>
                                        <p:cTn id="24" dur="200" fill="hold">
                                          <p:stCondLst>
                                            <p:cond delay="800"/>
                                          </p:stCondLst>
                                        </p:cTn>
                                        <p:tgtEl>
                                          <p:spTgt spid="17"/>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18"/>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18"/>
                                        </p:tgtEl>
                                        <p:attrNameLst>
                                          <p:attrName>r</p:attrName>
                                        </p:attrNameLst>
                                      </p:cBhvr>
                                    </p:animRot>
                                    <p:animRot by="-240000">
                                      <p:cBhvr>
                                        <p:cTn id="30" dur="200" fill="hold">
                                          <p:stCondLst>
                                            <p:cond delay="200"/>
                                          </p:stCondLst>
                                        </p:cTn>
                                        <p:tgtEl>
                                          <p:spTgt spid="18"/>
                                        </p:tgtEl>
                                        <p:attrNameLst>
                                          <p:attrName>r</p:attrName>
                                        </p:attrNameLst>
                                      </p:cBhvr>
                                    </p:animRot>
                                    <p:animRot by="240000">
                                      <p:cBhvr>
                                        <p:cTn id="31" dur="200" fill="hold">
                                          <p:stCondLst>
                                            <p:cond delay="400"/>
                                          </p:stCondLst>
                                        </p:cTn>
                                        <p:tgtEl>
                                          <p:spTgt spid="18"/>
                                        </p:tgtEl>
                                        <p:attrNameLst>
                                          <p:attrName>r</p:attrName>
                                        </p:attrNameLst>
                                      </p:cBhvr>
                                    </p:animRot>
                                    <p:animRot by="-240000">
                                      <p:cBhvr>
                                        <p:cTn id="32" dur="200" fill="hold">
                                          <p:stCondLst>
                                            <p:cond delay="600"/>
                                          </p:stCondLst>
                                        </p:cTn>
                                        <p:tgtEl>
                                          <p:spTgt spid="18"/>
                                        </p:tgtEl>
                                        <p:attrNameLst>
                                          <p:attrName>r</p:attrName>
                                        </p:attrNameLst>
                                      </p:cBhvr>
                                    </p:animRot>
                                    <p:animRot by="120000">
                                      <p:cBhvr>
                                        <p:cTn id="33" dur="200" fill="hold">
                                          <p:stCondLst>
                                            <p:cond delay="800"/>
                                          </p:stCondLst>
                                        </p:cTn>
                                        <p:tgtEl>
                                          <p:spTgt spid="18"/>
                                        </p:tgtEl>
                                        <p:attrNameLst>
                                          <p:attrName>r</p:attrName>
                                        </p:attrNameLst>
                                      </p:cBhvr>
                                    </p:animRot>
                                  </p:childTnLst>
                                  <p:subTnLst>
                                    <p:audio>
                                      <p:cMediaNode>
                                        <p:cTn display="0" masterRel="sameClick">
                                          <p:stCondLst>
                                            <p:cond evt="begin" delay="0">
                                              <p:tn val="28"/>
                                            </p:cond>
                                          </p:stCondLst>
                                          <p:endCondLst>
                                            <p:cond evt="onStopAudio" delay="0">
                                              <p:tgtEl>
                                                <p:sldTgt/>
                                              </p:tgtEl>
                                            </p:cond>
                                          </p:endCondLst>
                                        </p:cTn>
                                        <p:tgtEl>
                                          <p:sndTgt r:embed="rId2" name="hammer.wav"/>
                                        </p:tgtEl>
                                      </p:cMediaNode>
                                    </p:audio>
                                  </p:sub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4.44444E-6 0.04784 L -0.70902 0.65031 " pathEditMode="relative" rAng="0" ptsTypes="AA">
                                      <p:cBhvr>
                                        <p:cTn id="38" dur="2000" fill="hold"/>
                                        <p:tgtEl>
                                          <p:spTgt spid="19"/>
                                        </p:tgtEl>
                                        <p:attrNameLst>
                                          <p:attrName>ppt_x</p:attrName>
                                          <p:attrName>ppt_y</p:attrName>
                                        </p:attrNameLst>
                                      </p:cBhvr>
                                      <p:rCtr x="-35451" y="30123"/>
                                    </p:animMotion>
                                  </p:childTnLst>
                                </p:cTn>
                              </p:par>
                            </p:childTnLst>
                          </p:cTn>
                        </p:par>
                      </p:childTnLst>
                    </p:cTn>
                  </p:par>
                </p:childTnLst>
              </p:cTn>
              <p:nextCondLst>
                <p:cond evt="onClick" delay="0">
                  <p:tgtEl>
                    <p:spTgt spid="19"/>
                  </p:tgtEl>
                </p:cond>
              </p:nextCondLst>
            </p:seq>
          </p:childTnLst>
        </p:cTn>
      </p:par>
    </p:tnLst>
    <p:bldLst>
      <p:bldP spid="13" grpId="0" animBg="1"/>
      <p:bldP spid="17" grpId="0" animBg="1"/>
      <p:bldP spid="18" grpId="0" animBg="1"/>
      <p:bldP spid="19"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 name="Rectangle 4"/>
          <p:cNvSpPr/>
          <p:nvPr/>
        </p:nvSpPr>
        <p:spPr>
          <a:xfrm>
            <a:off x="852714" y="831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a. </a:t>
            </a:r>
            <a:r>
              <a:rPr lang="vi-VN" sz="3500" b="1">
                <a:solidFill>
                  <a:srgbClr val="7030A0"/>
                </a:solidFill>
                <a:latin typeface="HP001 5 hàng" pitchFamily="34" charset="0"/>
              </a:rPr>
              <a:t>Nam </a:t>
            </a:r>
            <a:r>
              <a:rPr lang="el-GR" sz="3500" b="1">
                <a:solidFill>
                  <a:srgbClr val="7030A0"/>
                </a:solidFill>
                <a:latin typeface="HP001 5 hàng" pitchFamily="34" charset="0"/>
              </a:rPr>
              <a:t>η</a:t>
            </a:r>
            <a:r>
              <a:rPr lang="vi-VN" sz="3500" b="1">
                <a:solidFill>
                  <a:srgbClr val="7030A0"/>
                </a:solidFill>
                <a:latin typeface="HP001 5 hàng" pitchFamily="34" charset="0"/>
              </a:rPr>
              <a:t>a</a:t>
            </a:r>
            <a:r>
              <a:rPr lang="el-GR" sz="3500" b="1">
                <a:solidFill>
                  <a:srgbClr val="7030A0"/>
                </a:solidFill>
                <a:latin typeface="HP001 5 hàng" pitchFamily="34" charset="0"/>
              </a:rPr>
              <a:t>ζ </a:t>
            </a:r>
            <a:r>
              <a:rPr lang="vi-VN" sz="3500" b="1">
                <a:solidFill>
                  <a:srgbClr val="7030A0"/>
                </a:solidFill>
                <a:latin typeface="HP001 5 hàng" pitchFamily="34" charset="0"/>
              </a:rPr>
              <a:t>Ǉrí w</a:t>
            </a:r>
            <a:r>
              <a:rPr lang="el-GR" sz="3500" b="1">
                <a:solidFill>
                  <a:srgbClr val="7030A0"/>
                </a:solidFill>
                <a:latin typeface="HP001 5 hàng" pitchFamily="34" charset="0"/>
              </a:rPr>
              <a:t>θ</a:t>
            </a:r>
            <a:r>
              <a:rPr lang="vi-VN" sz="3500" b="1">
                <a:solidFill>
                  <a:srgbClr val="7030A0"/>
                </a:solidFill>
                <a:latin typeface="HP001 5 hàng" pitchFamily="34" charset="0"/>
              </a:rPr>
              <a:t>ĩ wgay ǟa lƟ </a:t>
            </a:r>
            <a:r>
              <a:rPr lang="vi-VN" sz="3500" b="1" smtClean="0">
                <a:solidFill>
                  <a:srgbClr val="7030A0"/>
                </a:solidFill>
                <a:latin typeface="HP001 5 hàng" pitchFamily="34" charset="0"/>
              </a:rPr>
              <a:t>giải</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ε</a:t>
            </a:r>
            <a:r>
              <a:rPr lang="vi-VN" sz="3500" b="1">
                <a:solidFill>
                  <a:srgbClr val="7030A0"/>
                </a:solidFill>
                <a:latin typeface="HP001 5 hàng" pitchFamily="34" charset="0"/>
              </a:rPr>
              <a:t>o câu </a:t>
            </a:r>
            <a:r>
              <a:rPr lang="vi-VN" sz="3500" b="1" smtClean="0">
                <a:solidFill>
                  <a:srgbClr val="7030A0"/>
                </a:solidFill>
                <a:latin typeface="HP001 5 hàng" pitchFamily="34" charset="0"/>
              </a:rPr>
              <a:t>đố</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840014" y="2228850"/>
            <a:ext cx="9067800" cy="630942"/>
          </a:xfrm>
          <a:prstGeom prst="rect">
            <a:avLst/>
          </a:prstGeom>
        </p:spPr>
        <p:txBody>
          <a:bodyPr wrap="square">
            <a:spAutoFit/>
          </a:bodyPr>
          <a:lstStyle/>
          <a:p>
            <a:pPr algn="just"/>
            <a:r>
              <a:rPr lang="en-US" sz="3500" b="1" smtClean="0">
                <a:solidFill>
                  <a:srgbClr val="7030A0"/>
                </a:solidFill>
                <a:latin typeface="HP001 5 hàng" pitchFamily="34" charset="0"/>
              </a:rPr>
              <a:t>b. </a:t>
            </a:r>
            <a:r>
              <a:rPr lang="vi-VN" sz="3500" b="1">
                <a:solidFill>
                  <a:srgbClr val="7030A0"/>
                </a:solidFill>
                <a:latin typeface="HP001 5 hàng" pitchFamily="34" charset="0"/>
              </a:rPr>
              <a:t>Ông </a:t>
            </a:r>
            <a:r>
              <a:rPr lang="el-GR" sz="3500" b="1">
                <a:solidFill>
                  <a:srgbClr val="7030A0"/>
                </a:solidFill>
                <a:latin typeface="HP001 5 hàng" pitchFamily="34" charset="0"/>
              </a:rPr>
              <a:t>ΓϜ ε</a:t>
            </a:r>
            <a:r>
              <a:rPr lang="vi-VN" sz="3500" b="1">
                <a:solidFill>
                  <a:srgbClr val="7030A0"/>
                </a:solidFill>
                <a:latin typeface="HP001 5 hàng" pitchFamily="34" charset="0"/>
              </a:rPr>
              <a:t>o em w</a:t>
            </a:r>
            <a:r>
              <a:rPr lang="el-GR" sz="3500" b="1">
                <a:solidFill>
                  <a:srgbClr val="7030A0"/>
                </a:solidFill>
                <a:latin typeface="HP001 5 hàng" pitchFamily="34" charset="0"/>
              </a:rPr>
              <a:t>Ή; </a:t>
            </a:r>
            <a:r>
              <a:rPr lang="vi-VN" sz="3500" b="1">
                <a:solidFill>
                  <a:srgbClr val="7030A0"/>
                </a:solidFill>
                <a:latin typeface="HP001 5 hàng" pitchFamily="34" charset="0"/>
              </a:rPr>
              <a:t>jŎ câu </a:t>
            </a:r>
            <a:r>
              <a:rPr lang="el-GR" sz="3500" b="1">
                <a:solidFill>
                  <a:srgbClr val="7030A0"/>
                </a:solidFill>
                <a:latin typeface="HP001 5 hàng" pitchFamily="34" charset="0"/>
              </a:rPr>
              <a:t>ε</a:t>
            </a:r>
            <a:r>
              <a:rPr lang="vi-VN" sz="3500" b="1">
                <a:solidFill>
                  <a:srgbClr val="7030A0"/>
                </a:solidFill>
                <a:latin typeface="HP001 5 hàng" pitchFamily="34" charset="0"/>
              </a:rPr>
              <a:t>u</a:t>
            </a:r>
            <a:r>
              <a:rPr lang="el-GR" sz="3500" b="1">
                <a:solidFill>
                  <a:srgbClr val="7030A0"/>
                </a:solidFill>
                <a:latin typeface="HP001 5 hàng" pitchFamily="34" charset="0"/>
              </a:rPr>
              <a:t>ΐ</a:t>
            </a:r>
            <a:r>
              <a:rPr lang="vi-VN" sz="3500" b="1" smtClean="0">
                <a:solidFill>
                  <a:srgbClr val="7030A0"/>
                </a:solidFill>
                <a:latin typeface="HP001 5 hàng" pitchFamily="34" charset="0"/>
              </a:rPr>
              <a:t>İn</a:t>
            </a:r>
            <a:endParaRPr lang="en-US" sz="3500" b="1">
              <a:solidFill>
                <a:srgbClr val="7030A0"/>
              </a:solidFill>
              <a:latin typeface="HP001 4 hàng" pitchFamily="34" charset="0"/>
            </a:endParaRPr>
          </a:p>
        </p:txBody>
      </p:sp>
      <p:sp>
        <p:nvSpPr>
          <p:cNvPr id="10" name="Rectangle 9"/>
          <p:cNvSpPr/>
          <p:nvPr/>
        </p:nvSpPr>
        <p:spPr>
          <a:xfrm>
            <a:off x="152400" y="2918708"/>
            <a:ext cx="9067800" cy="630942"/>
          </a:xfrm>
          <a:prstGeom prst="rect">
            <a:avLst/>
          </a:prstGeom>
        </p:spPr>
        <p:txBody>
          <a:bodyPr wrap="square">
            <a:spAutoFit/>
          </a:bodyPr>
          <a:lstStyle/>
          <a:p>
            <a:pPr algn="just"/>
            <a:r>
              <a:rPr lang="vi-VN" sz="3500" b="1">
                <a:solidFill>
                  <a:srgbClr val="7030A0"/>
                </a:solidFill>
                <a:latin typeface="HP001 5 hàng" pitchFamily="34" charset="0"/>
              </a:rPr>
              <a:t>cảm đųg</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xmlns=""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57150"/>
            <a:ext cx="8399318"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Kể lại câu chuyện </a:t>
            </a:r>
            <a:r>
              <a:rPr lang="en-US" sz="2800" b="1" i="1" smtClean="0">
                <a:latin typeface="Arial" pitchFamily="34" charset="0"/>
                <a:ea typeface="Arial-Rounded" pitchFamily="34" charset="0"/>
                <a:cs typeface="Arial" pitchFamily="34" charset="0"/>
              </a:rPr>
              <a:t>Kiến và chim bồ câu</a:t>
            </a:r>
            <a:r>
              <a:rPr lang="en-US" sz="2800" b="1" smtClean="0">
                <a:latin typeface="Arial" pitchFamily="34" charset="0"/>
                <a:ea typeface="Arial-Rounded" pitchFamily="34" charset="0"/>
                <a:cs typeface="Arial" pitchFamily="34" charset="0"/>
              </a:rPr>
              <a:t> </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590550"/>
            <a:ext cx="2286000" cy="1940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7799" y="2890039"/>
            <a:ext cx="2286001" cy="1913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47800" y="604040"/>
            <a:ext cx="2286001" cy="19136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05400" y="2876550"/>
            <a:ext cx="2286000" cy="1940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346202" y="2447543"/>
            <a:ext cx="2438400" cy="369332"/>
          </a:xfrm>
          <a:prstGeom prst="rect">
            <a:avLst/>
          </a:prstGeom>
          <a:noFill/>
        </p:spPr>
        <p:txBody>
          <a:bodyPr wrap="square" rtlCol="0">
            <a:spAutoFit/>
          </a:bodyPr>
          <a:lstStyle/>
          <a:p>
            <a:r>
              <a:rPr lang="en-US" b="1" smtClean="0">
                <a:latin typeface="Arial" pitchFamily="34" charset="0"/>
                <a:cs typeface="Arial" pitchFamily="34" charset="0"/>
              </a:rPr>
              <a:t>Một con kiến (…)</a:t>
            </a:r>
            <a:endParaRPr lang="en-US" b="1">
              <a:latin typeface="Arial" pitchFamily="34" charset="0"/>
              <a:cs typeface="Arial" pitchFamily="34" charset="0"/>
            </a:endParaRPr>
          </a:p>
        </p:txBody>
      </p:sp>
      <p:sp>
        <p:nvSpPr>
          <p:cNvPr id="18" name="TextBox 17"/>
          <p:cNvSpPr txBox="1"/>
          <p:nvPr/>
        </p:nvSpPr>
        <p:spPr>
          <a:xfrm>
            <a:off x="5029200" y="2447543"/>
            <a:ext cx="3429000" cy="369332"/>
          </a:xfrm>
          <a:prstGeom prst="rect">
            <a:avLst/>
          </a:prstGeom>
          <a:noFill/>
        </p:spPr>
        <p:txBody>
          <a:bodyPr wrap="square" rtlCol="0">
            <a:spAutoFit/>
          </a:bodyPr>
          <a:lstStyle/>
          <a:p>
            <a:r>
              <a:rPr lang="en-US" b="1" dirty="0" err="1" smtClean="0">
                <a:latin typeface="Arial" pitchFamily="34" charset="0"/>
                <a:cs typeface="Arial" pitchFamily="34" charset="0"/>
              </a:rPr>
              <a:t>Nghe</a:t>
            </a:r>
            <a:r>
              <a:rPr lang="en-US" b="1" dirty="0" smtClean="0">
                <a:latin typeface="Arial" pitchFamily="34" charset="0"/>
                <a:cs typeface="Arial" pitchFamily="34" charset="0"/>
              </a:rPr>
              <a:t> </a:t>
            </a:r>
            <a:r>
              <a:rPr lang="en-US" b="1" dirty="0" err="1" smtClean="0">
                <a:latin typeface="Arial" pitchFamily="34" charset="0"/>
                <a:cs typeface="Arial" pitchFamily="34" charset="0"/>
              </a:rPr>
              <a:t>tiếng</a:t>
            </a:r>
            <a:r>
              <a:rPr lang="en-US" b="1" dirty="0" smtClean="0">
                <a:latin typeface="Arial" pitchFamily="34" charset="0"/>
                <a:cs typeface="Arial" pitchFamily="34" charset="0"/>
              </a:rPr>
              <a:t> </a:t>
            </a:r>
            <a:r>
              <a:rPr lang="en-US" b="1" dirty="0" err="1" smtClean="0">
                <a:latin typeface="Arial" pitchFamily="34" charset="0"/>
                <a:cs typeface="Arial" pitchFamily="34" charset="0"/>
              </a:rPr>
              <a:t>kêu</a:t>
            </a:r>
            <a:r>
              <a:rPr lang="en-US" b="1" dirty="0" smtClean="0">
                <a:latin typeface="Arial" pitchFamily="34" charset="0"/>
                <a:cs typeface="Arial" pitchFamily="34" charset="0"/>
              </a:rPr>
              <a:t> </a:t>
            </a:r>
            <a:r>
              <a:rPr lang="en-US" b="1" dirty="0" err="1" smtClean="0">
                <a:latin typeface="Arial" pitchFamily="34" charset="0"/>
                <a:cs typeface="Arial" pitchFamily="34" charset="0"/>
              </a:rPr>
              <a:t>cứu</a:t>
            </a:r>
            <a:r>
              <a:rPr lang="en-US" b="1" dirty="0" smtClean="0">
                <a:latin typeface="Arial" pitchFamily="34" charset="0"/>
                <a:cs typeface="Arial" pitchFamily="34" charset="0"/>
              </a:rPr>
              <a:t> (…)</a:t>
            </a:r>
            <a:endParaRPr lang="en-US" b="1" dirty="0">
              <a:latin typeface="Arial" pitchFamily="34" charset="0"/>
              <a:cs typeface="Arial" pitchFamily="34" charset="0"/>
            </a:endParaRPr>
          </a:p>
        </p:txBody>
      </p:sp>
      <p:sp>
        <p:nvSpPr>
          <p:cNvPr id="19" name="TextBox 18"/>
          <p:cNvSpPr txBox="1"/>
          <p:nvPr/>
        </p:nvSpPr>
        <p:spPr>
          <a:xfrm>
            <a:off x="1360716" y="4748892"/>
            <a:ext cx="2830284" cy="369332"/>
          </a:xfrm>
          <a:prstGeom prst="rect">
            <a:avLst/>
          </a:prstGeom>
          <a:noFill/>
        </p:spPr>
        <p:txBody>
          <a:bodyPr wrap="square" rtlCol="0">
            <a:spAutoFit/>
          </a:bodyPr>
          <a:lstStyle/>
          <a:p>
            <a:r>
              <a:rPr lang="en-US" b="1" smtClean="0">
                <a:latin typeface="Arial" pitchFamily="34" charset="0"/>
                <a:cs typeface="Arial" pitchFamily="34" charset="0"/>
              </a:rPr>
              <a:t>Một hôm kiến thấy (…)</a:t>
            </a:r>
            <a:endParaRPr lang="en-US" b="1">
              <a:latin typeface="Arial" pitchFamily="34" charset="0"/>
              <a:cs typeface="Arial" pitchFamily="34" charset="0"/>
            </a:endParaRPr>
          </a:p>
        </p:txBody>
      </p:sp>
      <p:sp>
        <p:nvSpPr>
          <p:cNvPr id="20" name="TextBox 19"/>
          <p:cNvSpPr txBox="1"/>
          <p:nvPr/>
        </p:nvSpPr>
        <p:spPr>
          <a:xfrm>
            <a:off x="5043714" y="4748892"/>
            <a:ext cx="3795486" cy="369332"/>
          </a:xfrm>
          <a:prstGeom prst="rect">
            <a:avLst/>
          </a:prstGeom>
          <a:noFill/>
        </p:spPr>
        <p:txBody>
          <a:bodyPr wrap="square" rtlCol="0">
            <a:spAutoFit/>
          </a:bodyPr>
          <a:lstStyle/>
          <a:p>
            <a:r>
              <a:rPr lang="en-US" b="1" smtClean="0">
                <a:latin typeface="Arial" pitchFamily="34" charset="0"/>
                <a:cs typeface="Arial" pitchFamily="34" charset="0"/>
              </a:rPr>
              <a:t>Bồ câu tìm đến chỗ kiến (…)</a:t>
            </a:r>
            <a:endParaRPr lang="en-US" b="1">
              <a:latin typeface="Arial" pitchFamily="34" charset="0"/>
              <a:cs typeface="Arial" pitchFamily="34" charset="0"/>
            </a:endParaRPr>
          </a:p>
        </p:txBody>
      </p:sp>
    </p:spTree>
    <p:extLst>
      <p:ext uri="{BB962C8B-B14F-4D97-AF65-F5344CB8AC3E}">
        <p14:creationId xmlns:p14="http://schemas.microsoft.com/office/powerpoint/2010/main" xmlns=""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anhtrangso.nxbgd.vn] Video_ Kiến và chim bồ câu_HTS.mp4">
            <a:hlinkClick r:id="" action="ppaction://media"/>
          </p:cNvPr>
          <p:cNvPicPr>
            <a:picLocks noRot="1" noChangeAspect="1"/>
          </p:cNvPicPr>
          <p:nvPr>
            <a:videoFile r:link="rId1"/>
          </p:nvPr>
        </p:nvPicPr>
        <p:blipFill>
          <a:blip r:embed="rId3" cstate="print"/>
          <a:stretch>
            <a:fillRect/>
          </a:stretch>
        </p:blipFill>
        <p:spPr>
          <a:xfrm>
            <a:off x="762000" y="590550"/>
            <a:ext cx="7848600" cy="441483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Rounded" pitchFamily="34" charset="0"/>
                <a:ea typeface="Arial-Rounded" pitchFamily="34" charset="0"/>
                <a:cs typeface="Arial-Rounded" pitchFamily="34" charset="0"/>
              </a:rPr>
              <a:t>7</a:t>
            </a:r>
            <a:endParaRPr lang="en-US" sz="2800" b="1">
              <a:solidFill>
                <a:schemeClr val="bg1"/>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352550"/>
            <a:ext cx="7563919" cy="2062091"/>
          </a:xfrm>
          <a:prstGeom prst="rect">
            <a:avLst/>
          </a:prstGeom>
          <a:noFill/>
        </p:spPr>
        <p:txBody>
          <a:bodyPr wrap="square" lIns="91428" tIns="45714" rIns="91428" bIns="45714" rtlCol="0">
            <a:spAutoFit/>
          </a:bodyPr>
          <a:lstStyle/>
          <a:p>
            <a:pPr algn="just"/>
            <a:r>
              <a:rPr lang="en-US" sz="28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Nghe</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tiếng</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kêu</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cứu</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của</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kiến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bồ</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câu</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nhanh</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trí</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nhặt</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chiếc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lá</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thả</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xuống</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nước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Kiến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bám</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vào</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chiếc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lá</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và</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leo</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được</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lên</a:t>
            </a:r>
            <a:r>
              <a:rPr lang="en-US" sz="3200" dirty="0" smtClean="0">
                <a:latin typeface="Arial" pitchFamily="34" charset="0"/>
                <a:ea typeface="Arial-Rounded" pitchFamily="34" charset="0"/>
                <a:cs typeface="Arial" pitchFamily="34" charset="0"/>
              </a:rPr>
              <a:t> </a:t>
            </a:r>
            <a:r>
              <a:rPr lang="en-US" sz="3200" dirty="0" err="1" smtClean="0">
                <a:latin typeface="Arial" pitchFamily="34" charset="0"/>
                <a:ea typeface="Arial-Rounded" pitchFamily="34" charset="0"/>
                <a:cs typeface="Arial" pitchFamily="34" charset="0"/>
              </a:rPr>
              <a:t>bờ</a:t>
            </a:r>
            <a:r>
              <a:rPr lang="en-US" sz="3200" dirty="0" smtClean="0">
                <a:latin typeface="Arial" pitchFamily="34" charset="0"/>
                <a:ea typeface="Arial-Rounded" pitchFamily="34" charset="0"/>
                <a:cs typeface="Arial" pitchFamily="34" charset="0"/>
              </a:rPr>
              <a:t>.</a:t>
            </a:r>
            <a:endParaRPr lang="en-US" sz="3200" dirty="0">
              <a:latin typeface="Arial" pitchFamily="34" charset="0"/>
              <a:ea typeface="Arial-Rounded" pitchFamily="34" charset="0"/>
              <a:cs typeface="Arial" pitchFamily="34" charset="0"/>
            </a:endParaRP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18" name="Right Arrow 17"/>
          <p:cNvSpPr/>
          <p:nvPr/>
        </p:nvSpPr>
        <p:spPr>
          <a:xfrm>
            <a:off x="1317850" y="1504461"/>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20" name="Straight Connector 19"/>
          <p:cNvCxnSpPr/>
          <p:nvPr/>
        </p:nvCxnSpPr>
        <p:spPr>
          <a:xfrm>
            <a:off x="1799872" y="1824348"/>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86000" y="2800350"/>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3" name="Oval 22"/>
          <p:cNvSpPr/>
          <p:nvPr/>
        </p:nvSpPr>
        <p:spPr>
          <a:xfrm>
            <a:off x="1905000" y="2571750"/>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5" name="Oval 24"/>
          <p:cNvSpPr/>
          <p:nvPr/>
        </p:nvSpPr>
        <p:spPr>
          <a:xfrm>
            <a:off x="3124200" y="310515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048000" y="1809750"/>
            <a:ext cx="76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81800" y="1885950"/>
            <a:ext cx="762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05000" y="2343150"/>
            <a:ext cx="99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4400" y="2876550"/>
            <a:ext cx="990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315200" y="2343150"/>
            <a:ext cx="762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dirty="0">
                <a:solidFill>
                  <a:srgbClr val="7030A0"/>
                </a:solidFill>
                <a:latin typeface="HP001 5 hàng" pitchFamily="34" charset="0"/>
              </a:rPr>
              <a:t>N</a:t>
            </a:r>
            <a:r>
              <a:rPr lang="el-GR" sz="3500" b="1" dirty="0">
                <a:solidFill>
                  <a:srgbClr val="7030A0"/>
                </a:solidFill>
                <a:latin typeface="HP001 5 hàng" pitchFamily="34" charset="0"/>
              </a:rPr>
              <a:t>Ή</a:t>
            </a:r>
            <a:r>
              <a:rPr lang="el-GR" sz="3500" b="1" dirty="0" smtClean="0">
                <a:solidFill>
                  <a:srgbClr val="7030A0"/>
                </a:solidFill>
                <a:latin typeface="HP001 5 hàng" pitchFamily="34" charset="0"/>
              </a:rPr>
              <a:t>;</a:t>
            </a:r>
            <a:r>
              <a:rPr lang="en-US" sz="3500" b="1" dirty="0" smtClean="0">
                <a:solidFill>
                  <a:srgbClr val="7030A0"/>
                </a:solidFill>
                <a:latin typeface="HP001 5 hàng" pitchFamily="34" charset="0"/>
              </a:rPr>
              <a:t> Ǉ</a:t>
            </a:r>
            <a:r>
              <a:rPr lang="el-GR" sz="3500" b="1" dirty="0">
                <a:solidFill>
                  <a:srgbClr val="7030A0"/>
                </a:solidFill>
                <a:latin typeface="HP001 5 hàng" pitchFamily="34" charset="0"/>
              </a:rPr>
              <a:t>Η</a:t>
            </a:r>
            <a:r>
              <a:rPr lang="en-US" sz="3500" b="1" dirty="0" err="1" smtClean="0">
                <a:solidFill>
                  <a:srgbClr val="7030A0"/>
                </a:solidFill>
                <a:latin typeface="HP001 5 hàng" pitchFamily="34" charset="0"/>
              </a:rPr>
              <a:t>Ğng</a:t>
            </a:r>
            <a:r>
              <a:rPr lang="en-US" sz="3500" b="1" dirty="0" smtClean="0">
                <a:solidFill>
                  <a:srgbClr val="7030A0"/>
                </a:solidFill>
                <a:latin typeface="HP001 5 hàng" pitchFamily="34" charset="0"/>
              </a:rPr>
              <a:t> </a:t>
            </a:r>
            <a:r>
              <a:rPr lang="el-GR" sz="3500" b="1" dirty="0" smtClean="0">
                <a:solidFill>
                  <a:srgbClr val="7030A0"/>
                </a:solidFill>
                <a:latin typeface="HP001 5 hàng" pitchFamily="34" charset="0"/>
              </a:rPr>
              <a:t>Γ</a:t>
            </a:r>
            <a:r>
              <a:rPr lang="en-US" sz="3500" b="1" dirty="0" err="1" smtClean="0">
                <a:solidFill>
                  <a:srgbClr val="7030A0"/>
                </a:solidFill>
                <a:latin typeface="HP001 5 hàng" pitchFamily="34" charset="0"/>
              </a:rPr>
              <a:t>łu</a:t>
            </a:r>
            <a:r>
              <a:rPr lang="en-US" sz="3500" b="1" dirty="0" smtClean="0">
                <a:solidFill>
                  <a:srgbClr val="7030A0"/>
                </a:solidFill>
                <a:latin typeface="HP001 5 hàng" pitchFamily="34" charset="0"/>
              </a:rPr>
              <a:t> </a:t>
            </a:r>
            <a:r>
              <a:rPr lang="en-US" sz="3500" b="1" dirty="0" err="1" smtClean="0">
                <a:solidFill>
                  <a:srgbClr val="7030A0"/>
                </a:solidFill>
                <a:latin typeface="HP001 5 hàng" pitchFamily="34" charset="0"/>
              </a:rPr>
              <a:t>cứu</a:t>
            </a:r>
            <a:r>
              <a:rPr lang="en-US" sz="3500" b="1" dirty="0" smtClean="0">
                <a:solidFill>
                  <a:srgbClr val="7030A0"/>
                </a:solidFill>
                <a:latin typeface="HP001 5 hàng" pitchFamily="34" charset="0"/>
              </a:rPr>
              <a:t> </a:t>
            </a:r>
            <a:r>
              <a:rPr lang="en-US" sz="3500" b="1" dirty="0" err="1" smtClean="0">
                <a:solidFill>
                  <a:srgbClr val="7030A0"/>
                </a:solidFill>
                <a:latin typeface="HP001 5 hàng" pitchFamily="34" charset="0"/>
              </a:rPr>
              <a:t>của</a:t>
            </a:r>
            <a:r>
              <a:rPr lang="en-US" sz="3500" b="1" dirty="0" smtClean="0">
                <a:solidFill>
                  <a:srgbClr val="7030A0"/>
                </a:solidFill>
                <a:latin typeface="HP001 5 hàng" pitchFamily="34" charset="0"/>
              </a:rPr>
              <a:t> k</a:t>
            </a:r>
            <a:r>
              <a:rPr lang="el-GR" sz="3500" b="1" dirty="0">
                <a:solidFill>
                  <a:srgbClr val="7030A0"/>
                </a:solidFill>
                <a:latin typeface="HP001 5 hàng" pitchFamily="34" charset="0"/>
              </a:rPr>
              <a:t>Η</a:t>
            </a:r>
            <a:r>
              <a:rPr lang="en-US" sz="3500" b="1" dirty="0" err="1">
                <a:solidFill>
                  <a:srgbClr val="7030A0"/>
                </a:solidFill>
                <a:latin typeface="HP001 5 hàng" pitchFamily="34" charset="0"/>
              </a:rPr>
              <a:t>Ğn</a:t>
            </a:r>
            <a:r>
              <a:rPr lang="en-US" sz="3500" b="1" dirty="0" smtClean="0">
                <a:solidFill>
                  <a:srgbClr val="7030A0"/>
                </a:solidFill>
                <a:latin typeface="HP001 5 hàng" pitchFamily="34" charset="0"/>
              </a:rPr>
              <a:t>, </a:t>
            </a:r>
            <a:r>
              <a:rPr lang="en-US" sz="3500" b="1" dirty="0" err="1" smtClean="0">
                <a:solidFill>
                  <a:srgbClr val="7030A0"/>
                </a:solidFill>
                <a:latin typeface="HP001 5 hàng" pitchFamily="34" charset="0"/>
              </a:rPr>
              <a:t>bồ</a:t>
            </a:r>
            <a:r>
              <a:rPr lang="en-US" sz="3500" b="1" dirty="0" smtClean="0">
                <a:solidFill>
                  <a:srgbClr val="7030A0"/>
                </a:solidFill>
                <a:latin typeface="HP001 5 hàng" pitchFamily="34" charset="0"/>
              </a:rPr>
              <a:t> </a:t>
            </a:r>
            <a:r>
              <a:rPr lang="en-US" sz="3500" b="1" dirty="0" err="1">
                <a:solidFill>
                  <a:srgbClr val="7030A0"/>
                </a:solidFill>
                <a:latin typeface="HP001 5 hàng" pitchFamily="34" charset="0"/>
              </a:rPr>
              <a:t>câu</a:t>
            </a:r>
            <a:r>
              <a:rPr lang="en-US" sz="3500" b="1" dirty="0">
                <a:solidFill>
                  <a:srgbClr val="7030A0"/>
                </a:solidFill>
                <a:latin typeface="HP001 5 hàng" pitchFamily="34" charset="0"/>
              </a:rPr>
              <a:t> </a:t>
            </a:r>
            <a:endParaRPr lang="en-US" sz="3500" b="1" dirty="0">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η</a:t>
            </a:r>
            <a:r>
              <a:rPr lang="vi-VN" sz="3500" b="1">
                <a:solidFill>
                  <a:srgbClr val="7030A0"/>
                </a:solidFill>
                <a:latin typeface="HP001 5 hàng" pitchFamily="34" charset="0"/>
              </a:rPr>
              <a:t>a</a:t>
            </a:r>
            <a:r>
              <a:rPr lang="el-GR" sz="3500" b="1">
                <a:solidFill>
                  <a:srgbClr val="7030A0"/>
                </a:solidFill>
                <a:latin typeface="HP001 5 hàng" pitchFamily="34" charset="0"/>
              </a:rPr>
              <a:t>ζ </a:t>
            </a:r>
            <a:r>
              <a:rPr lang="vi-VN" sz="3500" b="1">
                <a:solidFill>
                  <a:srgbClr val="7030A0"/>
                </a:solidFill>
                <a:latin typeface="HP001 5 hàng" pitchFamily="34" charset="0"/>
              </a:rPr>
              <a:t>Ǉrí </a:t>
            </a:r>
            <a:r>
              <a:rPr lang="el-GR" sz="3500" b="1">
                <a:solidFill>
                  <a:srgbClr val="7030A0"/>
                </a:solidFill>
                <a:latin typeface="HP001 5 hàng" pitchFamily="34" charset="0"/>
              </a:rPr>
              <a:t>η</a:t>
            </a:r>
            <a:r>
              <a:rPr lang="vi-VN" sz="3500" b="1">
                <a:solidFill>
                  <a:srgbClr val="7030A0"/>
                </a:solidFill>
                <a:latin typeface="HP001 5 hàng" pitchFamily="34" charset="0"/>
              </a:rPr>
              <a:t>ặt </a:t>
            </a:r>
            <a:r>
              <a:rPr lang="el-GR" sz="3500" b="1">
                <a:solidFill>
                  <a:srgbClr val="7030A0"/>
                </a:solidFill>
                <a:latin typeface="HP001 5 hàng" pitchFamily="34" charset="0"/>
              </a:rPr>
              <a:t>εΗ</a:t>
            </a:r>
            <a:r>
              <a:rPr lang="vi-VN" sz="3500" b="1">
                <a:solidFill>
                  <a:srgbClr val="7030A0"/>
                </a:solidFill>
                <a:latin typeface="HP001 5 hàng" pitchFamily="34" charset="0"/>
              </a:rPr>
              <a:t>Ğc lá </a:t>
            </a:r>
            <a:r>
              <a:rPr lang="el-GR" sz="3500" b="1">
                <a:solidFill>
                  <a:srgbClr val="7030A0"/>
                </a:solidFill>
                <a:latin typeface="HP001 5 hàng" pitchFamily="34" charset="0"/>
              </a:rPr>
              <a:t>κ</a:t>
            </a:r>
            <a:r>
              <a:rPr lang="vi-VN" sz="3500" b="1">
                <a:solidFill>
                  <a:srgbClr val="7030A0"/>
                </a:solidFill>
                <a:latin typeface="HP001 5 hàng" pitchFamily="34" charset="0"/>
              </a:rPr>
              <a:t>ả xuūg wư</a:t>
            </a:r>
            <a:r>
              <a:rPr lang="el-GR" sz="3500" b="1" smtClean="0">
                <a:solidFill>
                  <a:srgbClr val="7030A0"/>
                </a:solidFill>
                <a:latin typeface="HP001 5 hàng" pitchFamily="34" charset="0"/>
              </a:rPr>
              <a:t>ϐ</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152400" y="2216580"/>
            <a:ext cx="9067800" cy="630942"/>
          </a:xfrm>
          <a:prstGeom prst="rect">
            <a:avLst/>
          </a:prstGeom>
        </p:spPr>
        <p:txBody>
          <a:bodyPr wrap="square">
            <a:spAutoFit/>
          </a:bodyPr>
          <a:lstStyle/>
          <a:p>
            <a:pPr algn="just"/>
            <a:r>
              <a:rPr lang="vi-VN" sz="3500" b="1">
                <a:solidFill>
                  <a:srgbClr val="7030A0"/>
                </a:solidFill>
                <a:latin typeface="HP001 5 hàng" pitchFamily="34" charset="0"/>
              </a:rPr>
              <a:t>K</a:t>
            </a:r>
            <a:r>
              <a:rPr lang="el-GR" sz="3500" b="1">
                <a:solidFill>
                  <a:srgbClr val="7030A0"/>
                </a:solidFill>
                <a:latin typeface="HP001 5 hàng" pitchFamily="34" charset="0"/>
              </a:rPr>
              <a:t>Η</a:t>
            </a:r>
            <a:r>
              <a:rPr lang="vi-VN" sz="3500" b="1">
                <a:solidFill>
                  <a:srgbClr val="7030A0"/>
                </a:solidFill>
                <a:latin typeface="HP001 5 hàng" pitchFamily="34" charset="0"/>
              </a:rPr>
              <a:t>Ğn bám vào </a:t>
            </a:r>
            <a:r>
              <a:rPr lang="el-GR" sz="3500" b="1">
                <a:solidFill>
                  <a:srgbClr val="7030A0"/>
                </a:solidFill>
                <a:latin typeface="HP001 5 hàng" pitchFamily="34" charset="0"/>
              </a:rPr>
              <a:t>εΗ</a:t>
            </a:r>
            <a:r>
              <a:rPr lang="vi-VN" sz="3500" b="1">
                <a:solidFill>
                  <a:srgbClr val="7030A0"/>
                </a:solidFill>
                <a:latin typeface="HP001 5 hàng" pitchFamily="34" charset="0"/>
              </a:rPr>
              <a:t>Ğc lá và </a:t>
            </a:r>
            <a:r>
              <a:rPr lang="el-GR" sz="3500" b="1">
                <a:solidFill>
                  <a:srgbClr val="7030A0"/>
                </a:solidFill>
                <a:latin typeface="HP001 5 hàng" pitchFamily="34" charset="0"/>
              </a:rPr>
              <a:t>Δ;</a:t>
            </a:r>
            <a:r>
              <a:rPr lang="vi-VN" sz="3500" b="1">
                <a:solidFill>
                  <a:srgbClr val="7030A0"/>
                </a:solidFill>
                <a:latin typeface="HP001 5 hàng" pitchFamily="34" charset="0"/>
              </a:rPr>
              <a:t>o đư</a:t>
            </a:r>
            <a:r>
              <a:rPr lang="el-GR" sz="3500" b="1">
                <a:solidFill>
                  <a:srgbClr val="7030A0"/>
                </a:solidFill>
                <a:latin typeface="HP001 5 hàng" pitchFamily="34" charset="0"/>
              </a:rPr>
              <a:t>ϑ Δ</a:t>
            </a:r>
            <a:r>
              <a:rPr lang="vi-VN" sz="3500" b="1">
                <a:solidFill>
                  <a:srgbClr val="7030A0"/>
                </a:solidFill>
                <a:latin typeface="HP001 5 hàng" pitchFamily="34" charset="0"/>
              </a:rPr>
              <a:t>łn </a:t>
            </a:r>
            <a:r>
              <a:rPr lang="vi-VN" sz="3500" b="1" smtClean="0">
                <a:solidFill>
                  <a:srgbClr val="7030A0"/>
                </a:solidFill>
                <a:latin typeface="HP001 5 hàng" pitchFamily="34" charset="0"/>
              </a:rPr>
              <a:t>bờ</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xmlns=""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8288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smtClean="0">
                <a:solidFill>
                  <a:schemeClr val="bg1"/>
                </a:solidFill>
                <a:latin typeface="Arial" pitchFamily="34" charset="0"/>
                <a:cs typeface="Arial" pitchFamily="34" charset="0"/>
              </a:rPr>
              <a:t>8</a:t>
            </a:r>
            <a:endParaRPr lang="en-US" sz="2800" b="1">
              <a:solidFill>
                <a:schemeClr val="bg1"/>
              </a:solidFill>
              <a:latin typeface="Arial" pitchFamily="34" charset="0"/>
              <a:cs typeface="Arial" pitchFamily="34" charset="0"/>
            </a:endParaRPr>
          </a:p>
        </p:txBody>
      </p:sp>
      <p:sp>
        <p:nvSpPr>
          <p:cNvPr id="4" name="TextBox 3"/>
          <p:cNvSpPr txBox="1"/>
          <p:nvPr/>
        </p:nvSpPr>
        <p:spPr>
          <a:xfrm>
            <a:off x="692730" y="89808"/>
            <a:ext cx="8241170" cy="830863"/>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Tìm trong hoặc ngoài bài đọc </a:t>
            </a:r>
            <a:r>
              <a:rPr lang="en-US" sz="2400" b="1" i="1" smtClean="0">
                <a:latin typeface="Arial" pitchFamily="34" charset="0"/>
                <a:ea typeface="Arial-Rounded" pitchFamily="34" charset="0"/>
                <a:cs typeface="Arial" pitchFamily="34" charset="0"/>
              </a:rPr>
              <a:t>Kiến và chim bồ câu </a:t>
            </a:r>
            <a:r>
              <a:rPr lang="en-US" sz="2400" b="1" smtClean="0">
                <a:latin typeface="Arial" pitchFamily="34" charset="0"/>
                <a:ea typeface="Arial-Rounded" pitchFamily="34" charset="0"/>
                <a:cs typeface="Arial" pitchFamily="34" charset="0"/>
              </a:rPr>
              <a:t>từ ngữ có tiếng chứa vần </a:t>
            </a:r>
            <a:r>
              <a:rPr lang="en-US" sz="2400" b="1" i="1" smtClean="0">
                <a:latin typeface="Arial" pitchFamily="34" charset="0"/>
                <a:ea typeface="Arial-Rounded" pitchFamily="34" charset="0"/>
                <a:cs typeface="Arial" pitchFamily="34" charset="0"/>
              </a:rPr>
              <a:t>ăn, ăng, oat, oắt</a:t>
            </a:r>
            <a:r>
              <a:rPr lang="en-US" sz="2400" b="1" smtClean="0">
                <a:latin typeface="Arial" pitchFamily="34" charset="0"/>
                <a:ea typeface="Arial-Rounded" pitchFamily="34" charset="0"/>
                <a:cs typeface="Arial" pitchFamily="34" charset="0"/>
              </a:rPr>
              <a:t> </a:t>
            </a:r>
            <a:endParaRPr lang="en-US" sz="24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80" y="114650"/>
            <a:ext cx="628650"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Oval 5"/>
          <p:cNvSpPr/>
          <p:nvPr/>
        </p:nvSpPr>
        <p:spPr>
          <a:xfrm>
            <a:off x="1309914" y="2462891"/>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6" idx="0"/>
          </p:cNvCxnSpPr>
          <p:nvPr/>
        </p:nvCxnSpPr>
        <p:spPr>
          <a:xfrm>
            <a:off x="2224314" y="19294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24314" y="3377291"/>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43428"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138714" y="2920091"/>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000719" y="2483755"/>
            <a:ext cx="1828800" cy="914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a:endCxn id="52" idx="0"/>
          </p:cNvCxnSpPr>
          <p:nvPr/>
        </p:nvCxnSpPr>
        <p:spPr>
          <a:xfrm>
            <a:off x="6915119" y="19503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15119" y="3398155"/>
            <a:ext cx="0" cy="5334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634233"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829519" y="2940955"/>
            <a:ext cx="442686"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738987" y="2477406"/>
            <a:ext cx="999682"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a:t>
            </a:r>
            <a:endParaRPr lang="en-US" sz="4000" b="1">
              <a:solidFill>
                <a:schemeClr val="bg1"/>
              </a:solidFill>
              <a:latin typeface="Arial" pitchFamily="34" charset="0"/>
              <a:ea typeface="Arial-Rounded" pitchFamily="34" charset="0"/>
              <a:cs typeface="Arial" pitchFamily="34" charset="0"/>
            </a:endParaRPr>
          </a:p>
        </p:txBody>
      </p:sp>
      <p:grpSp>
        <p:nvGrpSpPr>
          <p:cNvPr id="15" name="Group 14"/>
          <p:cNvGrpSpPr/>
          <p:nvPr/>
        </p:nvGrpSpPr>
        <p:grpSpPr>
          <a:xfrm>
            <a:off x="1433286" y="1123950"/>
            <a:ext cx="1562100" cy="1077085"/>
            <a:chOff x="1652814" y="1018722"/>
            <a:chExt cx="1295400" cy="1077085"/>
          </a:xfrm>
        </p:grpSpPr>
        <p:sp>
          <p:nvSpPr>
            <p:cNvPr id="45" name="Oval 44"/>
            <p:cNvSpPr/>
            <p:nvPr/>
          </p:nvSpPr>
          <p:spPr>
            <a:xfrm>
              <a:off x="1652814" y="1174751"/>
              <a:ext cx="1295400" cy="856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800673" y="1018722"/>
              <a:ext cx="999682" cy="1077085"/>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con</a:t>
              </a:r>
            </a:p>
            <a:p>
              <a:pPr algn="ctr"/>
              <a:r>
                <a:rPr lang="en-US" sz="3200" b="1" smtClean="0">
                  <a:solidFill>
                    <a:schemeClr val="bg1"/>
                  </a:solidFill>
                  <a:latin typeface="Arial" pitchFamily="34" charset="0"/>
                  <a:ea typeface="Arial-Rounded" pitchFamily="34" charset="0"/>
                  <a:cs typeface="Arial" pitchFamily="34" charset="0"/>
                </a:rPr>
                <a:t>trăn</a:t>
              </a:r>
              <a:endParaRPr lang="en-US" sz="3200" b="1">
                <a:solidFill>
                  <a:schemeClr val="bg1"/>
                </a:solidFill>
                <a:latin typeface="Arial" pitchFamily="34" charset="0"/>
                <a:ea typeface="Arial-Rounded" pitchFamily="34" charset="0"/>
                <a:cs typeface="Arial" pitchFamily="34" charset="0"/>
              </a:endParaRPr>
            </a:p>
          </p:txBody>
        </p:sp>
      </p:grpSp>
      <p:grpSp>
        <p:nvGrpSpPr>
          <p:cNvPr id="10" name="Group 9"/>
          <p:cNvGrpSpPr/>
          <p:nvPr/>
        </p:nvGrpSpPr>
        <p:grpSpPr>
          <a:xfrm>
            <a:off x="1433286" y="3700237"/>
            <a:ext cx="1562100" cy="892716"/>
            <a:chOff x="1652814" y="3772806"/>
            <a:chExt cx="1295400" cy="675210"/>
          </a:xfrm>
        </p:grpSpPr>
        <p:sp>
          <p:nvSpPr>
            <p:cNvPr id="47" name="Oval 46"/>
            <p:cNvSpPr/>
            <p:nvPr/>
          </p:nvSpPr>
          <p:spPr>
            <a:xfrm>
              <a:off x="1652814" y="3772806"/>
              <a:ext cx="1295400" cy="647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678789" y="3863374"/>
              <a:ext cx="1269425"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khăn</a:t>
              </a:r>
              <a:endParaRPr lang="en-US" sz="3200" b="1">
                <a:solidFill>
                  <a:schemeClr val="bg1"/>
                </a:solidFill>
                <a:latin typeface="Arial" pitchFamily="34" charset="0"/>
                <a:ea typeface="Arial-Rounded" pitchFamily="34" charset="0"/>
                <a:cs typeface="Arial" pitchFamily="34" charset="0"/>
              </a:endParaRPr>
            </a:p>
          </p:txBody>
        </p:sp>
      </p:grpSp>
      <p:grpSp>
        <p:nvGrpSpPr>
          <p:cNvPr id="12" name="Group 11"/>
          <p:cNvGrpSpPr/>
          <p:nvPr/>
        </p:nvGrpSpPr>
        <p:grpSpPr>
          <a:xfrm>
            <a:off x="-61686" y="2272391"/>
            <a:ext cx="1175658" cy="1295400"/>
            <a:chOff x="175976" y="2152649"/>
            <a:chExt cx="999682" cy="1295400"/>
          </a:xfrm>
        </p:grpSpPr>
        <p:sp>
          <p:nvSpPr>
            <p:cNvPr id="49" name="Oval 48"/>
            <p:cNvSpPr/>
            <p:nvPr/>
          </p:nvSpPr>
          <p:spPr>
            <a:xfrm rot="5400000">
              <a:off x="12253" y="2383510"/>
              <a:ext cx="1295400" cy="8336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75976" y="2464486"/>
              <a:ext cx="99968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bắn</a:t>
              </a:r>
              <a:endParaRPr lang="en-US" sz="3200" b="1">
                <a:solidFill>
                  <a:schemeClr val="bg1"/>
                </a:solidFill>
                <a:latin typeface="Arial" pitchFamily="34" charset="0"/>
                <a:ea typeface="Arial-Rounded" pitchFamily="34" charset="0"/>
                <a:cs typeface="Arial" pitchFamily="34" charset="0"/>
              </a:endParaRPr>
            </a:p>
          </p:txBody>
        </p:sp>
      </p:grpSp>
      <p:grpSp>
        <p:nvGrpSpPr>
          <p:cNvPr id="17" name="Group 16"/>
          <p:cNvGrpSpPr/>
          <p:nvPr/>
        </p:nvGrpSpPr>
        <p:grpSpPr>
          <a:xfrm>
            <a:off x="3292728" y="2272391"/>
            <a:ext cx="1247772" cy="1295400"/>
            <a:chOff x="3368928" y="2152649"/>
            <a:chExt cx="1247772" cy="1295400"/>
          </a:xfrm>
        </p:grpSpPr>
        <p:sp>
          <p:nvSpPr>
            <p:cNvPr id="51" name="Oval 50"/>
            <p:cNvSpPr/>
            <p:nvPr/>
          </p:nvSpPr>
          <p:spPr>
            <a:xfrm rot="5400000">
              <a:off x="3315279" y="2310133"/>
              <a:ext cx="1295400" cy="98043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3368928" y="2340427"/>
              <a:ext cx="1247772" cy="1077085"/>
            </a:xfrm>
            <a:prstGeom prst="rect">
              <a:avLst/>
            </a:prstGeom>
            <a:noFill/>
          </p:spPr>
          <p:txBody>
            <a:bodyPr wrap="square" lIns="91305" tIns="45654" rIns="91305" bIns="45654" rtlCol="0">
              <a:spAutoFit/>
            </a:bodyPr>
            <a:lstStyle/>
            <a:p>
              <a:pPr algn="ctr"/>
              <a:r>
                <a:rPr lang="en-US" sz="3200" b="1">
                  <a:solidFill>
                    <a:schemeClr val="bg1"/>
                  </a:solidFill>
                  <a:latin typeface="Arial" pitchFamily="34" charset="0"/>
                  <a:ea typeface="Arial-Rounded" pitchFamily="34" charset="0"/>
                  <a:cs typeface="Arial" pitchFamily="34" charset="0"/>
                </a:rPr>
                <a:t>t</a:t>
              </a:r>
              <a:r>
                <a:rPr lang="en-US" sz="3200" b="1" smtClean="0">
                  <a:solidFill>
                    <a:schemeClr val="bg1"/>
                  </a:solidFill>
                  <a:latin typeface="Arial" pitchFamily="34" charset="0"/>
                  <a:ea typeface="Arial-Rounded" pitchFamily="34" charset="0"/>
                  <a:cs typeface="Arial" pitchFamily="34" charset="0"/>
                </a:rPr>
                <a:t>hằn</a:t>
              </a:r>
            </a:p>
            <a:p>
              <a:pPr algn="ctr"/>
              <a:r>
                <a:rPr lang="en-US" sz="3200" b="1" smtClean="0">
                  <a:solidFill>
                    <a:schemeClr val="bg1"/>
                  </a:solidFill>
                  <a:latin typeface="Arial" pitchFamily="34" charset="0"/>
                  <a:ea typeface="Arial-Rounded" pitchFamily="34" charset="0"/>
                  <a:cs typeface="Arial" pitchFamily="34" charset="0"/>
                </a:rPr>
                <a:t>lằn</a:t>
              </a:r>
              <a:endParaRPr lang="en-US" sz="3200" b="1">
                <a:solidFill>
                  <a:schemeClr val="bg1"/>
                </a:solidFill>
                <a:latin typeface="Arial" pitchFamily="34" charset="0"/>
                <a:ea typeface="Arial-Rounded" pitchFamily="34" charset="0"/>
                <a:cs typeface="Arial" pitchFamily="34" charset="0"/>
              </a:endParaRPr>
            </a:p>
          </p:txBody>
        </p:sp>
      </p:grpSp>
      <p:grpSp>
        <p:nvGrpSpPr>
          <p:cNvPr id="71" name="Group 70"/>
          <p:cNvGrpSpPr/>
          <p:nvPr/>
        </p:nvGrpSpPr>
        <p:grpSpPr>
          <a:xfrm>
            <a:off x="6128595" y="1331869"/>
            <a:ext cx="1540324" cy="770162"/>
            <a:chOff x="6128595" y="1212127"/>
            <a:chExt cx="1540324" cy="770162"/>
          </a:xfrm>
        </p:grpSpPr>
        <p:sp>
          <p:nvSpPr>
            <p:cNvPr id="54" name="Oval 53"/>
            <p:cNvSpPr/>
            <p:nvPr/>
          </p:nvSpPr>
          <p:spPr>
            <a:xfrm>
              <a:off x="6128595" y="1212127"/>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6289385" y="1279457"/>
              <a:ext cx="1247772"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xăng</a:t>
              </a:r>
              <a:endParaRPr lang="en-US" sz="3200" b="1">
                <a:solidFill>
                  <a:schemeClr val="bg1"/>
                </a:solidFill>
                <a:latin typeface="Arial" pitchFamily="34" charset="0"/>
                <a:ea typeface="Arial-Rounded" pitchFamily="34" charset="0"/>
                <a:cs typeface="Arial" pitchFamily="34" charset="0"/>
              </a:endParaRPr>
            </a:p>
          </p:txBody>
        </p:sp>
      </p:grpSp>
      <p:sp>
        <p:nvSpPr>
          <p:cNvPr id="67" name="TextBox 66"/>
          <p:cNvSpPr txBox="1"/>
          <p:nvPr/>
        </p:nvSpPr>
        <p:spPr>
          <a:xfrm>
            <a:off x="6208655" y="2512871"/>
            <a:ext cx="1387693" cy="707753"/>
          </a:xfrm>
          <a:prstGeom prst="rect">
            <a:avLst/>
          </a:prstGeom>
          <a:noFill/>
        </p:spPr>
        <p:txBody>
          <a:bodyPr wrap="square" lIns="91305" tIns="45654" rIns="91305" bIns="45654" rtlCol="0">
            <a:spAutoFit/>
          </a:bodyPr>
          <a:lstStyle/>
          <a:p>
            <a:pPr algn="ctr"/>
            <a:r>
              <a:rPr lang="en-US" sz="4000" b="1" smtClean="0">
                <a:solidFill>
                  <a:schemeClr val="bg1"/>
                </a:solidFill>
                <a:latin typeface="Arial" pitchFamily="34" charset="0"/>
                <a:ea typeface="Arial-Rounded" pitchFamily="34" charset="0"/>
                <a:cs typeface="Arial" pitchFamily="34" charset="0"/>
              </a:rPr>
              <a:t>ăng</a:t>
            </a:r>
            <a:endParaRPr lang="en-US" sz="4000" b="1">
              <a:solidFill>
                <a:schemeClr val="bg1"/>
              </a:solidFill>
              <a:latin typeface="Arial" pitchFamily="34" charset="0"/>
              <a:ea typeface="Arial-Rounded" pitchFamily="34" charset="0"/>
              <a:cs typeface="Arial" pitchFamily="34" charset="0"/>
            </a:endParaRPr>
          </a:p>
        </p:txBody>
      </p:sp>
      <p:grpSp>
        <p:nvGrpSpPr>
          <p:cNvPr id="70" name="Group 69"/>
          <p:cNvGrpSpPr/>
          <p:nvPr/>
        </p:nvGrpSpPr>
        <p:grpSpPr>
          <a:xfrm>
            <a:off x="6128595" y="3802463"/>
            <a:ext cx="1567605" cy="770162"/>
            <a:chOff x="6128595" y="3682721"/>
            <a:chExt cx="1567605" cy="770162"/>
          </a:xfrm>
        </p:grpSpPr>
        <p:sp>
          <p:nvSpPr>
            <p:cNvPr id="56" name="Oval 55"/>
            <p:cNvSpPr/>
            <p:nvPr/>
          </p:nvSpPr>
          <p:spPr>
            <a:xfrm>
              <a:off x="6128595" y="3682721"/>
              <a:ext cx="1540324" cy="77016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157914" y="3801263"/>
              <a:ext cx="1538286" cy="523087"/>
            </a:xfrm>
            <a:prstGeom prst="rect">
              <a:avLst/>
            </a:prstGeom>
            <a:noFill/>
          </p:spPr>
          <p:txBody>
            <a:bodyPr wrap="square" lIns="91305" tIns="45654" rIns="91305" bIns="45654" rtlCol="0">
              <a:spAutoFit/>
            </a:bodyPr>
            <a:lstStyle/>
            <a:p>
              <a:pPr algn="ctr"/>
              <a:r>
                <a:rPr lang="en-US" sz="2800" b="1" dirty="0" err="1" smtClean="0">
                  <a:solidFill>
                    <a:schemeClr val="bg1"/>
                  </a:solidFill>
                  <a:latin typeface="Arial" pitchFamily="34" charset="0"/>
                  <a:ea typeface="Arial-Rounded" pitchFamily="34" charset="0"/>
                  <a:cs typeface="Arial" pitchFamily="34" charset="0"/>
                </a:rPr>
                <a:t>măng</a:t>
              </a:r>
              <a:endParaRPr lang="en-US" sz="2800" b="1" dirty="0">
                <a:solidFill>
                  <a:schemeClr val="bg1"/>
                </a:solidFill>
                <a:latin typeface="Arial" pitchFamily="34" charset="0"/>
                <a:ea typeface="Arial-Rounded" pitchFamily="34" charset="0"/>
                <a:cs typeface="Arial" pitchFamily="34" charset="0"/>
              </a:endParaRPr>
            </a:p>
          </p:txBody>
        </p:sp>
      </p:grpSp>
      <p:grpSp>
        <p:nvGrpSpPr>
          <p:cNvPr id="18" name="Group 17"/>
          <p:cNvGrpSpPr/>
          <p:nvPr/>
        </p:nvGrpSpPr>
        <p:grpSpPr>
          <a:xfrm>
            <a:off x="4384253" y="2140130"/>
            <a:ext cx="1538286" cy="1540322"/>
            <a:chOff x="4384253" y="2020388"/>
            <a:chExt cx="1538286" cy="1540322"/>
          </a:xfrm>
        </p:grpSpPr>
        <p:sp>
          <p:nvSpPr>
            <p:cNvPr id="58" name="Oval 57"/>
            <p:cNvSpPr/>
            <p:nvPr/>
          </p:nvSpPr>
          <p:spPr>
            <a:xfrm rot="5400000">
              <a:off x="4400108" y="2294898"/>
              <a:ext cx="1540322" cy="9913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384253" y="2449996"/>
              <a:ext cx="1538286" cy="584642"/>
            </a:xfrm>
            <a:prstGeom prst="rect">
              <a:avLst/>
            </a:prstGeom>
            <a:noFill/>
          </p:spPr>
          <p:txBody>
            <a:bodyPr wrap="square" lIns="91305" tIns="45654" rIns="91305" bIns="45654" rtlCol="0">
              <a:spAutoFit/>
            </a:bodyPr>
            <a:lstStyle/>
            <a:p>
              <a:pPr algn="ctr"/>
              <a:r>
                <a:rPr lang="en-US" sz="3200" b="1" smtClean="0">
                  <a:solidFill>
                    <a:schemeClr val="bg1"/>
                  </a:solidFill>
                  <a:latin typeface="Arial" pitchFamily="34" charset="0"/>
                  <a:ea typeface="Arial-Rounded" pitchFamily="34" charset="0"/>
                  <a:cs typeface="Arial" pitchFamily="34" charset="0"/>
                </a:rPr>
                <a:t>tặng</a:t>
              </a:r>
              <a:endParaRPr lang="en-US" sz="3200" b="1">
                <a:solidFill>
                  <a:schemeClr val="bg1"/>
                </a:solidFill>
                <a:latin typeface="Arial" pitchFamily="34" charset="0"/>
                <a:ea typeface="Arial-Rounded" pitchFamily="34" charset="0"/>
                <a:cs typeface="Arial" pitchFamily="34" charset="0"/>
              </a:endParaRPr>
            </a:p>
          </p:txBody>
        </p:sp>
      </p:grpSp>
      <p:grpSp>
        <p:nvGrpSpPr>
          <p:cNvPr id="73" name="Group 72"/>
          <p:cNvGrpSpPr/>
          <p:nvPr/>
        </p:nvGrpSpPr>
        <p:grpSpPr>
          <a:xfrm>
            <a:off x="7924799" y="2190751"/>
            <a:ext cx="1219202" cy="1540322"/>
            <a:chOff x="7924798" y="2071009"/>
            <a:chExt cx="1447801" cy="1540322"/>
          </a:xfrm>
        </p:grpSpPr>
        <p:sp>
          <p:nvSpPr>
            <p:cNvPr id="60" name="Oval 59"/>
            <p:cNvSpPr/>
            <p:nvPr/>
          </p:nvSpPr>
          <p:spPr>
            <a:xfrm rot="5400000">
              <a:off x="7878538" y="2117269"/>
              <a:ext cx="1540322" cy="144780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8025165" y="2528892"/>
              <a:ext cx="1247772" cy="523087"/>
            </a:xfrm>
            <a:prstGeom prst="rect">
              <a:avLst/>
            </a:prstGeom>
            <a:noFill/>
          </p:spPr>
          <p:txBody>
            <a:bodyPr wrap="square" lIns="91305" tIns="45654" rIns="91305" bIns="45654" rtlCol="0">
              <a:spAutoFit/>
            </a:bodyPr>
            <a:lstStyle/>
            <a:p>
              <a:pPr algn="ctr"/>
              <a:r>
                <a:rPr lang="en-US" sz="2800" b="1" dirty="0" err="1" smtClean="0">
                  <a:solidFill>
                    <a:schemeClr val="bg1"/>
                  </a:solidFill>
                  <a:latin typeface="Arial" pitchFamily="34" charset="0"/>
                  <a:ea typeface="Arial-Rounded" pitchFamily="34" charset="0"/>
                  <a:cs typeface="Arial" pitchFamily="34" charset="0"/>
                </a:rPr>
                <a:t>nắng</a:t>
              </a:r>
              <a:endParaRPr lang="en-US" sz="2800" b="1" dirty="0">
                <a:solidFill>
                  <a:schemeClr val="bg1"/>
                </a:solidFill>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xmlns=""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nodeType="with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fade">
                                      <p:cBhvr>
                                        <p:cTn id="63" dur="500"/>
                                        <p:tgtEl>
                                          <p:spTgt spid="55"/>
                                        </p:tgtEl>
                                      </p:cBhvr>
                                    </p:animEffect>
                                  </p:childTnLst>
                                </p:cTn>
                              </p:par>
                              <p:par>
                                <p:cTn id="64" presetID="10" presetClass="entr" presetSubtype="0" fill="hold" nodeType="withEffect">
                                  <p:stCondLst>
                                    <p:cond delay="0"/>
                                  </p:stCondLst>
                                  <p:childTnLst>
                                    <p:set>
                                      <p:cBhvr>
                                        <p:cTn id="65" dur="1" fill="hold">
                                          <p:stCondLst>
                                            <p:cond delay="0"/>
                                          </p:stCondLst>
                                        </p:cTn>
                                        <p:tgtEl>
                                          <p:spTgt spid="70"/>
                                        </p:tgtEl>
                                        <p:attrNameLst>
                                          <p:attrName>style.visibility</p:attrName>
                                        </p:attrNameLst>
                                      </p:cBhvr>
                                      <p:to>
                                        <p:strVal val="visible"/>
                                      </p:to>
                                    </p:set>
                                    <p:animEffect transition="in" filter="fade">
                                      <p:cBhvr>
                                        <p:cTn id="6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769"/>
            <a:ext cx="8229600" cy="857250"/>
          </a:xfrm>
        </p:spPr>
        <p:txBody>
          <a:bodyPr/>
          <a:lstStyle/>
          <a:p>
            <a:r>
              <a:rPr lang="en-US" b="1" smtClean="0">
                <a:latin typeface="Arial" pitchFamily="34" charset="0"/>
                <a:cs typeface="Arial" pitchFamily="34" charset="0"/>
              </a:rPr>
              <a:t>So sánh</a:t>
            </a:r>
            <a:endParaRPr lang="en-US" b="1">
              <a:latin typeface="Arial" pitchFamily="34" charset="0"/>
              <a:cs typeface="Arial" pitchFamily="34" charset="0"/>
            </a:endParaRPr>
          </a:p>
        </p:txBody>
      </p:sp>
      <p:sp>
        <p:nvSpPr>
          <p:cNvPr id="3" name="Title 1"/>
          <p:cNvSpPr txBox="1">
            <a:spLocks/>
          </p:cNvSpPr>
          <p:nvPr/>
        </p:nvSpPr>
        <p:spPr>
          <a:xfrm>
            <a:off x="1389743"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a:t>
            </a:r>
            <a:endParaRPr lang="en-US" sz="6600" b="1">
              <a:solidFill>
                <a:srgbClr val="00B0F0"/>
              </a:solidFill>
              <a:latin typeface="Arial" pitchFamily="34" charset="0"/>
              <a:cs typeface="Arial" pitchFamily="34" charset="0"/>
            </a:endParaRPr>
          </a:p>
        </p:txBody>
      </p:sp>
      <p:sp>
        <p:nvSpPr>
          <p:cNvPr id="4" name="Title 1"/>
          <p:cNvSpPr txBox="1">
            <a:spLocks/>
          </p:cNvSpPr>
          <p:nvPr/>
        </p:nvSpPr>
        <p:spPr>
          <a:xfrm>
            <a:off x="5159829"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smtClean="0">
                <a:solidFill>
                  <a:srgbClr val="00B0F0"/>
                </a:solidFill>
                <a:latin typeface="Arial" pitchFamily="34" charset="0"/>
                <a:cs typeface="Arial" pitchFamily="34" charset="0"/>
              </a:rPr>
              <a:t>ăng</a:t>
            </a:r>
            <a:endParaRPr lang="en-US" sz="6600" b="1">
              <a:solidFill>
                <a:srgbClr val="00B0F0"/>
              </a:solidFill>
              <a:latin typeface="Arial" pitchFamily="34" charset="0"/>
              <a:cs typeface="Arial" pitchFamily="34" charset="0"/>
            </a:endParaRPr>
          </a:p>
        </p:txBody>
      </p:sp>
      <p:sp>
        <p:nvSpPr>
          <p:cNvPr id="7" name="Title 1"/>
          <p:cNvSpPr txBox="1">
            <a:spLocks/>
          </p:cNvSpPr>
          <p:nvPr/>
        </p:nvSpPr>
        <p:spPr>
          <a:xfrm>
            <a:off x="1393374"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dirty="0" err="1" smtClean="0">
                <a:solidFill>
                  <a:srgbClr val="FF0000"/>
                </a:solidFill>
                <a:latin typeface="Arial" pitchFamily="34" charset="0"/>
                <a:cs typeface="Arial" pitchFamily="34" charset="0"/>
              </a:rPr>
              <a:t>ă</a:t>
            </a:r>
            <a:r>
              <a:rPr lang="en-US" sz="6600" b="1" dirty="0" err="1" smtClean="0">
                <a:solidFill>
                  <a:srgbClr val="00B0F0"/>
                </a:solidFill>
                <a:latin typeface="Arial" pitchFamily="34" charset="0"/>
                <a:cs typeface="Arial" pitchFamily="34" charset="0"/>
              </a:rPr>
              <a:t>n</a:t>
            </a:r>
            <a:endParaRPr lang="en-US" sz="6600" b="1" dirty="0">
              <a:solidFill>
                <a:srgbClr val="00B0F0"/>
              </a:solidFill>
              <a:latin typeface="Arial" pitchFamily="34" charset="0"/>
              <a:cs typeface="Arial" pitchFamily="34" charset="0"/>
            </a:endParaRPr>
          </a:p>
        </p:txBody>
      </p:sp>
      <p:sp>
        <p:nvSpPr>
          <p:cNvPr id="8" name="Title 1"/>
          <p:cNvSpPr txBox="1">
            <a:spLocks/>
          </p:cNvSpPr>
          <p:nvPr/>
        </p:nvSpPr>
        <p:spPr>
          <a:xfrm>
            <a:off x="4909458" y="2095500"/>
            <a:ext cx="2304143"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6600" b="1" dirty="0" err="1" smtClean="0">
                <a:solidFill>
                  <a:srgbClr val="FF0000"/>
                </a:solidFill>
                <a:latin typeface="Arial" pitchFamily="34" charset="0"/>
                <a:cs typeface="Arial" pitchFamily="34" charset="0"/>
              </a:rPr>
              <a:t>ă</a:t>
            </a:r>
            <a:r>
              <a:rPr lang="en-US" sz="6600" b="1" dirty="0" err="1" smtClean="0">
                <a:solidFill>
                  <a:srgbClr val="00B0F0"/>
                </a:solidFill>
                <a:latin typeface="Arial" pitchFamily="34" charset="0"/>
                <a:cs typeface="Arial" pitchFamily="34" charset="0"/>
              </a:rPr>
              <a:t>n</a:t>
            </a:r>
            <a:endParaRPr lang="en-US" sz="6600" b="1" dirty="0">
              <a:solidFill>
                <a:srgbClr val="00B0F0"/>
              </a:solidFill>
              <a:latin typeface="Arial" pitchFamily="34" charset="0"/>
              <a:cs typeface="Arial" pitchFamily="34" charset="0"/>
            </a:endParaRPr>
          </a:p>
        </p:txBody>
      </p:sp>
      <p:sp>
        <p:nvSpPr>
          <p:cNvPr id="9" name="Right Arrow 8"/>
          <p:cNvSpPr/>
          <p:nvPr/>
        </p:nvSpPr>
        <p:spPr>
          <a:xfrm rot="7172845">
            <a:off x="6724397" y="1678281"/>
            <a:ext cx="978408" cy="3134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499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1470</TotalTime>
  <Words>401</Words>
  <Application>Microsoft Office PowerPoint</Application>
  <PresentationFormat>On-screen Show (16:9)</PresentationFormat>
  <Paragraphs>78</Paragraphs>
  <Slides>13</Slides>
  <Notes>2</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So sánh</vt:lpstr>
      <vt:lpstr>Slide 10</vt:lpstr>
      <vt:lpstr>Em thường nhầm lẫn vần oăt với vần nào?</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224</cp:revision>
  <dcterms:created xsi:type="dcterms:W3CDTF">2020-12-08T15:48:47Z</dcterms:created>
  <dcterms:modified xsi:type="dcterms:W3CDTF">2022-03-19T13:55:24Z</dcterms:modified>
</cp:coreProperties>
</file>