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  <p:sldMasterId id="2147483811" r:id="rId6"/>
    <p:sldMasterId id="2147483824" r:id="rId7"/>
  </p:sldMasterIdLst>
  <p:notesMasterIdLst>
    <p:notesMasterId r:id="rId20"/>
  </p:notesMasterIdLst>
  <p:sldIdLst>
    <p:sldId id="2007577068" r:id="rId8"/>
    <p:sldId id="515" r:id="rId9"/>
    <p:sldId id="404" r:id="rId10"/>
    <p:sldId id="2007577069" r:id="rId11"/>
    <p:sldId id="271" r:id="rId12"/>
    <p:sldId id="406" r:id="rId13"/>
    <p:sldId id="407" r:id="rId14"/>
    <p:sldId id="284" r:id="rId15"/>
    <p:sldId id="2007577066" r:id="rId16"/>
    <p:sldId id="2007577067" r:id="rId17"/>
    <p:sldId id="2007577070" r:id="rId18"/>
    <p:sldId id="20075770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4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20A03BF-BDB9-4A45-9B59-55A59E96C1D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267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11109698" y="1135014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145" b="27940"/>
          <a:stretch/>
        </p:blipFill>
        <p:spPr>
          <a:xfrm>
            <a:off x="2017966" y="333511"/>
            <a:ext cx="2059449" cy="6591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0D58FE-F615-43D4-BF89-BD7CED64342C}"/>
              </a:ext>
            </a:extLst>
          </p:cNvPr>
          <p:cNvGrpSpPr/>
          <p:nvPr userDrawn="1"/>
        </p:nvGrpSpPr>
        <p:grpSpPr>
          <a:xfrm>
            <a:off x="2307015" y="2834285"/>
            <a:ext cx="8858256" cy="1950889"/>
            <a:chOff x="2307015" y="2834285"/>
            <a:chExt cx="8858256" cy="19508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70C70F-0DB3-481E-AED3-3510CE31C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07015" y="2834285"/>
              <a:ext cx="8858256" cy="1950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1F295-5AE1-47A4-AAD4-C8A58EA68C51}"/>
                </a:ext>
              </a:extLst>
            </p:cNvPr>
            <p:cNvSpPr/>
            <p:nvPr userDrawn="1"/>
          </p:nvSpPr>
          <p:spPr>
            <a:xfrm>
              <a:off x="2945713" y="3381105"/>
              <a:ext cx="695356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dirty="0">
                  <a:solidFill>
                    <a:srgbClr val="00A650"/>
                  </a:solidFill>
                  <a:latin typeface="iCiel Cadena" panose="02000503000000020004" pitchFamily="2" charset="0"/>
                </a:rPr>
                <a:t>TỪ CHÚ BỒ CÂU ĐẾN IN-TƠ-NÉT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7C025C-6AF4-4AFF-8DBE-DBDED459E6B4}"/>
              </a:ext>
            </a:extLst>
          </p:cNvPr>
          <p:cNvGrpSpPr/>
          <p:nvPr userDrawn="1"/>
        </p:nvGrpSpPr>
        <p:grpSpPr>
          <a:xfrm>
            <a:off x="1145574" y="653102"/>
            <a:ext cx="1902117" cy="4151736"/>
            <a:chOff x="1145574" y="653102"/>
            <a:chExt cx="1902117" cy="41517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A4837D-E222-419C-AD28-2C53D77263F9}"/>
                </a:ext>
              </a:extLst>
            </p:cNvPr>
            <p:cNvGrpSpPr/>
            <p:nvPr userDrawn="1"/>
          </p:nvGrpSpPr>
          <p:grpSpPr>
            <a:xfrm>
              <a:off x="1145574" y="653102"/>
              <a:ext cx="1902117" cy="4151736"/>
              <a:chOff x="1145574" y="653102"/>
              <a:chExt cx="1902117" cy="415173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7902372-9593-49AA-9141-ACA15BD6ED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1145574" y="653102"/>
                <a:ext cx="1902117" cy="4151736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137A329-79DE-4D40-9C8E-4B128BA11015}"/>
                  </a:ext>
                </a:extLst>
              </p:cNvPr>
              <p:cNvSpPr/>
              <p:nvPr userDrawn="1"/>
            </p:nvSpPr>
            <p:spPr>
              <a:xfrm>
                <a:off x="1326577" y="3116601"/>
                <a:ext cx="1520064" cy="1492093"/>
              </a:xfrm>
              <a:prstGeom prst="ellipse">
                <a:avLst/>
              </a:prstGeom>
              <a:solidFill>
                <a:srgbClr val="00A650"/>
              </a:solidFill>
              <a:ln>
                <a:solidFill>
                  <a:srgbClr val="00A6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D46BD-30DC-4737-B8E9-720A5BE20054}"/>
                </a:ext>
              </a:extLst>
            </p:cNvPr>
            <p:cNvSpPr txBox="1"/>
            <p:nvPr userDrawn="1"/>
          </p:nvSpPr>
          <p:spPr>
            <a:xfrm>
              <a:off x="1471002" y="3095973"/>
              <a:ext cx="12312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  <a:latin typeface="iCiel Cadena" panose="02000503000000020004" pitchFamily="2" charset="0"/>
                </a:rPr>
                <a:t>BÀI </a:t>
              </a:r>
            </a:p>
            <a:p>
              <a:pPr algn="ctr"/>
              <a:r>
                <a:rPr lang="en-US" sz="4800" dirty="0">
                  <a:solidFill>
                    <a:prstClr val="white"/>
                  </a:solidFill>
                  <a:latin typeface="iCiel Cadena" panose="02000503000000020004" pitchFamily="2" charset="0"/>
                </a:rPr>
                <a:t>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FD904-59E9-4F88-B468-99339FB228BF}"/>
              </a:ext>
            </a:extLst>
          </p:cNvPr>
          <p:cNvSpPr txBox="1"/>
          <p:nvPr userDrawn="1"/>
        </p:nvSpPr>
        <p:spPr>
          <a:xfrm>
            <a:off x="3999095" y="415260"/>
            <a:ext cx="66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A650"/>
                </a:solidFill>
                <a:latin typeface="iCiel Cadena" panose="02000503000000020004" pitchFamily="2" charset="0"/>
              </a:rPr>
              <a:t>GIAO TIẾP VÀ KẾT NỐI</a:t>
            </a:r>
          </a:p>
        </p:txBody>
      </p:sp>
    </p:spTree>
    <p:extLst>
      <p:ext uri="{BB962C8B-B14F-4D97-AF65-F5344CB8AC3E}">
        <p14:creationId xmlns:p14="http://schemas.microsoft.com/office/powerpoint/2010/main" val="17453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5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440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4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6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0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38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5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2022/4/14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15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9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64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9" y="4322088"/>
            <a:ext cx="3051497" cy="256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thầy cô và các em </a:t>
            </a:r>
          </a:p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môn Tiếng 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676186" y="3205192"/>
            <a:ext cx="1139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20. Từ chú bồ câu đến in-tơ-nét. 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ênh</a:t>
            </a: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600" b="1" i="1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b.</a:t>
            </a:r>
            <a:endParaRPr lang="vi-VN" sz="3600" kern="0" dirty="0">
              <a:solidFill>
                <a:srgbClr val="17479D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2964369" y="-75003"/>
            <a:ext cx="716140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altLang="zh-C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 CẦU CẦN ĐẠT </a:t>
            </a:r>
            <a:endParaRPr lang="zh-CN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66FF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1. 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Nghe-viết đúng chính tả một đoạn văn ngắn.</a:t>
              </a:r>
              <a:endParaRPr lang="en-US" sz="4000" b="1" kern="0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2. 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Làm đúng các bài tập chính tả phân biệt eo/oe; l/n; </a:t>
              </a:r>
              <a:r>
                <a:rPr lang="en-US" sz="4000" b="1" kern="0" dirty="0" err="1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ên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/</a:t>
              </a:r>
              <a:r>
                <a:rPr lang="en-US" sz="4000" b="1" kern="0" dirty="0" err="1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ênh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. </a:t>
              </a:r>
              <a:endParaRPr lang="en-US" sz="4000" b="1" kern="0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0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310063" y="1032371"/>
            <a:ext cx="988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tiếp nối.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188278" y="2258304"/>
            <a:ext cx="8008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Luyện viết lại những từ sai chính tả</a:t>
            </a:r>
          </a:p>
          <a:p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Tìm thêm những từ có vần eo/oe;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ênh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phân biệt</a:t>
            </a:r>
          </a:p>
        </p:txBody>
      </p:sp>
    </p:spTree>
    <p:extLst>
      <p:ext uri="{BB962C8B-B14F-4D97-AF65-F5344CB8AC3E}">
        <p14:creationId xmlns:p14="http://schemas.microsoft.com/office/powerpoint/2010/main" val="42331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7016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nét</a:t>
            </a:r>
            <a:endParaRPr kumimoji="0" lang="x-none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FD986-4358-499B-B166-13D03D276A9D}"/>
              </a:ext>
            </a:extLst>
          </p:cNvPr>
          <p:cNvSpPr txBox="1"/>
          <p:nvPr/>
        </p:nvSpPr>
        <p:spPr>
          <a:xfrm>
            <a:off x="2964369" y="-75003"/>
            <a:ext cx="739241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altLang="zh-C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 CẦU CẦN ĐẠT </a:t>
            </a:r>
            <a:endParaRPr lang="zh-CN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66FF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60A36-D0E5-4299-ABFC-E0D515BF40AB}"/>
              </a:ext>
            </a:extLst>
          </p:cNvPr>
          <p:cNvGrpSpPr/>
          <p:nvPr/>
        </p:nvGrpSpPr>
        <p:grpSpPr>
          <a:xfrm>
            <a:off x="596581" y="1812982"/>
            <a:ext cx="11130962" cy="1370930"/>
            <a:chOff x="1605689" y="2539189"/>
            <a:chExt cx="6178969" cy="4651498"/>
          </a:xfrm>
        </p:grpSpPr>
        <p:sp>
          <p:nvSpPr>
            <p:cNvPr id="4" name="任意多边形 35">
              <a:extLst>
                <a:ext uri="{FF2B5EF4-FFF2-40B4-BE49-F238E27FC236}">
                  <a16:creationId xmlns:a16="http://schemas.microsoft.com/office/drawing/2014/main" id="{C112D177-8FCB-4023-8E70-080C5EB95CE8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974037-59F5-4B7E-93EF-D11144AAF0A7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1. 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Nghe-viết đúng chính tả một đoạn văn ngắn.</a:t>
              </a:r>
              <a:endParaRPr lang="en-US" sz="4000" b="1" kern="0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6C65BB-1319-4A5C-9212-5B4FE7A430CA}"/>
              </a:ext>
            </a:extLst>
          </p:cNvPr>
          <p:cNvGrpSpPr/>
          <p:nvPr/>
        </p:nvGrpSpPr>
        <p:grpSpPr>
          <a:xfrm>
            <a:off x="596581" y="3895782"/>
            <a:ext cx="11130962" cy="1370930"/>
            <a:chOff x="1605689" y="2539189"/>
            <a:chExt cx="6178969" cy="4651498"/>
          </a:xfrm>
        </p:grpSpPr>
        <p:sp>
          <p:nvSpPr>
            <p:cNvPr id="7" name="任意多边形 35">
              <a:extLst>
                <a:ext uri="{FF2B5EF4-FFF2-40B4-BE49-F238E27FC236}">
                  <a16:creationId xmlns:a16="http://schemas.microsoft.com/office/drawing/2014/main" id="{36177106-4735-46C1-AFD5-4F2AB7571D5F}"/>
                </a:ext>
              </a:extLst>
            </p:cNvPr>
            <p:cNvSpPr/>
            <p:nvPr/>
          </p:nvSpPr>
          <p:spPr>
            <a:xfrm>
              <a:off x="1605689" y="2539189"/>
              <a:ext cx="6178969" cy="4651498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F5A4F"/>
              </a:solidFill>
              <a:prstDash val="lgDash"/>
              <a:miter lim="800000"/>
            </a:ln>
            <a:effectLst>
              <a:glow rad="63500">
                <a:srgbClr val="FFD3D0"/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D0F98-D2B4-4828-8887-460F7980ABE1}"/>
                </a:ext>
              </a:extLst>
            </p:cNvPr>
            <p:cNvSpPr txBox="1"/>
            <p:nvPr/>
          </p:nvSpPr>
          <p:spPr>
            <a:xfrm>
              <a:off x="1701128" y="2619755"/>
              <a:ext cx="6083530" cy="4490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 kern="0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2. 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Làm đúng các bài tập chính tả phân biệt eo/oe; l/n; </a:t>
              </a:r>
              <a:r>
                <a:rPr lang="en-US" sz="4000" b="1" kern="0" dirty="0" err="1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ên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/</a:t>
              </a:r>
              <a:r>
                <a:rPr lang="en-US" sz="4000" b="1" kern="0" dirty="0" err="1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ênh</a:t>
              </a:r>
              <a:r>
                <a:rPr lang="en-US" sz="4000" b="1" kern="0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. </a:t>
              </a:r>
              <a:endParaRPr lang="en-US" sz="4000" b="1" kern="0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242596" y="42704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46" y="195349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1849240" y="830997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999264" y="195349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6991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942684" y="186610"/>
            <a:ext cx="843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2" y="481720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b.</a:t>
            </a:r>
            <a:endParaRPr lang="vi-VN" sz="3200" kern="0" dirty="0">
              <a:solidFill>
                <a:srgbClr val="17479D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</a:t>
            </a:r>
            <a:r>
              <a:rPr lang="en-US" sz="32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649763" y="206994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358301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72075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242477" y="4343982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557158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52343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594583" y="4253359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287</Words>
  <Application>Microsoft Office PowerPoint</Application>
  <PresentationFormat>Widescreen</PresentationFormat>
  <Paragraphs>51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Kalam</vt:lpstr>
      <vt:lpstr>Montserrat</vt:lpstr>
      <vt:lpstr>黑体</vt:lpstr>
      <vt:lpstr>Times New Roman</vt:lpstr>
      <vt:lpstr>仓耳羽辰体-谷力 W05</vt:lpstr>
      <vt:lpstr>字魂27号-布丁体</vt:lpstr>
      <vt:lpstr>思源黑体 CN Regular</vt:lpstr>
      <vt:lpstr>方正粗圆_GBK</vt:lpstr>
      <vt:lpstr>Office Theme</vt:lpstr>
      <vt:lpstr>2_Office 主题​​</vt:lpstr>
      <vt:lpstr>2_Office 主题</vt:lpstr>
      <vt:lpstr>3_Office 主题​​</vt:lpstr>
      <vt:lpstr>Doodle Sketchbook by Slidesgo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2022-04-14T03:46:57Z</dcterms:modified>
</cp:coreProperties>
</file>