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8" r:id="rId3"/>
    <p:sldId id="261" r:id="rId4"/>
    <p:sldId id="283" r:id="rId5"/>
    <p:sldId id="259" r:id="rId6"/>
    <p:sldId id="280" r:id="rId7"/>
    <p:sldId id="264" r:id="rId8"/>
    <p:sldId id="265" r:id="rId9"/>
    <p:sldId id="267" r:id="rId10"/>
    <p:sldId id="266" r:id="rId11"/>
    <p:sldId id="268" r:id="rId12"/>
    <p:sldId id="269" r:id="rId13"/>
    <p:sldId id="270" r:id="rId14"/>
    <p:sldId id="271" r:id="rId15"/>
    <p:sldId id="272" r:id="rId16"/>
    <p:sldId id="274" r:id="rId17"/>
    <p:sldId id="275" r:id="rId18"/>
    <p:sldId id="276" r:id="rId19"/>
    <p:sldId id="284" r:id="rId20"/>
    <p:sldId id="273"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608"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947D4F-EFFB-4B84-BA06-60F98F6BC44D}"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val="113570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47D4F-EFFB-4B84-BA06-60F98F6BC44D}"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val="3697406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47D4F-EFFB-4B84-BA06-60F98F6BC44D}"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val="2069321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31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947D4F-EFFB-4B84-BA06-60F98F6BC44D}"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val="515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947D4F-EFFB-4B84-BA06-60F98F6BC44D}" type="datetimeFigureOut">
              <a:rPr lang="en-US" smtClean="0"/>
              <a:pPr/>
              <a:t>3/3/2022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val="71043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947D4F-EFFB-4B84-BA06-60F98F6BC44D}"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val="410172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947D4F-EFFB-4B84-BA06-60F98F6BC44D}" type="datetimeFigureOut">
              <a:rPr lang="en-US" smtClean="0"/>
              <a:pPr/>
              <a:t>3/3/2022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val="1349650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947D4F-EFFB-4B84-BA06-60F98F6BC44D}" type="datetimeFigureOut">
              <a:rPr lang="en-US" smtClean="0"/>
              <a:pPr/>
              <a:t>3/3/2022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val="280004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947D4F-EFFB-4B84-BA06-60F98F6BC44D}" type="datetimeFigureOut">
              <a:rPr lang="en-US" smtClean="0"/>
              <a:pPr/>
              <a:t>3/3/2022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val="87783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47D4F-EFFB-4B84-BA06-60F98F6BC44D}"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val="62727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947D4F-EFFB-4B84-BA06-60F98F6BC44D}" type="datetimeFigureOut">
              <a:rPr lang="en-US" smtClean="0"/>
              <a:pPr/>
              <a:t>3/3/2022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108DC-D31A-4D00-9A1A-B1B2D6584D2A}" type="slidenum">
              <a:rPr lang="en-US" smtClean="0"/>
              <a:pPr/>
              <a:t>‹#›</a:t>
            </a:fld>
            <a:endParaRPr lang="en-US"/>
          </a:p>
        </p:txBody>
      </p:sp>
    </p:spTree>
    <p:extLst>
      <p:ext uri="{BB962C8B-B14F-4D97-AF65-F5344CB8AC3E}">
        <p14:creationId xmlns:p14="http://schemas.microsoft.com/office/powerpoint/2010/main" val="113760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47D4F-EFFB-4B84-BA06-60F98F6BC44D}" type="datetimeFigureOut">
              <a:rPr lang="en-US" smtClean="0"/>
              <a:pPr/>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108DC-D31A-4D00-9A1A-B1B2D6584D2A}" type="slidenum">
              <a:rPr lang="en-US" smtClean="0"/>
              <a:pPr/>
              <a:t>‹#›</a:t>
            </a:fld>
            <a:endParaRPr lang="en-US"/>
          </a:p>
        </p:txBody>
      </p:sp>
    </p:spTree>
    <p:extLst>
      <p:ext uri="{BB962C8B-B14F-4D97-AF65-F5344CB8AC3E}">
        <p14:creationId xmlns:p14="http://schemas.microsoft.com/office/powerpoint/2010/main" val="323206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WordArt 21"/>
          <p:cNvSpPr>
            <a:spLocks noChangeArrowheads="1" noChangeShapeType="1" noTextEdit="1"/>
          </p:cNvSpPr>
          <p:nvPr/>
        </p:nvSpPr>
        <p:spPr bwMode="auto">
          <a:xfrm>
            <a:off x="381000" y="3505200"/>
            <a:ext cx="8305800" cy="1447800"/>
          </a:xfrm>
          <a:prstGeom prst="rect">
            <a:avLst/>
          </a:prstGeom>
        </p:spPr>
        <p:txBody>
          <a:bodyPr wrap="none" fromWordArt="1">
            <a:prstTxWarp prst="textPlain">
              <a:avLst>
                <a:gd name="adj" fmla="val 50000"/>
              </a:avLst>
            </a:prstTxWarp>
          </a:bodyPr>
          <a:lstStyle/>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KHUẤT PHỤC </a:t>
            </a:r>
          </a:p>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TÊN CƯỚP </a:t>
            </a:r>
            <a:r>
              <a:rPr lang="en-US" sz="3600"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BIỂN</a:t>
            </a:r>
            <a:endParaRPr lang="en-US" sz="3600" kern="10" dirty="0">
              <a:ln w="9525">
                <a:solidFill>
                  <a:srgbClr val="FF00FF"/>
                </a:solidFill>
                <a:round/>
                <a:headEnd/>
                <a:tailEnd/>
              </a:ln>
              <a:effectLst>
                <a:outerShdw dist="45791" dir="2021404" algn="ctr" rotWithShape="0">
                  <a:srgbClr val="B2B2B2">
                    <a:alpha val="79999"/>
                  </a:srgbClr>
                </a:outerShdw>
              </a:effectLst>
              <a:latin typeface="Times New Roman"/>
              <a:cs typeface="Times New Roman"/>
            </a:endParaRPr>
          </a:p>
        </p:txBody>
      </p:sp>
      <p:sp>
        <p:nvSpPr>
          <p:cNvPr id="14" name="WordArt 5"/>
          <p:cNvSpPr>
            <a:spLocks noChangeArrowheads="1" noChangeShapeType="1" noTextEdit="1"/>
          </p:cNvSpPr>
          <p:nvPr/>
        </p:nvSpPr>
        <p:spPr bwMode="auto">
          <a:xfrm>
            <a:off x="1752600" y="1828800"/>
            <a:ext cx="5334000" cy="1066800"/>
          </a:xfrm>
          <a:prstGeom prst="rect">
            <a:avLst/>
          </a:prstGeom>
        </p:spPr>
        <p:txBody>
          <a:bodyPr wrap="none" fromWordArt="1">
            <a:prstTxWarp prst="textPlain">
              <a:avLst>
                <a:gd name="adj" fmla="val 50000"/>
              </a:avLst>
            </a:prstTxWarp>
          </a:bodyPr>
          <a:lstStyle/>
          <a:p>
            <a:pPr algn="ctr"/>
            <a:r>
              <a:rPr lang="en-US" sz="3600" u="sng"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r>
              <a:rPr lang="en-US" sz="3600" u="sng"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vi-VN" sz="3600" u="sng"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đọc</a:t>
            </a:r>
            <a:endParaRPr lang="en-US" sz="3600" u="sng"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225241469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0" fill="hold"/>
                                        <p:tgtEl>
                                          <p:spTgt spid="14"/>
                                        </p:tgtEl>
                                        <p:attrNameLst>
                                          <p:attrName>ppt_w</p:attrName>
                                        </p:attrNameLst>
                                      </p:cBhvr>
                                      <p:tavLst>
                                        <p:tav tm="0">
                                          <p:val>
                                            <p:fltVal val="0"/>
                                          </p:val>
                                        </p:tav>
                                        <p:tav tm="100000">
                                          <p:val>
                                            <p:strVal val="#ppt_w"/>
                                          </p:val>
                                        </p:tav>
                                      </p:tavLst>
                                    </p:anim>
                                    <p:anim calcmode="lin" valueType="num">
                                      <p:cBhvr>
                                        <p:cTn id="8" dur="3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349500"/>
            <a:ext cx="0" cy="2276915"/>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110836" y="2656790"/>
            <a:ext cx="3088398" cy="2308324"/>
          </a:xfrm>
          <a:prstGeom prst="rect">
            <a:avLst/>
          </a:prstGeom>
        </p:spPr>
        <p:txBody>
          <a:bodyPr wrap="square">
            <a:spAutoFit/>
          </a:bodyPr>
          <a:lstStyle/>
          <a:p>
            <a:r>
              <a:rPr lang="en-US" sz="2400" dirty="0" smtClean="0">
                <a:latin typeface="Times New Roman" pitchFamily="18" charset="0"/>
                <a:cs typeface="Times New Roman" pitchFamily="18" charset="0"/>
              </a:rPr>
              <a:t>- vạm vỡ</a:t>
            </a:r>
          </a:p>
          <a:p>
            <a:r>
              <a:rPr lang="en-US" sz="2400" dirty="0" smtClean="0">
                <a:latin typeface="Times New Roman" pitchFamily="18" charset="0"/>
                <a:cs typeface="Times New Roman" pitchFamily="18" charset="0"/>
              </a:rPr>
              <a:t>- trắng bệch</a:t>
            </a:r>
          </a:p>
          <a:p>
            <a:r>
              <a:rPr lang="en-US" sz="2400" dirty="0" smtClean="0">
                <a:latin typeface="Times New Roman" pitchFamily="18" charset="0"/>
                <a:cs typeface="Times New Roman" pitchFamily="18" charset="0"/>
              </a:rPr>
              <a:t>- loạn óc</a:t>
            </a:r>
          </a:p>
          <a:p>
            <a:r>
              <a:rPr lang="en-US" sz="2400" dirty="0" smtClean="0">
                <a:latin typeface="Times New Roman" pitchFamily="18" charset="0"/>
                <a:cs typeface="Times New Roman" pitchFamily="18" charset="0"/>
              </a:rPr>
              <a:t>-rút </a:t>
            </a:r>
            <a:r>
              <a:rPr lang="en-US" sz="2400" dirty="0">
                <a:latin typeface="Times New Roman" pitchFamily="18" charset="0"/>
                <a:cs typeface="Times New Roman" pitchFamily="18" charset="0"/>
              </a:rPr>
              <a:t>soạt dao </a:t>
            </a:r>
            <a:r>
              <a:rPr lang="en-US" sz="2400" dirty="0" smtClean="0">
                <a:latin typeface="Times New Roman" pitchFamily="18" charset="0"/>
                <a:cs typeface="Times New Roman" pitchFamily="18" charset="0"/>
              </a:rPr>
              <a:t>ra</a:t>
            </a:r>
          </a:p>
          <a:p>
            <a:r>
              <a:rPr lang="en-US" sz="2400" dirty="0" smtClean="0">
                <a:latin typeface="Times New Roman" pitchFamily="18" charset="0"/>
                <a:cs typeface="Times New Roman" pitchFamily="18" charset="0"/>
              </a:rPr>
              <a:t>- man </a:t>
            </a:r>
            <a:r>
              <a:rPr lang="en-US" sz="2400" dirty="0">
                <a:latin typeface="Times New Roman" pitchFamily="18" charset="0"/>
                <a:cs typeface="Times New Roman" pitchFamily="18" charset="0"/>
              </a:rPr>
              <a:t>rợ</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dõng </a:t>
            </a:r>
            <a:r>
              <a:rPr lang="en-US" sz="2400" dirty="0">
                <a:latin typeface="Times New Roman" pitchFamily="18" charset="0"/>
                <a:cs typeface="Times New Roman" pitchFamily="18" charset="0"/>
              </a:rPr>
              <a:t>dạc</a:t>
            </a:r>
          </a:p>
        </p:txBody>
      </p:sp>
      <p:sp>
        <p:nvSpPr>
          <p:cNvPr id="2" name="Rectangle 1"/>
          <p:cNvSpPr/>
          <p:nvPr/>
        </p:nvSpPr>
        <p:spPr>
          <a:xfrm>
            <a:off x="0" y="5257800"/>
            <a:ext cx="9144000" cy="1323439"/>
          </a:xfrm>
          <a:prstGeom prst="rect">
            <a:avLst/>
          </a:prstGeom>
          <a:blipFill>
            <a:blip r:embed="rId3"/>
            <a:tile tx="0" ty="0" sx="100000" sy="100000" flip="none" algn="tl"/>
          </a:blipFill>
        </p:spPr>
        <p:txBody>
          <a:bodyPr wrap="square">
            <a:spAutoFit/>
          </a:bodyPr>
          <a:lstStyle/>
          <a:p>
            <a:r>
              <a:rPr lang="en-US" sz="4000" b="1" dirty="0" smtClean="0">
                <a:latin typeface="Times New Roman" pitchFamily="18" charset="0"/>
                <a:cs typeface="Times New Roman" pitchFamily="18" charset="0"/>
              </a:rPr>
              <a:t>Những từ ngữ nào cho thấy hình ảnh  tên chúa tàu ( tên cướp biển) rất dữ tợn ?</a:t>
            </a:r>
            <a:endParaRPr lang="en-US" sz="4000" b="1" dirty="0">
              <a:latin typeface="Times New Roman" pitchFamily="18" charset="0"/>
              <a:cs typeface="Times New Roman" pitchFamily="18" charset="0"/>
            </a:endParaRPr>
          </a:p>
        </p:txBody>
      </p:sp>
      <p:sp>
        <p:nvSpPr>
          <p:cNvPr id="4" name="Rectangle 3"/>
          <p:cNvSpPr/>
          <p:nvPr/>
        </p:nvSpPr>
        <p:spPr>
          <a:xfrm>
            <a:off x="21771" y="5088522"/>
            <a:ext cx="9143999" cy="1661993"/>
          </a:xfrm>
          <a:prstGeom prst="rect">
            <a:avLst/>
          </a:prstGeom>
          <a:blipFill>
            <a:blip r:embed="rId4"/>
            <a:tile tx="0" ty="0" sx="100000" sy="100000" flip="none" algn="tl"/>
          </a:blipFill>
        </p:spPr>
        <p:txBody>
          <a:bodyPr wrap="square">
            <a:spAutoFit/>
          </a:bodyPr>
          <a:lstStyle/>
          <a:p>
            <a:pPr algn="just"/>
            <a:r>
              <a:rPr lang="en-US" sz="3400" b="1" dirty="0">
                <a:latin typeface="Times New Roman" pitchFamily="18" charset="0"/>
                <a:cs typeface="Times New Roman" pitchFamily="18" charset="0"/>
              </a:rPr>
              <a:t>Những từ ngữ cho thấy tên cướp </a:t>
            </a:r>
            <a:r>
              <a:rPr lang="en-US" sz="3400" b="1" dirty="0" err="1">
                <a:latin typeface="Times New Roman" pitchFamily="18" charset="0"/>
                <a:cs typeface="Times New Roman" pitchFamily="18" charset="0"/>
              </a:rPr>
              <a:t>biển</a:t>
            </a:r>
            <a:r>
              <a:rPr lang="en-US" sz="3400" b="1" dirty="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rất</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dữ</a:t>
            </a:r>
            <a:r>
              <a:rPr lang="en-US" sz="3400" b="1" dirty="0" smtClean="0">
                <a:latin typeface="Times New Roman" pitchFamily="18" charset="0"/>
                <a:cs typeface="Times New Roman" pitchFamily="18" charset="0"/>
              </a:rPr>
              <a:t> </a:t>
            </a:r>
            <a:r>
              <a:rPr lang="en-US" sz="3400" b="1" dirty="0">
                <a:latin typeface="Times New Roman" pitchFamily="18" charset="0"/>
                <a:cs typeface="Times New Roman" pitchFamily="18" charset="0"/>
              </a:rPr>
              <a:t>tợn: </a:t>
            </a:r>
            <a:r>
              <a:rPr lang="en-US" sz="3400" b="1" dirty="0">
                <a:solidFill>
                  <a:srgbClr val="2A2AE2"/>
                </a:solidFill>
                <a:latin typeface="Times New Roman" pitchFamily="18" charset="0"/>
                <a:cs typeface="Times New Roman" pitchFamily="18" charset="0"/>
              </a:rPr>
              <a:t>trên má có vết sẹo chém dọc xuống trắng bệch, lên cơn loạn óc, hát những bài ca man </a:t>
            </a:r>
            <a:r>
              <a:rPr lang="en-US" sz="3400" b="1" dirty="0" err="1" smtClean="0">
                <a:solidFill>
                  <a:srgbClr val="2A2AE2"/>
                </a:solidFill>
                <a:latin typeface="Times New Roman" pitchFamily="18" charset="0"/>
                <a:cs typeface="Times New Roman" pitchFamily="18" charset="0"/>
              </a:rPr>
              <a:t>rợ</a:t>
            </a:r>
            <a:r>
              <a:rPr lang="en-US" sz="3400" b="1" dirty="0" smtClean="0">
                <a:solidFill>
                  <a:srgbClr val="2A2AE2"/>
                </a:solidFill>
                <a:latin typeface="Times New Roman" pitchFamily="18" charset="0"/>
                <a:cs typeface="Times New Roman" pitchFamily="18" charset="0"/>
              </a:rPr>
              <a:t>.</a:t>
            </a:r>
            <a:endParaRPr lang="en-US" sz="3400" b="1" dirty="0">
              <a:solidFill>
                <a:srgbClr val="2A2AE2"/>
              </a:solidFill>
              <a:latin typeface="Times New Roman" pitchFamily="18" charset="0"/>
              <a:cs typeface="Times New Roman" pitchFamily="18" charset="0"/>
            </a:endParaRPr>
          </a:p>
        </p:txBody>
      </p:sp>
      <p:sp>
        <p:nvSpPr>
          <p:cNvPr id="6" name="Rectangle 5"/>
          <p:cNvSpPr/>
          <p:nvPr/>
        </p:nvSpPr>
        <p:spPr>
          <a:xfrm>
            <a:off x="3556456" y="2656790"/>
            <a:ext cx="5435144" cy="1200329"/>
          </a:xfrm>
          <a:prstGeom prst="rect">
            <a:avLst/>
          </a:prstGeom>
        </p:spPr>
        <p:txBody>
          <a:bodyPr wrap="square">
            <a:spAutoFit/>
          </a:bodyPr>
          <a:lstStyle/>
          <a:p>
            <a:r>
              <a:rPr lang="en-US" sz="3600" b="1" dirty="0">
                <a:latin typeface="Times New Roman" pitchFamily="18" charset="0"/>
                <a:cs typeface="Times New Roman" pitchFamily="18" charset="0"/>
              </a:rPr>
              <a:t>Ý chính đoạn 1: </a:t>
            </a:r>
            <a:r>
              <a:rPr lang="en-US" sz="3600" dirty="0" smtClean="0">
                <a:latin typeface="Times New Roman" pitchFamily="18" charset="0"/>
                <a:cs typeface="Times New Roman" pitchFamily="18" charset="0"/>
              </a:rPr>
              <a:t>Hình </a:t>
            </a:r>
            <a:r>
              <a:rPr lang="en-US" sz="3600" dirty="0">
                <a:latin typeface="Times New Roman" pitchFamily="18" charset="0"/>
                <a:cs typeface="Times New Roman" pitchFamily="18" charset="0"/>
              </a:rPr>
              <a:t>ảnh dữ tợn của tên cướp biển</a:t>
            </a:r>
          </a:p>
        </p:txBody>
      </p:sp>
    </p:spTree>
    <p:extLst>
      <p:ext uri="{BB962C8B-B14F-4D97-AF65-F5344CB8AC3E}">
        <p14:creationId xmlns:p14="http://schemas.microsoft.com/office/powerpoint/2010/main" val="8566921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10000" r="-10000"/>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438400"/>
            <a:ext cx="0" cy="1285259"/>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2" name="Rectangle 1"/>
          <p:cNvSpPr/>
          <p:nvPr/>
        </p:nvSpPr>
        <p:spPr>
          <a:xfrm>
            <a:off x="3657600" y="2590405"/>
            <a:ext cx="4572000" cy="830997"/>
          </a:xfrm>
          <a:prstGeom prst="rect">
            <a:avLst/>
          </a:prstGeom>
        </p:spPr>
        <p:txBody>
          <a:bodyPr>
            <a:spAutoFit/>
          </a:bodyPr>
          <a:lstStyle/>
          <a:p>
            <a:r>
              <a:rPr lang="en-US" sz="2400" b="1" dirty="0">
                <a:latin typeface="Times New Roman" pitchFamily="18" charset="0"/>
                <a:cs typeface="Times New Roman" pitchFamily="18" charset="0"/>
              </a:rPr>
              <a:t>Ý chính đoạn 1: </a:t>
            </a:r>
            <a:r>
              <a:rPr lang="en-US" sz="2400" dirty="0">
                <a:latin typeface="Times New Roman" pitchFamily="18" charset="0"/>
                <a:cs typeface="Times New Roman" pitchFamily="18" charset="0"/>
              </a:rPr>
              <a:t>hình ảnh dữ tợn của tên cướp biển</a:t>
            </a:r>
          </a:p>
        </p:txBody>
      </p:sp>
      <p:sp>
        <p:nvSpPr>
          <p:cNvPr id="6" name="Rectangle 5"/>
          <p:cNvSpPr/>
          <p:nvPr/>
        </p:nvSpPr>
        <p:spPr>
          <a:xfrm>
            <a:off x="0" y="4967288"/>
            <a:ext cx="9220200" cy="1938992"/>
          </a:xfrm>
          <a:prstGeom prst="rect">
            <a:avLst/>
          </a:prstGeom>
        </p:spPr>
        <p:txBody>
          <a:bodyPr wrap="square">
            <a:spAutoFit/>
          </a:bodyPr>
          <a:lstStyle/>
          <a:p>
            <a:pPr algn="just"/>
            <a:r>
              <a:rPr lang="en-US" sz="4000" b="1" dirty="0">
                <a:solidFill>
                  <a:srgbClr val="FF0000"/>
                </a:solidFill>
                <a:latin typeface="Times New Roman" pitchFamily="18" charset="0"/>
                <a:cs typeface="Times New Roman" pitchFamily="18" charset="0"/>
              </a:rPr>
              <a:t>Tính hung hãn của tên chúa tàu ( tên cướp biển) được thể hiện qua những chi tiết nào ?</a:t>
            </a:r>
          </a:p>
        </p:txBody>
      </p:sp>
      <p:sp>
        <p:nvSpPr>
          <p:cNvPr id="7" name="Rectangle 6"/>
          <p:cNvSpPr/>
          <p:nvPr/>
        </p:nvSpPr>
        <p:spPr>
          <a:xfrm>
            <a:off x="20782" y="4241407"/>
            <a:ext cx="9123218" cy="2062103"/>
          </a:xfrm>
          <a:prstGeom prst="rect">
            <a:avLst/>
          </a:prstGeom>
          <a:blipFill>
            <a:blip r:embed="rId3"/>
            <a:tile tx="0" ty="0" sx="100000" sy="100000" flip="none" algn="tl"/>
          </a:blipFill>
        </p:spPr>
        <p:txBody>
          <a:bodyPr wrap="square">
            <a:spAutoFit/>
          </a:bodyPr>
          <a:lstStyle/>
          <a:p>
            <a:pPr algn="just"/>
            <a:r>
              <a:rPr lang="en-US" sz="3200" b="1" dirty="0">
                <a:latin typeface="Times New Roman" pitchFamily="18" charset="0"/>
                <a:cs typeface="Times New Roman" pitchFamily="18" charset="0"/>
              </a:rPr>
              <a:t>Các chi tiết: tên chúa tàu đập tay xuống bàn quát mọi người im; thô bạo quát bác sĩ Ly "Có âm mồm không?"; rút soạt dao ra, lăm lăm chực đâm bác sĩ Ly. </a:t>
            </a:r>
          </a:p>
        </p:txBody>
      </p:sp>
      <p:sp>
        <p:nvSpPr>
          <p:cNvPr id="8" name="Rectangle 7"/>
          <p:cNvSpPr/>
          <p:nvPr/>
        </p:nvSpPr>
        <p:spPr>
          <a:xfrm>
            <a:off x="76201" y="4967288"/>
            <a:ext cx="9053944"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n-US" sz="3200" b="1" dirty="0">
                <a:solidFill>
                  <a:srgbClr val="FF0000"/>
                </a:solidFill>
                <a:latin typeface="Times New Roman" pitchFamily="18" charset="0"/>
                <a:cs typeface="Times New Roman" pitchFamily="18" charset="0"/>
              </a:rPr>
              <a:t>Trước tên cướp biển hung hãn bác sĩ Ly có lời nói và cử chỉ như thế nào ?</a:t>
            </a:r>
          </a:p>
        </p:txBody>
      </p:sp>
      <p:sp>
        <p:nvSpPr>
          <p:cNvPr id="19" name="Rectangle 18"/>
          <p:cNvSpPr/>
          <p:nvPr/>
        </p:nvSpPr>
        <p:spPr>
          <a:xfrm>
            <a:off x="91514" y="2591951"/>
            <a:ext cx="3337486" cy="1200329"/>
          </a:xfrm>
          <a:prstGeom prst="rect">
            <a:avLst/>
          </a:prstGeom>
        </p:spPr>
        <p:txBody>
          <a:bodyPr wrap="square">
            <a:spAutoFit/>
          </a:bodyPr>
          <a:lstStyle/>
          <a:p>
            <a:r>
              <a:rPr lang="en-US" sz="2400" dirty="0" smtClean="0">
                <a:latin typeface="Times New Roman" pitchFamily="18" charset="0"/>
                <a:cs typeface="Times New Roman" pitchFamily="18" charset="0"/>
              </a:rPr>
              <a:t>- vạm vỡ  - trắng bệch</a:t>
            </a:r>
          </a:p>
          <a:p>
            <a:r>
              <a:rPr lang="en-US" sz="2400" dirty="0" smtClean="0">
                <a:latin typeface="Times New Roman" pitchFamily="18" charset="0"/>
                <a:cs typeface="Times New Roman" pitchFamily="18" charset="0"/>
              </a:rPr>
              <a:t>- loạn óc  - rút </a:t>
            </a:r>
            <a:r>
              <a:rPr lang="en-US" sz="2400" dirty="0">
                <a:latin typeface="Times New Roman" pitchFamily="18" charset="0"/>
                <a:cs typeface="Times New Roman" pitchFamily="18" charset="0"/>
              </a:rPr>
              <a:t>soạt dao </a:t>
            </a:r>
            <a:r>
              <a:rPr lang="en-US" sz="2400" dirty="0" smtClean="0">
                <a:latin typeface="Times New Roman" pitchFamily="18" charset="0"/>
                <a:cs typeface="Times New Roman" pitchFamily="18" charset="0"/>
              </a:rPr>
              <a:t>ra</a:t>
            </a:r>
          </a:p>
          <a:p>
            <a:r>
              <a:rPr lang="en-US" sz="2400" dirty="0" smtClean="0">
                <a:latin typeface="Times New Roman" pitchFamily="18" charset="0"/>
                <a:cs typeface="Times New Roman" pitchFamily="18" charset="0"/>
              </a:rPr>
              <a:t>- man </a:t>
            </a:r>
            <a:r>
              <a:rPr lang="en-US" sz="2400" dirty="0" err="1" smtClean="0">
                <a:latin typeface="Times New Roman" pitchFamily="18" charset="0"/>
                <a:cs typeface="Times New Roman" pitchFamily="18" charset="0"/>
              </a:rPr>
              <a:t>rợ</a:t>
            </a:r>
            <a:r>
              <a:rPr lang="en-US" sz="2400" dirty="0" smtClean="0">
                <a:latin typeface="Times New Roman" pitchFamily="18" charset="0"/>
                <a:cs typeface="Times New Roman" pitchFamily="18" charset="0"/>
              </a:rPr>
              <a:t>  - dõng </a:t>
            </a:r>
            <a:r>
              <a:rPr lang="en-US" sz="2400" dirty="0">
                <a:latin typeface="Times New Roman" pitchFamily="18" charset="0"/>
                <a:cs typeface="Times New Roman" pitchFamily="18" charset="0"/>
              </a:rPr>
              <a:t>dạc</a:t>
            </a:r>
          </a:p>
        </p:txBody>
      </p:sp>
    </p:spTree>
    <p:extLst>
      <p:ext uri="{BB962C8B-B14F-4D97-AF65-F5344CB8AC3E}">
        <p14:creationId xmlns:p14="http://schemas.microsoft.com/office/powerpoint/2010/main" val="33958822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18921"/>
            <a:ext cx="9144000" cy="3848480"/>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lgn="just">
              <a:buNone/>
            </a:pPr>
            <a:r>
              <a:rPr lang="en-US" sz="4000" b="1" dirty="0">
                <a:solidFill>
                  <a:schemeClr val="tx1"/>
                </a:solidFill>
                <a:latin typeface="Times New Roman" pitchFamily="18" charset="0"/>
                <a:cs typeface="Times New Roman" pitchFamily="18" charset="0"/>
              </a:rPr>
              <a:t>Bác sĩ Ly vẫn ôn tồn giảng giải cho chủ quán cách trị bệnh, điềm tĩnh khi hỏi lại tên chúa tàu : "Anh bảo tôi có phải không?", bác sĩ Ly dõng dạc và quả quyết:  nếu hắn không cất dao sẽ đưa hắn ra </a:t>
            </a:r>
            <a:r>
              <a:rPr lang="en-US" sz="4000" b="1" dirty="0" err="1">
                <a:solidFill>
                  <a:schemeClr val="tx1"/>
                </a:solidFill>
                <a:latin typeface="Times New Roman" pitchFamily="18" charset="0"/>
                <a:cs typeface="Times New Roman" pitchFamily="18" charset="0"/>
              </a:rPr>
              <a:t>tòa</a:t>
            </a:r>
            <a:r>
              <a:rPr lang="en-US" sz="4000" b="1" dirty="0" smtClean="0">
                <a:solidFill>
                  <a:schemeClr val="tx1"/>
                </a:solidFill>
                <a:latin typeface="Times New Roman" pitchFamily="18" charset="0"/>
                <a:cs typeface="Times New Roman" pitchFamily="18" charset="0"/>
              </a:rPr>
              <a:t>. </a:t>
            </a:r>
            <a:r>
              <a:rPr lang="en-US" sz="4000" b="1" dirty="0" smtClean="0">
                <a:solidFill>
                  <a:srgbClr val="FF0000"/>
                </a:solidFill>
                <a:latin typeface="Times New Roman" pitchFamily="18" charset="0"/>
                <a:cs typeface="Times New Roman" pitchFamily="18" charset="0"/>
              </a:rPr>
              <a:t>Cho </a:t>
            </a:r>
            <a:r>
              <a:rPr lang="en-US" sz="4000" b="1" dirty="0">
                <a:solidFill>
                  <a:srgbClr val="FF0000"/>
                </a:solidFill>
                <a:latin typeface="Times New Roman" pitchFamily="18" charset="0"/>
                <a:cs typeface="Times New Roman" pitchFamily="18" charset="0"/>
              </a:rPr>
              <a:t>thấy ông là người rất nhân hậu, điềm đạm nhưng cũng rất cứng rắn, </a:t>
            </a:r>
            <a:r>
              <a:rPr lang="en-US" sz="4000" b="1" dirty="0" err="1">
                <a:solidFill>
                  <a:srgbClr val="FF0000"/>
                </a:solidFill>
                <a:latin typeface="Times New Roman" pitchFamily="18" charset="0"/>
                <a:cs typeface="Times New Roman" pitchFamily="18" charset="0"/>
              </a:rPr>
              <a:t>dũng</a:t>
            </a:r>
            <a:r>
              <a:rPr lang="en-US" sz="4000" b="1"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cảm</a:t>
            </a:r>
            <a:r>
              <a:rPr lang="en-US" sz="4000" b="1" dirty="0" smtClean="0">
                <a:solidFill>
                  <a:srgbClr val="FF0000"/>
                </a:solidFill>
                <a:latin typeface="Times New Roman" pitchFamily="18" charset="0"/>
                <a:cs typeface="Times New Roman" pitchFamily="18" charset="0"/>
              </a:rPr>
              <a:t>…</a:t>
            </a:r>
            <a:endParaRPr lang="en-US" dirty="0">
              <a:solidFill>
                <a:srgbClr val="FF0000"/>
              </a:solidFill>
            </a:endParaRPr>
          </a:p>
        </p:txBody>
      </p:sp>
      <p:sp>
        <p:nvSpPr>
          <p:cNvPr id="4" name="Text Box 3"/>
          <p:cNvSpPr txBox="1">
            <a:spLocks noChangeArrowheads="1"/>
          </p:cNvSpPr>
          <p:nvPr/>
        </p:nvSpPr>
        <p:spPr bwMode="auto">
          <a:xfrm>
            <a:off x="960461" y="494817"/>
            <a:ext cx="7924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2800" b="1" dirty="0">
                <a:latin typeface="Times New Roman" pitchFamily="18" charset="0"/>
              </a:rPr>
              <a:t>Khuất phục tên cướp biển</a:t>
            </a:r>
          </a:p>
          <a:p>
            <a:pPr algn="ctr" eaLnBrk="1" hangingPunct="1">
              <a:spcBef>
                <a:spcPct val="50000"/>
              </a:spcBef>
            </a:pPr>
            <a:r>
              <a:rPr lang="en-US" sz="2800" dirty="0">
                <a:latin typeface="Times New Roman" pitchFamily="18" charset="0"/>
              </a:rPr>
              <a:t>                         </a:t>
            </a:r>
          </a:p>
        </p:txBody>
      </p:sp>
      <p:sp>
        <p:nvSpPr>
          <p:cNvPr id="5" name="Text Box 23"/>
          <p:cNvSpPr txBox="1">
            <a:spLocks noChangeArrowheads="1"/>
          </p:cNvSpPr>
          <p:nvPr/>
        </p:nvSpPr>
        <p:spPr bwMode="auto">
          <a:xfrm>
            <a:off x="3350370" y="-36862"/>
            <a:ext cx="15215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u="sng" dirty="0">
                <a:solidFill>
                  <a:srgbClr val="FF3300"/>
                </a:solidFill>
                <a:latin typeface="Times New Roman" pitchFamily="18" charset="0"/>
              </a:rPr>
              <a:t>Tập đọc</a:t>
            </a:r>
            <a:r>
              <a:rPr lang="en-US" sz="2800" b="1" u="sng" dirty="0">
                <a:latin typeface="Times New Roman" pitchFamily="18" charset="0"/>
              </a:rPr>
              <a:t> </a:t>
            </a:r>
          </a:p>
        </p:txBody>
      </p:sp>
      <p:sp>
        <p:nvSpPr>
          <p:cNvPr id="6" name="Text Box 25"/>
          <p:cNvSpPr txBox="1">
            <a:spLocks noChangeArrowheads="1"/>
          </p:cNvSpPr>
          <p:nvPr/>
        </p:nvSpPr>
        <p:spPr bwMode="auto">
          <a:xfrm>
            <a:off x="4111155" y="1078668"/>
            <a:ext cx="47005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800" dirty="0"/>
          </a:p>
        </p:txBody>
      </p:sp>
    </p:spTree>
    <p:extLst>
      <p:ext uri="{BB962C8B-B14F-4D97-AF65-F5344CB8AC3E}">
        <p14:creationId xmlns:p14="http://schemas.microsoft.com/office/powerpoint/2010/main" val="4077521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t="-1000" b="-1000"/>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362200"/>
            <a:ext cx="0" cy="1413785"/>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134105" y="2760322"/>
            <a:ext cx="3107720" cy="1015663"/>
          </a:xfrm>
          <a:prstGeom prst="rect">
            <a:avLst/>
          </a:prstGeom>
        </p:spPr>
        <p:txBody>
          <a:bodyPr wrap="square">
            <a:spAutoFit/>
          </a:bodyPr>
          <a:lstStyle/>
          <a:p>
            <a:r>
              <a:rPr lang="en-US" sz="2000" dirty="0" smtClean="0">
                <a:latin typeface="Times New Roman" pitchFamily="18" charset="0"/>
                <a:cs typeface="Times New Roman" pitchFamily="18" charset="0"/>
              </a:rPr>
              <a:t>- vạm vỡ     - trắng bệch</a:t>
            </a:r>
          </a:p>
          <a:p>
            <a:r>
              <a:rPr lang="en-US" sz="2000" dirty="0" smtClean="0">
                <a:latin typeface="Times New Roman" pitchFamily="18" charset="0"/>
                <a:cs typeface="Times New Roman" pitchFamily="18" charset="0"/>
              </a:rPr>
              <a:t>- loạn óc     - rút </a:t>
            </a:r>
            <a:r>
              <a:rPr lang="en-US" sz="2000" dirty="0">
                <a:latin typeface="Times New Roman" pitchFamily="18" charset="0"/>
                <a:cs typeface="Times New Roman" pitchFamily="18" charset="0"/>
              </a:rPr>
              <a:t>soạt dao </a:t>
            </a:r>
            <a:r>
              <a:rPr lang="en-US" sz="2000" dirty="0" smtClean="0">
                <a:latin typeface="Times New Roman" pitchFamily="18" charset="0"/>
                <a:cs typeface="Times New Roman" pitchFamily="18" charset="0"/>
              </a:rPr>
              <a:t>ra</a:t>
            </a:r>
          </a:p>
          <a:p>
            <a:r>
              <a:rPr lang="en-US" sz="2000" dirty="0" smtClean="0">
                <a:latin typeface="Times New Roman" pitchFamily="18" charset="0"/>
                <a:cs typeface="Times New Roman" pitchFamily="18" charset="0"/>
              </a:rPr>
              <a:t>- man </a:t>
            </a:r>
            <a:r>
              <a:rPr lang="en-US" sz="2000" dirty="0">
                <a:latin typeface="Times New Roman" pitchFamily="18" charset="0"/>
                <a:cs typeface="Times New Roman" pitchFamily="18" charset="0"/>
              </a:rPr>
              <a:t>rợ</a:t>
            </a:r>
            <a:r>
              <a:rPr lang="en-US" sz="2000" dirty="0" smtClean="0">
                <a:latin typeface="Times New Roman" pitchFamily="18" charset="0"/>
                <a:cs typeface="Times New Roman" pitchFamily="18" charset="0"/>
              </a:rPr>
              <a:t>,    - dõng </a:t>
            </a:r>
            <a:r>
              <a:rPr lang="en-US" sz="2000" dirty="0">
                <a:latin typeface="Times New Roman" pitchFamily="18" charset="0"/>
                <a:cs typeface="Times New Roman" pitchFamily="18" charset="0"/>
              </a:rPr>
              <a:t>dạc</a:t>
            </a:r>
          </a:p>
        </p:txBody>
      </p:sp>
      <p:sp>
        <p:nvSpPr>
          <p:cNvPr id="6" name="Rectangle 5"/>
          <p:cNvSpPr/>
          <p:nvPr/>
        </p:nvSpPr>
        <p:spPr>
          <a:xfrm>
            <a:off x="3556456" y="2656790"/>
            <a:ext cx="5435144" cy="954107"/>
          </a:xfrm>
          <a:prstGeom prst="rect">
            <a:avLst/>
          </a:prstGeom>
        </p:spPr>
        <p:txBody>
          <a:bodyPr wrap="square">
            <a:spAutoFit/>
          </a:bodyPr>
          <a:lstStyle/>
          <a:p>
            <a:r>
              <a:rPr lang="en-US" sz="2800" b="1" dirty="0">
                <a:latin typeface="Times New Roman" pitchFamily="18" charset="0"/>
                <a:cs typeface="Times New Roman" pitchFamily="18" charset="0"/>
              </a:rPr>
              <a:t>Ý chính đoạn 1: </a:t>
            </a:r>
            <a:r>
              <a:rPr lang="en-US" sz="2800" dirty="0" smtClean="0">
                <a:latin typeface="Times New Roman" pitchFamily="18" charset="0"/>
                <a:cs typeface="Times New Roman" pitchFamily="18" charset="0"/>
              </a:rPr>
              <a:t>Hình </a:t>
            </a:r>
            <a:r>
              <a:rPr lang="en-US" sz="2800" dirty="0">
                <a:latin typeface="Times New Roman" pitchFamily="18" charset="0"/>
                <a:cs typeface="Times New Roman" pitchFamily="18" charset="0"/>
              </a:rPr>
              <a:t>ảnh dữ tợn của tên cướp biển</a:t>
            </a:r>
          </a:p>
        </p:txBody>
      </p:sp>
      <p:sp>
        <p:nvSpPr>
          <p:cNvPr id="2" name="Rectangle 1"/>
          <p:cNvSpPr/>
          <p:nvPr/>
        </p:nvSpPr>
        <p:spPr>
          <a:xfrm>
            <a:off x="91514" y="4783709"/>
            <a:ext cx="9052486" cy="1938992"/>
          </a:xfrm>
          <a:prstGeom prst="rect">
            <a:avLst/>
          </a:prstGeom>
        </p:spPr>
        <p:txBody>
          <a:bodyPr wrap="square">
            <a:spAutoFit/>
          </a:bodyPr>
          <a:lstStyle/>
          <a:p>
            <a:pPr algn="just"/>
            <a:r>
              <a:rPr lang="en-US" sz="4000" b="1" dirty="0">
                <a:latin typeface="Times New Roman" pitchFamily="18" charset="0"/>
                <a:cs typeface="Times New Roman" pitchFamily="18" charset="0"/>
              </a:rPr>
              <a:t>Cặp câu nào trong bài  khắc họa hai hình ảnh đối nghịch nhau của bác sĩ Ly và tên cướp biển</a:t>
            </a:r>
          </a:p>
        </p:txBody>
      </p:sp>
    </p:spTree>
    <p:extLst>
      <p:ext uri="{BB962C8B-B14F-4D97-AF65-F5344CB8AC3E}">
        <p14:creationId xmlns:p14="http://schemas.microsoft.com/office/powerpoint/2010/main" val="376872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59873" y="523220"/>
            <a:ext cx="7924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2800" b="1" dirty="0">
                <a:latin typeface="Times New Roman" pitchFamily="18" charset="0"/>
              </a:rPr>
              <a:t>Khuất phục tên cướp biển</a:t>
            </a:r>
          </a:p>
          <a:p>
            <a:pPr algn="ctr" eaLnBrk="1" hangingPunct="1">
              <a:spcBef>
                <a:spcPct val="50000"/>
              </a:spcBef>
            </a:pPr>
            <a:r>
              <a:rPr lang="en-US" sz="2800" dirty="0">
                <a:latin typeface="Times New Roman" pitchFamily="18" charset="0"/>
              </a:rPr>
              <a:t>                         </a:t>
            </a:r>
          </a:p>
        </p:txBody>
      </p:sp>
      <p:sp>
        <p:nvSpPr>
          <p:cNvPr id="5" name="Text Box 23"/>
          <p:cNvSpPr txBox="1">
            <a:spLocks noChangeArrowheads="1"/>
          </p:cNvSpPr>
          <p:nvPr/>
        </p:nvSpPr>
        <p:spPr bwMode="auto">
          <a:xfrm>
            <a:off x="3429000" y="0"/>
            <a:ext cx="15215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u="sng" dirty="0">
                <a:solidFill>
                  <a:srgbClr val="FF3300"/>
                </a:solidFill>
                <a:latin typeface="Times New Roman" pitchFamily="18" charset="0"/>
              </a:rPr>
              <a:t>Tập đọc</a:t>
            </a:r>
            <a:r>
              <a:rPr lang="en-US" sz="2800" b="1" u="sng" dirty="0">
                <a:latin typeface="Times New Roman" pitchFamily="18" charset="0"/>
              </a:rPr>
              <a:t> </a:t>
            </a:r>
          </a:p>
        </p:txBody>
      </p:sp>
      <p:sp>
        <p:nvSpPr>
          <p:cNvPr id="6" name="Text Box 25"/>
          <p:cNvSpPr txBox="1">
            <a:spLocks noChangeArrowheads="1"/>
          </p:cNvSpPr>
          <p:nvPr/>
        </p:nvSpPr>
        <p:spPr bwMode="auto">
          <a:xfrm>
            <a:off x="4260943" y="952568"/>
            <a:ext cx="47005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800"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 y="1555483"/>
            <a:ext cx="6109855" cy="5206793"/>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6172200" y="1600200"/>
            <a:ext cx="2971800" cy="5181600"/>
          </a:xfrm>
        </p:spPr>
        <p:txBody>
          <a:bodyPr>
            <a:noAutofit/>
          </a:bodyPr>
          <a:lstStyle/>
          <a:p>
            <a:pPr marL="0" indent="0" algn="just">
              <a:buNone/>
            </a:pPr>
            <a:r>
              <a:rPr lang="en-US" sz="3600" b="1" dirty="0">
                <a:latin typeface="Times New Roman" pitchFamily="18" charset="0"/>
                <a:cs typeface="Times New Roman" pitchFamily="18" charset="0"/>
              </a:rPr>
              <a:t>Một đằng thì đức độ, hiền từ mà nghiêm nghị. </a:t>
            </a:r>
            <a:endParaRPr lang="en-US" sz="3600" b="1" dirty="0" smtClean="0">
              <a:latin typeface="Times New Roman" pitchFamily="18" charset="0"/>
              <a:cs typeface="Times New Roman" pitchFamily="18" charset="0"/>
            </a:endParaRPr>
          </a:p>
          <a:p>
            <a:pPr marL="0" indent="0" algn="just">
              <a:buNone/>
            </a:pPr>
            <a:r>
              <a:rPr lang="en-US" sz="3600" dirty="0" err="1" smtClean="0">
                <a:solidFill>
                  <a:srgbClr val="FF0000"/>
                </a:solidFill>
                <a:latin typeface="Times New Roman" pitchFamily="18" charset="0"/>
                <a:cs typeface="Times New Roman" pitchFamily="18" charset="0"/>
              </a:rPr>
              <a:t>Một</a:t>
            </a:r>
            <a:r>
              <a:rPr lang="en-US" sz="3600" dirty="0" smtClean="0">
                <a:solidFill>
                  <a:srgbClr val="FF000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đằng thì nanh ác, hung hăng như con thú dữ nhốt chuồng.</a:t>
            </a:r>
          </a:p>
          <a:p>
            <a:pPr algn="just"/>
            <a:endParaRPr lang="en-US" sz="3600" dirty="0"/>
          </a:p>
        </p:txBody>
      </p:sp>
    </p:spTree>
    <p:extLst>
      <p:ext uri="{BB962C8B-B14F-4D97-AF65-F5344CB8AC3E}">
        <p14:creationId xmlns:p14="http://schemas.microsoft.com/office/powerpoint/2010/main" val="354540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461652"/>
            <a:ext cx="0" cy="1881748"/>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91514" y="2591951"/>
            <a:ext cx="3088398" cy="1015663"/>
          </a:xfrm>
          <a:prstGeom prst="rect">
            <a:avLst/>
          </a:prstGeom>
        </p:spPr>
        <p:txBody>
          <a:bodyPr wrap="square">
            <a:spAutoFit/>
          </a:bodyPr>
          <a:lstStyle/>
          <a:p>
            <a:r>
              <a:rPr lang="en-US" sz="2000" dirty="0" smtClean="0">
                <a:latin typeface="Times New Roman" pitchFamily="18" charset="0"/>
                <a:cs typeface="Times New Roman" pitchFamily="18" charset="0"/>
              </a:rPr>
              <a:t>- vạm vỡ     - trắng bệch</a:t>
            </a:r>
          </a:p>
          <a:p>
            <a:r>
              <a:rPr lang="en-US" sz="2000" dirty="0" smtClean="0">
                <a:latin typeface="Times New Roman" pitchFamily="18" charset="0"/>
                <a:cs typeface="Times New Roman" pitchFamily="18" charset="0"/>
              </a:rPr>
              <a:t>- loạn óc     - rút </a:t>
            </a:r>
            <a:r>
              <a:rPr lang="en-US" sz="2000" dirty="0">
                <a:latin typeface="Times New Roman" pitchFamily="18" charset="0"/>
                <a:cs typeface="Times New Roman" pitchFamily="18" charset="0"/>
              </a:rPr>
              <a:t>soạt dao </a:t>
            </a:r>
            <a:r>
              <a:rPr lang="en-US" sz="2000" dirty="0" smtClean="0">
                <a:latin typeface="Times New Roman" pitchFamily="18" charset="0"/>
                <a:cs typeface="Times New Roman" pitchFamily="18" charset="0"/>
              </a:rPr>
              <a:t>ra</a:t>
            </a:r>
          </a:p>
          <a:p>
            <a:r>
              <a:rPr lang="en-US" sz="2000" dirty="0" smtClean="0">
                <a:latin typeface="Times New Roman" pitchFamily="18" charset="0"/>
                <a:cs typeface="Times New Roman" pitchFamily="18" charset="0"/>
              </a:rPr>
              <a:t>- man </a:t>
            </a:r>
            <a:r>
              <a:rPr lang="en-US" sz="2000" dirty="0">
                <a:latin typeface="Times New Roman" pitchFamily="18" charset="0"/>
                <a:cs typeface="Times New Roman" pitchFamily="18" charset="0"/>
              </a:rPr>
              <a:t>rợ</a:t>
            </a:r>
            <a:r>
              <a:rPr lang="en-US" sz="2000" dirty="0" smtClean="0">
                <a:latin typeface="Times New Roman" pitchFamily="18" charset="0"/>
                <a:cs typeface="Times New Roman" pitchFamily="18" charset="0"/>
              </a:rPr>
              <a:t>,    - dõng </a:t>
            </a:r>
            <a:r>
              <a:rPr lang="en-US" sz="2000" dirty="0">
                <a:latin typeface="Times New Roman" pitchFamily="18" charset="0"/>
                <a:cs typeface="Times New Roman" pitchFamily="18" charset="0"/>
              </a:rPr>
              <a:t>dạc</a:t>
            </a:r>
          </a:p>
        </p:txBody>
      </p:sp>
      <p:sp>
        <p:nvSpPr>
          <p:cNvPr id="6" name="Rectangle 5"/>
          <p:cNvSpPr/>
          <p:nvPr/>
        </p:nvSpPr>
        <p:spPr>
          <a:xfrm>
            <a:off x="3556456" y="2656790"/>
            <a:ext cx="5435144" cy="954107"/>
          </a:xfrm>
          <a:prstGeom prst="rect">
            <a:avLst/>
          </a:prstGeom>
        </p:spPr>
        <p:txBody>
          <a:bodyPr wrap="square">
            <a:spAutoFit/>
          </a:bodyPr>
          <a:lstStyle/>
          <a:p>
            <a:r>
              <a:rPr lang="en-US" sz="2800" b="1" dirty="0">
                <a:latin typeface="Times New Roman" pitchFamily="18" charset="0"/>
                <a:cs typeface="Times New Roman" pitchFamily="18" charset="0"/>
              </a:rPr>
              <a:t>Ý </a:t>
            </a:r>
            <a:r>
              <a:rPr lang="en-US" sz="2800" b="1" dirty="0" smtClean="0">
                <a:latin typeface="Times New Roman" pitchFamily="18" charset="0"/>
                <a:cs typeface="Times New Roman" pitchFamily="18" charset="0"/>
              </a:rPr>
              <a:t>chính đoạn </a:t>
            </a:r>
            <a:r>
              <a:rPr lang="en-US" sz="2800" b="1" dirty="0">
                <a:latin typeface="Times New Roman" pitchFamily="18" charset="0"/>
                <a:cs typeface="Times New Roman" pitchFamily="18" charset="0"/>
              </a:rPr>
              <a:t>1: </a:t>
            </a:r>
            <a:r>
              <a:rPr lang="en-US" sz="2800" dirty="0" smtClean="0">
                <a:latin typeface="Times New Roman" pitchFamily="18" charset="0"/>
                <a:cs typeface="Times New Roman" pitchFamily="18" charset="0"/>
              </a:rPr>
              <a:t>Hình </a:t>
            </a:r>
            <a:r>
              <a:rPr lang="en-US" sz="2800" dirty="0">
                <a:latin typeface="Times New Roman" pitchFamily="18" charset="0"/>
                <a:cs typeface="Times New Roman" pitchFamily="18" charset="0"/>
              </a:rPr>
              <a:t>ảnh dữ tợn của tên cướp biển</a:t>
            </a:r>
          </a:p>
        </p:txBody>
      </p:sp>
      <p:sp>
        <p:nvSpPr>
          <p:cNvPr id="4" name="Rectangle 3"/>
          <p:cNvSpPr/>
          <p:nvPr/>
        </p:nvSpPr>
        <p:spPr>
          <a:xfrm>
            <a:off x="3480256" y="3446413"/>
            <a:ext cx="5587544" cy="2308324"/>
          </a:xfrm>
          <a:prstGeom prst="rect">
            <a:avLst/>
          </a:prstGeom>
        </p:spPr>
        <p:txBody>
          <a:bodyPr wrap="square">
            <a:spAutoFit/>
          </a:bodyPr>
          <a:lstStyle/>
          <a:p>
            <a:r>
              <a:rPr lang="en-US" sz="3600" b="1" dirty="0">
                <a:latin typeface="Times New Roman" pitchFamily="18" charset="0"/>
                <a:cs typeface="Times New Roman" pitchFamily="18" charset="0"/>
              </a:rPr>
              <a:t>Ý chính </a:t>
            </a:r>
            <a:r>
              <a:rPr lang="en-US" sz="3600" b="1" dirty="0" smtClean="0">
                <a:latin typeface="Times New Roman" pitchFamily="18" charset="0"/>
                <a:cs typeface="Times New Roman" pitchFamily="18" charset="0"/>
              </a:rPr>
              <a:t>đoạn 2:</a:t>
            </a:r>
            <a:r>
              <a:rPr lang="en-US" sz="3600" dirty="0"/>
              <a:t> </a:t>
            </a:r>
            <a:r>
              <a:rPr lang="en-US" sz="3600" dirty="0">
                <a:latin typeface="Times New Roman" pitchFamily="18" charset="0"/>
                <a:cs typeface="Times New Roman" pitchFamily="18" charset="0"/>
              </a:rPr>
              <a:t>Cuộc đối đầu giữa bác sĩ Ly và tên cướp biển.</a:t>
            </a:r>
          </a:p>
          <a:p>
            <a:endParaRPr lang="en-US" sz="3600" dirty="0"/>
          </a:p>
        </p:txBody>
      </p:sp>
    </p:spTree>
    <p:extLst>
      <p:ext uri="{BB962C8B-B14F-4D97-AF65-F5344CB8AC3E}">
        <p14:creationId xmlns:p14="http://schemas.microsoft.com/office/powerpoint/2010/main" val="35249584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1447800"/>
            <a:ext cx="21403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1168978" y="1489676"/>
            <a:ext cx="17908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1875741"/>
            <a:ext cx="0" cy="1285259"/>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1770966"/>
            <a:ext cx="8737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1786841"/>
            <a:ext cx="242662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7923851" y="1786841"/>
            <a:ext cx="1220149"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580383" y="414009"/>
            <a:ext cx="7924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36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149900"/>
            <a:ext cx="17123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u="sng" dirty="0">
                <a:solidFill>
                  <a:srgbClr val="FF3300"/>
                </a:solidFill>
                <a:latin typeface="Times New Roman" pitchFamily="18" charset="0"/>
              </a:rPr>
              <a:t>Tập đọc</a:t>
            </a:r>
            <a:r>
              <a:rPr lang="en-US" sz="3200" b="1" u="sng" dirty="0">
                <a:latin typeface="Times New Roman" pitchFamily="18" charset="0"/>
              </a:rPr>
              <a:t> </a:t>
            </a:r>
          </a:p>
        </p:txBody>
      </p:sp>
      <p:sp>
        <p:nvSpPr>
          <p:cNvPr id="18" name="Text Box 25"/>
          <p:cNvSpPr txBox="1">
            <a:spLocks noChangeArrowheads="1"/>
          </p:cNvSpPr>
          <p:nvPr/>
        </p:nvSpPr>
        <p:spPr bwMode="auto">
          <a:xfrm>
            <a:off x="4284155" y="948328"/>
            <a:ext cx="47005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800" dirty="0"/>
          </a:p>
        </p:txBody>
      </p:sp>
      <p:sp>
        <p:nvSpPr>
          <p:cNvPr id="3" name="Rectangle 2"/>
          <p:cNvSpPr/>
          <p:nvPr/>
        </p:nvSpPr>
        <p:spPr>
          <a:xfrm>
            <a:off x="91514" y="2029292"/>
            <a:ext cx="3088398" cy="1015663"/>
          </a:xfrm>
          <a:prstGeom prst="rect">
            <a:avLst/>
          </a:prstGeom>
        </p:spPr>
        <p:txBody>
          <a:bodyPr wrap="square">
            <a:spAutoFit/>
          </a:bodyPr>
          <a:lstStyle/>
          <a:p>
            <a:r>
              <a:rPr lang="en-US" sz="2000" dirty="0" smtClean="0">
                <a:latin typeface="Times New Roman" pitchFamily="18" charset="0"/>
                <a:cs typeface="Times New Roman" pitchFamily="18" charset="0"/>
              </a:rPr>
              <a:t>- vạm vỡ     - trắng bệch</a:t>
            </a:r>
          </a:p>
          <a:p>
            <a:r>
              <a:rPr lang="en-US" sz="2000" dirty="0" smtClean="0">
                <a:latin typeface="Times New Roman" pitchFamily="18" charset="0"/>
                <a:cs typeface="Times New Roman" pitchFamily="18" charset="0"/>
              </a:rPr>
              <a:t>- loạn óc     - rút </a:t>
            </a:r>
            <a:r>
              <a:rPr lang="en-US" sz="2000" dirty="0">
                <a:latin typeface="Times New Roman" pitchFamily="18" charset="0"/>
                <a:cs typeface="Times New Roman" pitchFamily="18" charset="0"/>
              </a:rPr>
              <a:t>soạt dao </a:t>
            </a:r>
            <a:r>
              <a:rPr lang="en-US" sz="2000" dirty="0" smtClean="0">
                <a:latin typeface="Times New Roman" pitchFamily="18" charset="0"/>
                <a:cs typeface="Times New Roman" pitchFamily="18" charset="0"/>
              </a:rPr>
              <a:t>ra</a:t>
            </a:r>
          </a:p>
          <a:p>
            <a:r>
              <a:rPr lang="en-US" sz="2000" dirty="0" smtClean="0">
                <a:latin typeface="Times New Roman" pitchFamily="18" charset="0"/>
                <a:cs typeface="Times New Roman" pitchFamily="18" charset="0"/>
              </a:rPr>
              <a:t>- man </a:t>
            </a:r>
            <a:r>
              <a:rPr lang="en-US" sz="2000" dirty="0">
                <a:latin typeface="Times New Roman" pitchFamily="18" charset="0"/>
                <a:cs typeface="Times New Roman" pitchFamily="18" charset="0"/>
              </a:rPr>
              <a:t>rợ</a:t>
            </a:r>
            <a:r>
              <a:rPr lang="en-US" sz="2000" dirty="0" smtClean="0">
                <a:latin typeface="Times New Roman" pitchFamily="18" charset="0"/>
                <a:cs typeface="Times New Roman" pitchFamily="18" charset="0"/>
              </a:rPr>
              <a:t>,    - dõng </a:t>
            </a:r>
            <a:r>
              <a:rPr lang="en-US" sz="2000" dirty="0">
                <a:latin typeface="Times New Roman" pitchFamily="18" charset="0"/>
                <a:cs typeface="Times New Roman" pitchFamily="18" charset="0"/>
              </a:rPr>
              <a:t>dạc</a:t>
            </a:r>
          </a:p>
        </p:txBody>
      </p:sp>
      <p:sp>
        <p:nvSpPr>
          <p:cNvPr id="6" name="Rectangle 5"/>
          <p:cNvSpPr/>
          <p:nvPr/>
        </p:nvSpPr>
        <p:spPr>
          <a:xfrm>
            <a:off x="3538775" y="2029292"/>
            <a:ext cx="5435144" cy="707886"/>
          </a:xfrm>
          <a:prstGeom prst="rect">
            <a:avLst/>
          </a:prstGeom>
        </p:spPr>
        <p:txBody>
          <a:bodyPr wrap="square">
            <a:spAutoFit/>
          </a:bodyPr>
          <a:lstStyle/>
          <a:p>
            <a:r>
              <a:rPr lang="en-US" sz="2000" b="1" dirty="0">
                <a:latin typeface="Times New Roman" pitchFamily="18" charset="0"/>
                <a:cs typeface="Times New Roman" pitchFamily="18" charset="0"/>
              </a:rPr>
              <a:t>Ý </a:t>
            </a:r>
            <a:r>
              <a:rPr lang="en-US" sz="2000" b="1" dirty="0" smtClean="0">
                <a:latin typeface="Times New Roman" pitchFamily="18" charset="0"/>
                <a:cs typeface="Times New Roman" pitchFamily="18" charset="0"/>
              </a:rPr>
              <a:t>chính đoạn </a:t>
            </a:r>
            <a:r>
              <a:rPr lang="en-US" sz="2000" b="1" dirty="0">
                <a:latin typeface="Times New Roman" pitchFamily="18" charset="0"/>
                <a:cs typeface="Times New Roman" pitchFamily="18" charset="0"/>
              </a:rPr>
              <a:t>1: </a:t>
            </a:r>
            <a:r>
              <a:rPr lang="en-US" sz="2000" dirty="0" smtClean="0">
                <a:latin typeface="Times New Roman" pitchFamily="18" charset="0"/>
                <a:cs typeface="Times New Roman" pitchFamily="18" charset="0"/>
              </a:rPr>
              <a:t>Hình </a:t>
            </a:r>
            <a:r>
              <a:rPr lang="en-US" sz="2000" dirty="0">
                <a:latin typeface="Times New Roman" pitchFamily="18" charset="0"/>
                <a:cs typeface="Times New Roman" pitchFamily="18" charset="0"/>
              </a:rPr>
              <a:t>ảnh dữ tợn của tên cướp biển</a:t>
            </a:r>
          </a:p>
        </p:txBody>
      </p:sp>
      <p:sp>
        <p:nvSpPr>
          <p:cNvPr id="2" name="Rectangle 1"/>
          <p:cNvSpPr/>
          <p:nvPr/>
        </p:nvSpPr>
        <p:spPr>
          <a:xfrm>
            <a:off x="0" y="3398898"/>
            <a:ext cx="9409078" cy="3108543"/>
          </a:xfrm>
          <a:prstGeom prst="rect">
            <a:avLst/>
          </a:prstGeom>
        </p:spPr>
        <p:txBody>
          <a:bodyPr wrap="square">
            <a:spAutoFit/>
          </a:bodyPr>
          <a:lstStyle/>
          <a:p>
            <a:pPr>
              <a:spcBef>
                <a:spcPct val="50000"/>
              </a:spcBef>
            </a:pPr>
            <a:r>
              <a:rPr lang="en-US" sz="2800" b="1" dirty="0">
                <a:latin typeface="Times New Roman" pitchFamily="18" charset="0"/>
              </a:rPr>
              <a:t>Vì sao bác sĩ Ly khất phục được tên cướp biển hung hãn?</a:t>
            </a:r>
          </a:p>
          <a:p>
            <a:pPr>
              <a:spcBef>
                <a:spcPct val="50000"/>
              </a:spcBef>
            </a:pPr>
            <a:r>
              <a:rPr lang="en-US" sz="2800" b="1" dirty="0">
                <a:latin typeface="Times New Roman" pitchFamily="18" charset="0"/>
              </a:rPr>
              <a:t>         Chọn ý đúng:</a:t>
            </a:r>
          </a:p>
          <a:p>
            <a:pPr>
              <a:spcBef>
                <a:spcPct val="50000"/>
              </a:spcBef>
              <a:buFontTx/>
              <a:buAutoNum type="alphaLcParenR"/>
            </a:pPr>
            <a:r>
              <a:rPr lang="en-US" sz="2800" b="1" dirty="0">
                <a:latin typeface="Times New Roman" pitchFamily="18" charset="0"/>
              </a:rPr>
              <a:t> Vì bác sĩ khoẻ hơn tên cướp biển.</a:t>
            </a:r>
          </a:p>
          <a:p>
            <a:pPr>
              <a:spcBef>
                <a:spcPct val="50000"/>
              </a:spcBef>
              <a:buFontTx/>
              <a:buAutoNum type="alphaLcParenR"/>
            </a:pPr>
            <a:r>
              <a:rPr lang="en-US" sz="2800" b="1" dirty="0">
                <a:latin typeface="Times New Roman" pitchFamily="18" charset="0"/>
              </a:rPr>
              <a:t> Vì bác sĩ doạ đưa tên cướp biển ra toà.</a:t>
            </a:r>
          </a:p>
          <a:p>
            <a:pPr>
              <a:spcBef>
                <a:spcPct val="50000"/>
              </a:spcBef>
              <a:buFontTx/>
              <a:buAutoNum type="alphaLcParenR"/>
            </a:pPr>
            <a:r>
              <a:rPr lang="en-US" sz="2800" b="1" dirty="0">
                <a:latin typeface="Times New Roman" pitchFamily="18" charset="0"/>
              </a:rPr>
              <a:t> Vì bác sĩ bình tĩnh và cương quyết bảo vệ lẽ phải.</a:t>
            </a:r>
          </a:p>
        </p:txBody>
      </p:sp>
      <p:sp>
        <p:nvSpPr>
          <p:cNvPr id="4" name="Rectangle 3"/>
          <p:cNvSpPr/>
          <p:nvPr/>
        </p:nvSpPr>
        <p:spPr>
          <a:xfrm>
            <a:off x="3480256" y="2691012"/>
            <a:ext cx="5587544" cy="707886"/>
          </a:xfrm>
          <a:prstGeom prst="rect">
            <a:avLst/>
          </a:prstGeom>
        </p:spPr>
        <p:txBody>
          <a:bodyPr wrap="square">
            <a:spAutoFit/>
          </a:bodyPr>
          <a:lstStyle/>
          <a:p>
            <a:r>
              <a:rPr lang="en-US" sz="2000" b="1" dirty="0">
                <a:latin typeface="Times New Roman" pitchFamily="18" charset="0"/>
                <a:cs typeface="Times New Roman" pitchFamily="18" charset="0"/>
              </a:rPr>
              <a:t>Ý chính </a:t>
            </a:r>
            <a:r>
              <a:rPr lang="en-US" sz="2000" b="1" dirty="0" smtClean="0">
                <a:latin typeface="Times New Roman" pitchFamily="18" charset="0"/>
                <a:cs typeface="Times New Roman" pitchFamily="18" charset="0"/>
              </a:rPr>
              <a:t>đoạn 2:</a:t>
            </a:r>
            <a:r>
              <a:rPr lang="en-US" sz="2000" dirty="0"/>
              <a:t> </a:t>
            </a:r>
            <a:r>
              <a:rPr lang="en-US" sz="2000" dirty="0">
                <a:latin typeface="Times New Roman" pitchFamily="18" charset="0"/>
                <a:cs typeface="Times New Roman" pitchFamily="18" charset="0"/>
              </a:rPr>
              <a:t>Cuộc đối đầu giữa bác sĩ Ly và tên cướp biển</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20" name="Oval 19"/>
          <p:cNvSpPr>
            <a:spLocks noChangeArrowheads="1"/>
          </p:cNvSpPr>
          <p:nvPr/>
        </p:nvSpPr>
        <p:spPr bwMode="auto">
          <a:xfrm>
            <a:off x="15314" y="6046046"/>
            <a:ext cx="415634"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r>
              <a:rPr lang="en-US" sz="2400" dirty="0">
                <a:solidFill>
                  <a:srgbClr val="FF0000"/>
                </a:solidFill>
              </a:rPr>
              <a:t>c</a:t>
            </a:r>
          </a:p>
        </p:txBody>
      </p:sp>
    </p:spTree>
    <p:extLst>
      <p:ext uri="{BB962C8B-B14F-4D97-AF65-F5344CB8AC3E}">
        <p14:creationId xmlns:p14="http://schemas.microsoft.com/office/powerpoint/2010/main" val="120995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379625"/>
            <a:ext cx="0" cy="3030575"/>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91514" y="2591951"/>
            <a:ext cx="3088398" cy="1015663"/>
          </a:xfrm>
          <a:prstGeom prst="rect">
            <a:avLst/>
          </a:prstGeom>
        </p:spPr>
        <p:txBody>
          <a:bodyPr wrap="square">
            <a:spAutoFit/>
          </a:bodyPr>
          <a:lstStyle/>
          <a:p>
            <a:r>
              <a:rPr lang="en-US" sz="2000" dirty="0" smtClean="0">
                <a:latin typeface="Times New Roman" pitchFamily="18" charset="0"/>
                <a:cs typeface="Times New Roman" pitchFamily="18" charset="0"/>
              </a:rPr>
              <a:t>- vạm vỡ     - trắng bệch</a:t>
            </a:r>
          </a:p>
          <a:p>
            <a:r>
              <a:rPr lang="en-US" sz="2000" dirty="0" smtClean="0">
                <a:latin typeface="Times New Roman" pitchFamily="18" charset="0"/>
                <a:cs typeface="Times New Roman" pitchFamily="18" charset="0"/>
              </a:rPr>
              <a:t>- loạn óc     - rút </a:t>
            </a:r>
            <a:r>
              <a:rPr lang="en-US" sz="2000" dirty="0">
                <a:latin typeface="Times New Roman" pitchFamily="18" charset="0"/>
                <a:cs typeface="Times New Roman" pitchFamily="18" charset="0"/>
              </a:rPr>
              <a:t>soạt dao </a:t>
            </a:r>
            <a:r>
              <a:rPr lang="en-US" sz="2000" dirty="0" smtClean="0">
                <a:latin typeface="Times New Roman" pitchFamily="18" charset="0"/>
                <a:cs typeface="Times New Roman" pitchFamily="18" charset="0"/>
              </a:rPr>
              <a:t>ra</a:t>
            </a:r>
          </a:p>
          <a:p>
            <a:r>
              <a:rPr lang="en-US" sz="2000" dirty="0" smtClean="0">
                <a:latin typeface="Times New Roman" pitchFamily="18" charset="0"/>
                <a:cs typeface="Times New Roman" pitchFamily="18" charset="0"/>
              </a:rPr>
              <a:t>- man </a:t>
            </a:r>
            <a:r>
              <a:rPr lang="en-US" sz="2000" dirty="0">
                <a:latin typeface="Times New Roman" pitchFamily="18" charset="0"/>
                <a:cs typeface="Times New Roman" pitchFamily="18" charset="0"/>
              </a:rPr>
              <a:t>rợ</a:t>
            </a:r>
            <a:r>
              <a:rPr lang="en-US" sz="2000" dirty="0" smtClean="0">
                <a:latin typeface="Times New Roman" pitchFamily="18" charset="0"/>
                <a:cs typeface="Times New Roman" pitchFamily="18" charset="0"/>
              </a:rPr>
              <a:t>,    - dõng </a:t>
            </a:r>
            <a:r>
              <a:rPr lang="en-US" sz="2000" dirty="0">
                <a:latin typeface="Times New Roman" pitchFamily="18" charset="0"/>
                <a:cs typeface="Times New Roman" pitchFamily="18" charset="0"/>
              </a:rPr>
              <a:t>dạc</a:t>
            </a:r>
          </a:p>
        </p:txBody>
      </p:sp>
      <p:sp>
        <p:nvSpPr>
          <p:cNvPr id="6" name="Rectangle 5"/>
          <p:cNvSpPr/>
          <p:nvPr/>
        </p:nvSpPr>
        <p:spPr>
          <a:xfrm>
            <a:off x="3556456" y="2656790"/>
            <a:ext cx="5435144" cy="954107"/>
          </a:xfrm>
          <a:prstGeom prst="rect">
            <a:avLst/>
          </a:prstGeom>
        </p:spPr>
        <p:txBody>
          <a:bodyPr wrap="square">
            <a:spAutoFit/>
          </a:bodyPr>
          <a:lstStyle/>
          <a:p>
            <a:r>
              <a:rPr lang="en-US" sz="2800" b="1" dirty="0">
                <a:latin typeface="Times New Roman" pitchFamily="18" charset="0"/>
                <a:cs typeface="Times New Roman" pitchFamily="18" charset="0"/>
              </a:rPr>
              <a:t>Ý </a:t>
            </a:r>
            <a:r>
              <a:rPr lang="en-US" sz="2800" b="1" dirty="0" smtClean="0">
                <a:latin typeface="Times New Roman" pitchFamily="18" charset="0"/>
                <a:cs typeface="Times New Roman" pitchFamily="18" charset="0"/>
              </a:rPr>
              <a:t>chính đoạn </a:t>
            </a:r>
            <a:r>
              <a:rPr lang="en-US" sz="2800" b="1" dirty="0">
                <a:latin typeface="Times New Roman" pitchFamily="18" charset="0"/>
                <a:cs typeface="Times New Roman" pitchFamily="18" charset="0"/>
              </a:rPr>
              <a:t>1: </a:t>
            </a:r>
            <a:r>
              <a:rPr lang="en-US" sz="2800" dirty="0" smtClean="0">
                <a:latin typeface="Times New Roman" pitchFamily="18" charset="0"/>
                <a:cs typeface="Times New Roman" pitchFamily="18" charset="0"/>
              </a:rPr>
              <a:t>Hình </a:t>
            </a:r>
            <a:r>
              <a:rPr lang="en-US" sz="2800" dirty="0">
                <a:latin typeface="Times New Roman" pitchFamily="18" charset="0"/>
                <a:cs typeface="Times New Roman" pitchFamily="18" charset="0"/>
              </a:rPr>
              <a:t>ảnh dữ tợn của tên cướp biển</a:t>
            </a:r>
          </a:p>
        </p:txBody>
      </p:sp>
      <p:sp>
        <p:nvSpPr>
          <p:cNvPr id="4" name="Rectangle 3"/>
          <p:cNvSpPr/>
          <p:nvPr/>
        </p:nvSpPr>
        <p:spPr>
          <a:xfrm>
            <a:off x="3480256" y="3446413"/>
            <a:ext cx="5587544" cy="1508105"/>
          </a:xfrm>
          <a:prstGeom prst="rect">
            <a:avLst/>
          </a:prstGeom>
        </p:spPr>
        <p:txBody>
          <a:bodyPr wrap="square">
            <a:spAutoFit/>
          </a:bodyPr>
          <a:lstStyle/>
          <a:p>
            <a:r>
              <a:rPr lang="en-US" sz="2800" b="1" dirty="0">
                <a:latin typeface="Times New Roman" pitchFamily="18" charset="0"/>
                <a:cs typeface="Times New Roman" pitchFamily="18" charset="0"/>
              </a:rPr>
              <a:t>Ý chính </a:t>
            </a:r>
            <a:r>
              <a:rPr lang="en-US" sz="2800" b="1" dirty="0" smtClean="0">
                <a:latin typeface="Times New Roman" pitchFamily="18" charset="0"/>
                <a:cs typeface="Times New Roman" pitchFamily="18" charset="0"/>
              </a:rPr>
              <a:t>đoạn 2:</a:t>
            </a:r>
            <a:r>
              <a:rPr lang="en-US" sz="2800" dirty="0"/>
              <a:t> </a:t>
            </a:r>
            <a:r>
              <a:rPr lang="en-US" sz="2800" dirty="0">
                <a:latin typeface="Times New Roman" pitchFamily="18" charset="0"/>
                <a:cs typeface="Times New Roman" pitchFamily="18" charset="0"/>
              </a:rPr>
              <a:t>Cuộc đối đầu giữa bác sĩ Ly và tên cướp biển.</a:t>
            </a:r>
          </a:p>
          <a:p>
            <a:endParaRPr lang="en-US" sz="3600" dirty="0"/>
          </a:p>
        </p:txBody>
      </p:sp>
      <p:sp>
        <p:nvSpPr>
          <p:cNvPr id="2" name="Rectangle 1"/>
          <p:cNvSpPr/>
          <p:nvPr/>
        </p:nvSpPr>
        <p:spPr>
          <a:xfrm>
            <a:off x="3429000" y="4256782"/>
            <a:ext cx="5587544" cy="1077218"/>
          </a:xfrm>
          <a:prstGeom prst="rect">
            <a:avLst/>
          </a:prstGeom>
        </p:spPr>
        <p:txBody>
          <a:bodyPr wrap="square">
            <a:spAutoFit/>
          </a:bodyPr>
          <a:lstStyle/>
          <a:p>
            <a:r>
              <a:rPr lang="en-US" sz="3200" b="1" dirty="0">
                <a:latin typeface="Times New Roman" pitchFamily="18" charset="0"/>
                <a:cs typeface="Times New Roman" pitchFamily="18" charset="0"/>
              </a:rPr>
              <a:t>Ý chính đoạn </a:t>
            </a:r>
            <a:r>
              <a:rPr lang="en-US" sz="3200" b="1" dirty="0" smtClean="0">
                <a:latin typeface="Times New Roman" pitchFamily="18" charset="0"/>
                <a:cs typeface="Times New Roman" pitchFamily="18" charset="0"/>
              </a:rPr>
              <a:t>3:</a:t>
            </a:r>
            <a:r>
              <a:rPr lang="en-US" sz="3200" dirty="0">
                <a:latin typeface="Times New Roman" pitchFamily="18" charset="0"/>
                <a:cs typeface="Times New Roman" pitchFamily="18" charset="0"/>
              </a:rPr>
              <a:t> Tên cướp biển bị khuất </a:t>
            </a:r>
            <a:r>
              <a:rPr lang="en-US" sz="3200" dirty="0" err="1">
                <a:latin typeface="Times New Roman" pitchFamily="18" charset="0"/>
                <a:cs typeface="Times New Roman" pitchFamily="18" charset="0"/>
              </a:rPr>
              <a:t>phục</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8" name="Rectangle 7"/>
          <p:cNvSpPr/>
          <p:nvPr/>
        </p:nvSpPr>
        <p:spPr>
          <a:xfrm>
            <a:off x="-47627" y="5562600"/>
            <a:ext cx="9296400" cy="1477328"/>
          </a:xfrm>
          <a:prstGeom prst="rect">
            <a:avLst/>
          </a:prstGeom>
        </p:spPr>
        <p:txBody>
          <a:bodyPr wrap="square">
            <a:spAutoFit/>
          </a:bodyPr>
          <a:lstStyle/>
          <a:p>
            <a:r>
              <a:rPr lang="en-US" sz="3600" dirty="0">
                <a:solidFill>
                  <a:srgbClr val="FF0000"/>
                </a:solidFill>
                <a:latin typeface="Times New Roman" pitchFamily="18" charset="0"/>
                <a:cs typeface="Times New Roman" pitchFamily="18" charset="0"/>
              </a:rPr>
              <a:t>Qua phần tìm hiểu bài thì nội dung  chính của bài là gì?</a:t>
            </a:r>
          </a:p>
          <a:p>
            <a:r>
              <a:rPr lang="en-US" dirty="0"/>
              <a:t> </a:t>
            </a:r>
          </a:p>
        </p:txBody>
      </p:sp>
    </p:spTree>
    <p:extLst>
      <p:ext uri="{BB962C8B-B14F-4D97-AF65-F5344CB8AC3E}">
        <p14:creationId xmlns:p14="http://schemas.microsoft.com/office/powerpoint/2010/main" val="93281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t="-13000" b="-13000"/>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1676400"/>
            <a:ext cx="2698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1676400"/>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429000" y="2104341"/>
            <a:ext cx="0" cy="2504607"/>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1999566"/>
            <a:ext cx="8737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015441"/>
            <a:ext cx="242662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015441"/>
            <a:ext cx="51746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143000" y="486964"/>
            <a:ext cx="7924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3600" b="1" dirty="0">
                <a:latin typeface="Times New Roman" pitchFamily="18" charset="0"/>
              </a:rPr>
              <a:t>Khuất phục tên cướp biển</a:t>
            </a:r>
          </a:p>
          <a:p>
            <a:pPr algn="ctr" eaLnBrk="1" hangingPunct="1">
              <a:spcBef>
                <a:spcPct val="50000"/>
              </a:spcBef>
            </a:pPr>
            <a:r>
              <a:rPr lang="en-US" sz="3200" dirty="0" smtClean="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17123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u="sng" dirty="0" smtClean="0">
                <a:solidFill>
                  <a:srgbClr val="FF3300"/>
                </a:solidFill>
                <a:latin typeface="Times New Roman" pitchFamily="18" charset="0"/>
              </a:rPr>
              <a:t>Tập đọc</a:t>
            </a:r>
            <a:r>
              <a:rPr lang="en-US" sz="3200" b="1" u="sng" dirty="0" smtClean="0">
                <a:latin typeface="Times New Roman" pitchFamily="18" charset="0"/>
              </a:rPr>
              <a:t> </a:t>
            </a:r>
            <a:endParaRPr lang="en-US" sz="3200" b="1" u="sng" dirty="0">
              <a:latin typeface="Times New Roman" pitchFamily="18" charset="0"/>
            </a:endParaRPr>
          </a:p>
        </p:txBody>
      </p:sp>
      <p:sp>
        <p:nvSpPr>
          <p:cNvPr id="18" name="Text Box 25"/>
          <p:cNvSpPr txBox="1">
            <a:spLocks noChangeArrowheads="1"/>
          </p:cNvSpPr>
          <p:nvPr/>
        </p:nvSpPr>
        <p:spPr bwMode="auto">
          <a:xfrm>
            <a:off x="4218345" y="1179462"/>
            <a:ext cx="47005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000" dirty="0"/>
          </a:p>
        </p:txBody>
      </p:sp>
      <p:sp>
        <p:nvSpPr>
          <p:cNvPr id="3" name="Rectangle 2"/>
          <p:cNvSpPr/>
          <p:nvPr/>
        </p:nvSpPr>
        <p:spPr>
          <a:xfrm>
            <a:off x="91514" y="2257892"/>
            <a:ext cx="3088398" cy="1015663"/>
          </a:xfrm>
          <a:prstGeom prst="rect">
            <a:avLst/>
          </a:prstGeom>
        </p:spPr>
        <p:txBody>
          <a:bodyPr wrap="square">
            <a:spAutoFit/>
          </a:bodyPr>
          <a:lstStyle/>
          <a:p>
            <a:r>
              <a:rPr lang="en-US" sz="2000" dirty="0" smtClean="0">
                <a:latin typeface="Times New Roman" pitchFamily="18" charset="0"/>
                <a:cs typeface="Times New Roman" pitchFamily="18" charset="0"/>
              </a:rPr>
              <a:t>- vạm vỡ     - trắng bệch</a:t>
            </a:r>
          </a:p>
          <a:p>
            <a:r>
              <a:rPr lang="en-US" sz="2000" dirty="0" smtClean="0">
                <a:latin typeface="Times New Roman" pitchFamily="18" charset="0"/>
                <a:cs typeface="Times New Roman" pitchFamily="18" charset="0"/>
              </a:rPr>
              <a:t>- loạn óc     - rút </a:t>
            </a:r>
            <a:r>
              <a:rPr lang="en-US" sz="2000" dirty="0">
                <a:latin typeface="Times New Roman" pitchFamily="18" charset="0"/>
                <a:cs typeface="Times New Roman" pitchFamily="18" charset="0"/>
              </a:rPr>
              <a:t>soạt dao </a:t>
            </a:r>
            <a:r>
              <a:rPr lang="en-US" sz="2000" dirty="0" smtClean="0">
                <a:latin typeface="Times New Roman" pitchFamily="18" charset="0"/>
                <a:cs typeface="Times New Roman" pitchFamily="18" charset="0"/>
              </a:rPr>
              <a:t>ra</a:t>
            </a:r>
          </a:p>
          <a:p>
            <a:r>
              <a:rPr lang="en-US" sz="2000" dirty="0" smtClean="0">
                <a:latin typeface="Times New Roman" pitchFamily="18" charset="0"/>
                <a:cs typeface="Times New Roman" pitchFamily="18" charset="0"/>
              </a:rPr>
              <a:t>- man </a:t>
            </a:r>
            <a:r>
              <a:rPr lang="en-US" sz="2000" dirty="0">
                <a:latin typeface="Times New Roman" pitchFamily="18" charset="0"/>
                <a:cs typeface="Times New Roman" pitchFamily="18" charset="0"/>
              </a:rPr>
              <a:t>rợ</a:t>
            </a:r>
            <a:r>
              <a:rPr lang="en-US" sz="2000" dirty="0" smtClean="0">
                <a:latin typeface="Times New Roman" pitchFamily="18" charset="0"/>
                <a:cs typeface="Times New Roman" pitchFamily="18" charset="0"/>
              </a:rPr>
              <a:t>,    - dõng </a:t>
            </a:r>
            <a:r>
              <a:rPr lang="en-US" sz="2000" dirty="0">
                <a:latin typeface="Times New Roman" pitchFamily="18" charset="0"/>
                <a:cs typeface="Times New Roman" pitchFamily="18" charset="0"/>
              </a:rPr>
              <a:t>dạc</a:t>
            </a:r>
          </a:p>
        </p:txBody>
      </p:sp>
      <p:sp>
        <p:nvSpPr>
          <p:cNvPr id="6" name="Rectangle 5"/>
          <p:cNvSpPr/>
          <p:nvPr/>
        </p:nvSpPr>
        <p:spPr>
          <a:xfrm>
            <a:off x="3556456" y="2257892"/>
            <a:ext cx="5435144" cy="830997"/>
          </a:xfrm>
          <a:prstGeom prst="rect">
            <a:avLst/>
          </a:prstGeom>
        </p:spPr>
        <p:txBody>
          <a:bodyPr wrap="square">
            <a:spAutoFit/>
          </a:bodyPr>
          <a:lstStyle/>
          <a:p>
            <a:r>
              <a:rPr lang="en-US" sz="2400" b="1" dirty="0">
                <a:latin typeface="Times New Roman" pitchFamily="18" charset="0"/>
                <a:cs typeface="Times New Roman" pitchFamily="18" charset="0"/>
              </a:rPr>
              <a:t>Ý </a:t>
            </a:r>
            <a:r>
              <a:rPr lang="en-US" sz="2400" b="1" dirty="0" smtClean="0">
                <a:latin typeface="Times New Roman" pitchFamily="18" charset="0"/>
                <a:cs typeface="Times New Roman" pitchFamily="18" charset="0"/>
              </a:rPr>
              <a:t>chính đoạn </a:t>
            </a:r>
            <a:r>
              <a:rPr lang="en-US" sz="2400" b="1" dirty="0">
                <a:latin typeface="Times New Roman" pitchFamily="18" charset="0"/>
                <a:cs typeface="Times New Roman" pitchFamily="18" charset="0"/>
              </a:rPr>
              <a:t>1: </a:t>
            </a:r>
            <a:r>
              <a:rPr lang="en-US" sz="2400" dirty="0" smtClean="0">
                <a:latin typeface="Times New Roman" pitchFamily="18" charset="0"/>
                <a:cs typeface="Times New Roman" pitchFamily="18" charset="0"/>
              </a:rPr>
              <a:t>Hình </a:t>
            </a:r>
            <a:r>
              <a:rPr lang="en-US" sz="2400" dirty="0">
                <a:latin typeface="Times New Roman" pitchFamily="18" charset="0"/>
                <a:cs typeface="Times New Roman" pitchFamily="18" charset="0"/>
              </a:rPr>
              <a:t>ảnh dữ tợn của tên cướp biển</a:t>
            </a:r>
          </a:p>
        </p:txBody>
      </p:sp>
      <p:sp>
        <p:nvSpPr>
          <p:cNvPr id="4" name="Rectangle 3"/>
          <p:cNvSpPr/>
          <p:nvPr/>
        </p:nvSpPr>
        <p:spPr>
          <a:xfrm>
            <a:off x="3485377" y="2895600"/>
            <a:ext cx="5587544" cy="1200329"/>
          </a:xfrm>
          <a:prstGeom prst="rect">
            <a:avLst/>
          </a:prstGeom>
        </p:spPr>
        <p:txBody>
          <a:bodyPr wrap="square">
            <a:spAutoFit/>
          </a:bodyPr>
          <a:lstStyle/>
          <a:p>
            <a:r>
              <a:rPr lang="en-US" sz="2400" b="1" dirty="0">
                <a:latin typeface="Times New Roman" pitchFamily="18" charset="0"/>
                <a:cs typeface="Times New Roman" pitchFamily="18" charset="0"/>
              </a:rPr>
              <a:t>Ý chính </a:t>
            </a:r>
            <a:r>
              <a:rPr lang="en-US" sz="2400" b="1" dirty="0" smtClean="0">
                <a:latin typeface="Times New Roman" pitchFamily="18" charset="0"/>
                <a:cs typeface="Times New Roman" pitchFamily="18" charset="0"/>
              </a:rPr>
              <a:t>đoạn 2:</a:t>
            </a:r>
            <a:r>
              <a:rPr lang="en-US" sz="2400" dirty="0"/>
              <a:t> </a:t>
            </a:r>
            <a:r>
              <a:rPr lang="en-US" sz="2400" dirty="0">
                <a:latin typeface="Times New Roman" pitchFamily="18" charset="0"/>
                <a:cs typeface="Times New Roman" pitchFamily="18" charset="0"/>
              </a:rPr>
              <a:t>Cuộc đối đầu giữa bác sĩ Ly và tên cướp biển.</a:t>
            </a:r>
          </a:p>
          <a:p>
            <a:endParaRPr lang="en-US" sz="2400" dirty="0"/>
          </a:p>
        </p:txBody>
      </p:sp>
      <p:sp>
        <p:nvSpPr>
          <p:cNvPr id="2" name="Rectangle 1"/>
          <p:cNvSpPr/>
          <p:nvPr/>
        </p:nvSpPr>
        <p:spPr>
          <a:xfrm>
            <a:off x="3556456" y="3588242"/>
            <a:ext cx="5587544" cy="1200329"/>
          </a:xfrm>
          <a:prstGeom prst="rect">
            <a:avLst/>
          </a:prstGeom>
        </p:spPr>
        <p:txBody>
          <a:bodyPr wrap="square">
            <a:spAutoFit/>
          </a:bodyPr>
          <a:lstStyle/>
          <a:p>
            <a:r>
              <a:rPr lang="en-US" sz="2400" b="1" dirty="0">
                <a:latin typeface="Times New Roman" pitchFamily="18" charset="0"/>
                <a:cs typeface="Times New Roman" pitchFamily="18" charset="0"/>
              </a:rPr>
              <a:t>Ý chính đoạn </a:t>
            </a:r>
            <a:r>
              <a:rPr lang="en-US" sz="2400" b="1" dirty="0" smtClean="0">
                <a:latin typeface="Times New Roman" pitchFamily="18" charset="0"/>
                <a:cs typeface="Times New Roman" pitchFamily="18" charset="0"/>
              </a:rPr>
              <a:t>3:</a:t>
            </a:r>
            <a:r>
              <a:rPr lang="en-US" sz="2400" dirty="0"/>
              <a:t> </a:t>
            </a:r>
            <a:r>
              <a:rPr lang="en-US" sz="2400" dirty="0">
                <a:latin typeface="Times New Roman" pitchFamily="18" charset="0"/>
                <a:cs typeface="Times New Roman" pitchFamily="18" charset="0"/>
              </a:rPr>
              <a:t>Tên cướp biển bị khuất phục.</a:t>
            </a:r>
          </a:p>
          <a:p>
            <a:endParaRPr lang="en-US" sz="2400" dirty="0"/>
          </a:p>
        </p:txBody>
      </p:sp>
      <p:sp>
        <p:nvSpPr>
          <p:cNvPr id="5" name="Rectangle 4"/>
          <p:cNvSpPr/>
          <p:nvPr/>
        </p:nvSpPr>
        <p:spPr>
          <a:xfrm>
            <a:off x="76200" y="4484077"/>
            <a:ext cx="8722628" cy="1754326"/>
          </a:xfrm>
          <a:prstGeom prst="rect">
            <a:avLst/>
          </a:prstGeom>
        </p:spPr>
        <p:txBody>
          <a:bodyPr wrap="square">
            <a:spAutoFit/>
          </a:bodyPr>
          <a:lstStyle/>
          <a:p>
            <a:pPr algn="just"/>
            <a:r>
              <a:rPr lang="en-US" sz="3600" b="1" u="sng" dirty="0" err="1" smtClean="0">
                <a:latin typeface="Times New Roman" pitchFamily="18" charset="0"/>
                <a:cs typeface="Times New Roman" pitchFamily="18" charset="0"/>
              </a:rPr>
              <a:t>Nội</a:t>
            </a:r>
            <a:r>
              <a:rPr lang="en-US" sz="3600" b="1" u="sng" dirty="0">
                <a:latin typeface="Times New Roman" pitchFamily="18" charset="0"/>
                <a:cs typeface="Times New Roman" pitchFamily="18" charset="0"/>
              </a:rPr>
              <a:t> </a:t>
            </a:r>
            <a:r>
              <a:rPr lang="en-US" sz="3600" b="1" u="sng" dirty="0" smtClean="0">
                <a:latin typeface="Times New Roman" pitchFamily="18" charset="0"/>
                <a:cs typeface="Times New Roman" pitchFamily="18" charset="0"/>
              </a:rPr>
              <a:t>dung</a:t>
            </a:r>
            <a:r>
              <a:rPr lang="en-US" sz="3600" b="1" dirty="0" smtClean="0">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Ca</a:t>
            </a:r>
            <a:r>
              <a:rPr lang="en-US" sz="3600" b="1" dirty="0" smtClean="0">
                <a:solidFill>
                  <a:srgbClr val="0070C0"/>
                </a:solidFill>
                <a:latin typeface="Times New Roman" pitchFamily="18" charset="0"/>
                <a:cs typeface="Times New Roman" pitchFamily="18" charset="0"/>
              </a:rPr>
              <a:t> </a:t>
            </a:r>
            <a:r>
              <a:rPr lang="en-US" sz="3600" b="1" dirty="0">
                <a:solidFill>
                  <a:srgbClr val="0070C0"/>
                </a:solidFill>
                <a:latin typeface="Times New Roman" pitchFamily="18" charset="0"/>
                <a:cs typeface="Times New Roman" pitchFamily="18" charset="0"/>
              </a:rPr>
              <a:t>ngợi hành động dũng cảm của bác sỹ Ly trong cuộc đối đầu với tên cướp biển hung </a:t>
            </a:r>
            <a:r>
              <a:rPr lang="en-US" sz="3600" b="1" dirty="0" err="1">
                <a:solidFill>
                  <a:srgbClr val="0070C0"/>
                </a:solidFill>
                <a:latin typeface="Times New Roman" pitchFamily="18" charset="0"/>
                <a:cs typeface="Times New Roman" pitchFamily="18" charset="0"/>
              </a:rPr>
              <a:t>hãn</a:t>
            </a:r>
            <a:r>
              <a:rPr lang="en-US" sz="3600" b="1" dirty="0" smtClean="0">
                <a:solidFill>
                  <a:srgbClr val="0070C0"/>
                </a:solidFill>
                <a:latin typeface="Times New Roman" pitchFamily="18" charset="0"/>
                <a:cs typeface="Times New Roman" pitchFamily="18" charset="0"/>
              </a:rPr>
              <a:t>.</a:t>
            </a:r>
            <a:endParaRPr lang="en-US" sz="36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66080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22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43150" y="2175808"/>
            <a:ext cx="4514850" cy="2800767"/>
          </a:xfrm>
          <a:prstGeom prst="rect">
            <a:avLst/>
          </a:prstGeom>
          <a:noFill/>
        </p:spPr>
        <p:txBody>
          <a:bodyPr wrap="square">
            <a:spAutoFit/>
          </a:bodyPr>
          <a:lstStyle/>
          <a:p>
            <a:pPr algn="ctr">
              <a:defRPr/>
            </a:pPr>
            <a:r>
              <a:rPr lang="en-US"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LUYỆN ĐỌC </a:t>
            </a:r>
            <a:r>
              <a:rPr lang="en-US" sz="44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diễn</a:t>
            </a:r>
            <a:r>
              <a:rPr lang="en-US"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4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cảm</a:t>
            </a:r>
            <a:r>
              <a:rPr lang="en-US" sz="4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THEO CÁCH PHÂN VAI</a:t>
            </a:r>
          </a:p>
        </p:txBody>
      </p:sp>
    </p:spTree>
    <p:extLst>
      <p:ext uri="{BB962C8B-B14F-4D97-AF65-F5344CB8AC3E}">
        <p14:creationId xmlns:p14="http://schemas.microsoft.com/office/powerpoint/2010/main" val="37551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Picture 4" descr="tieng viet 4"/>
          <p:cNvPicPr>
            <a:picLocks noChangeAspect="1" noChangeArrowheads="1"/>
          </p:cNvPicPr>
          <p:nvPr/>
        </p:nvPicPr>
        <p:blipFill>
          <a:blip r:embed="rId2">
            <a:extLst>
              <a:ext uri="{28A0092B-C50C-407E-A947-70E740481C1C}">
                <a14:useLocalDpi xmlns:a14="http://schemas.microsoft.com/office/drawing/2010/main" val="0"/>
              </a:ext>
            </a:extLst>
          </a:blip>
          <a:srcRect t="19121" b="-2097"/>
          <a:stretch>
            <a:fillRect/>
          </a:stretch>
        </p:blipFill>
        <p:spPr bwMode="auto">
          <a:xfrm>
            <a:off x="-13855" y="0"/>
            <a:ext cx="9144000" cy="6858000"/>
          </a:xfrm>
          <a:prstGeom prst="rect">
            <a:avLst/>
          </a:prstGeom>
          <a:solidFill>
            <a:srgbClr val="FF0000"/>
          </a:solidFill>
          <a:ln w="57150" cmpd="thinThick">
            <a:solidFill>
              <a:schemeClr val="tx1"/>
            </a:solidFill>
            <a:miter lim="800000"/>
            <a:headEnd/>
            <a:tailEnd/>
          </a:ln>
        </p:spPr>
      </p:pic>
      <p:sp>
        <p:nvSpPr>
          <p:cNvPr id="7" name="Rectangle 6"/>
          <p:cNvSpPr/>
          <p:nvPr/>
        </p:nvSpPr>
        <p:spPr>
          <a:xfrm>
            <a:off x="-13855" y="5534561"/>
            <a:ext cx="9144000"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US" sz="4000" b="1" dirty="0" smtClean="0">
                <a:solidFill>
                  <a:srgbClr val="FF0000"/>
                </a:solidFill>
                <a:latin typeface="Times New Roman" pitchFamily="18" charset="0"/>
                <a:cs typeface="Times New Roman" pitchFamily="18" charset="0"/>
              </a:rPr>
              <a:t>Những nhân </a:t>
            </a:r>
            <a:r>
              <a:rPr lang="en-US" sz="4000" b="1" dirty="0">
                <a:solidFill>
                  <a:srgbClr val="FF0000"/>
                </a:solidFill>
                <a:latin typeface="Times New Roman" pitchFamily="18" charset="0"/>
                <a:cs typeface="Times New Roman" pitchFamily="18" charset="0"/>
              </a:rPr>
              <a:t>vật trong tranh là ai </a:t>
            </a:r>
            <a:r>
              <a:rPr lang="en-US" sz="4000" b="1" dirty="0" smtClean="0">
                <a:solidFill>
                  <a:srgbClr val="FF0000"/>
                </a:solidFill>
                <a:latin typeface="Times New Roman" pitchFamily="18" charset="0"/>
                <a:cs typeface="Times New Roman" pitchFamily="18" charset="0"/>
              </a:rPr>
              <a:t>?</a:t>
            </a:r>
          </a:p>
          <a:p>
            <a:r>
              <a:rPr lang="en-US" sz="4000" b="1" dirty="0" smtClean="0">
                <a:solidFill>
                  <a:srgbClr val="FF0000"/>
                </a:solidFill>
                <a:latin typeface="Times New Roman" pitchFamily="18" charset="0"/>
                <a:cs typeface="Times New Roman" pitchFamily="18" charset="0"/>
              </a:rPr>
              <a:t>Họ </a:t>
            </a:r>
            <a:r>
              <a:rPr lang="en-US" sz="4000" b="1" dirty="0">
                <a:solidFill>
                  <a:srgbClr val="FF0000"/>
                </a:solidFill>
                <a:latin typeface="Times New Roman" pitchFamily="18" charset="0"/>
                <a:cs typeface="Times New Roman" pitchFamily="18" charset="0"/>
              </a:rPr>
              <a:t>như thế nào? </a:t>
            </a:r>
          </a:p>
        </p:txBody>
      </p:sp>
      <p:sp>
        <p:nvSpPr>
          <p:cNvPr id="8" name="WordArt 3"/>
          <p:cNvSpPr>
            <a:spLocks noChangeArrowheads="1" noChangeShapeType="1" noTextEdit="1"/>
          </p:cNvSpPr>
          <p:nvPr/>
        </p:nvSpPr>
        <p:spPr bwMode="auto">
          <a:xfrm>
            <a:off x="0" y="58882"/>
            <a:ext cx="8991600" cy="1447800"/>
          </a:xfrm>
          <a:prstGeom prst="rect">
            <a:avLst/>
          </a:prstGeom>
        </p:spPr>
        <p:txBody>
          <a:bodyPr wrap="none" numCol="1" fromWordArt="1">
            <a:prstTxWarp prst="textCurveUp">
              <a:avLst>
                <a:gd name="adj" fmla="val 40356"/>
              </a:avLst>
            </a:prstTxWarp>
          </a:bodyPr>
          <a:ls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ctr"/>
            <a:r>
              <a:rPr lang="vi-VN" sz="3600" b="1" kern="1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Những người quả cảm </a:t>
            </a:r>
            <a:endParaRPr lang="en-US" sz="3600" b="1" kern="1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endParaRPr>
          </a:p>
        </p:txBody>
      </p:sp>
      <p:sp>
        <p:nvSpPr>
          <p:cNvPr id="9" name="Rectangle 8"/>
          <p:cNvSpPr/>
          <p:nvPr/>
        </p:nvSpPr>
        <p:spPr>
          <a:xfrm>
            <a:off x="-13855" y="4919008"/>
            <a:ext cx="9130145" cy="193899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sz="4000" b="1" dirty="0" smtClean="0">
                <a:solidFill>
                  <a:srgbClr val="FF0000"/>
                </a:solidFill>
                <a:latin typeface="Times New Roman" pitchFamily="18" charset="0"/>
                <a:cs typeface="Times New Roman" pitchFamily="18" charset="0"/>
              </a:rPr>
              <a:t>Tranh vẽ Nguyễn </a:t>
            </a:r>
            <a:r>
              <a:rPr lang="en-US" sz="4000" b="1" dirty="0">
                <a:solidFill>
                  <a:srgbClr val="FF0000"/>
                </a:solidFill>
                <a:latin typeface="Times New Roman" pitchFamily="18" charset="0"/>
                <a:cs typeface="Times New Roman" pitchFamily="18" charset="0"/>
              </a:rPr>
              <a:t>Văn Trỗi, Võ Thị Sáu, Kim Đồng, Nguyễn Bá Ngọc</a:t>
            </a:r>
            <a:r>
              <a:rPr lang="en-US" sz="4000" b="1" dirty="0" smtClean="0">
                <a:solidFill>
                  <a:srgbClr val="FF0000"/>
                </a:solidFill>
                <a:latin typeface="Times New Roman" pitchFamily="18" charset="0"/>
                <a:cs typeface="Times New Roman" pitchFamily="18" charset="0"/>
              </a:rPr>
              <a:t>,...</a:t>
            </a:r>
          </a:p>
          <a:p>
            <a:r>
              <a:rPr lang="en-US" sz="4000" b="1" dirty="0">
                <a:solidFill>
                  <a:schemeClr val="tx1"/>
                </a:solidFill>
                <a:latin typeface="Times New Roman" pitchFamily="18" charset="0"/>
                <a:cs typeface="Times New Roman" pitchFamily="18" charset="0"/>
              </a:rPr>
              <a:t>Họ là những người dũng cảm, gan dạ</a:t>
            </a:r>
            <a:r>
              <a:rPr lang="en-US" sz="4000" b="1" dirty="0" smtClean="0">
                <a:solidFill>
                  <a:schemeClr val="tx1"/>
                </a:solidFill>
                <a:latin typeface="Times New Roman" pitchFamily="18" charset="0"/>
                <a:cs typeface="Times New Roman" pitchFamily="18" charset="0"/>
              </a:rPr>
              <a:t>..... </a:t>
            </a:r>
            <a:endParaRPr lang="en-US" sz="4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19239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l="-10000" r="-10000"/>
          </a:stretch>
        </a:blipFill>
        <a:effectLst/>
      </p:bgPr>
    </p:bg>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1143000" y="486964"/>
            <a:ext cx="7924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3600" b="1" dirty="0">
                <a:latin typeface="Times New Roman" pitchFamily="18" charset="0"/>
              </a:rPr>
              <a:t>Khuất phục tên cướp biển</a:t>
            </a:r>
          </a:p>
          <a:p>
            <a:pPr algn="ctr" eaLnBrk="1" hangingPunct="1">
              <a:spcBef>
                <a:spcPct val="50000"/>
              </a:spcBef>
            </a:pPr>
            <a:r>
              <a:rPr lang="en-US" sz="3200" dirty="0" smtClean="0">
                <a:latin typeface="Times New Roman" pitchFamily="18" charset="0"/>
              </a:rPr>
              <a:t>                         </a:t>
            </a:r>
            <a:endParaRPr lang="en-US" sz="2400" dirty="0">
              <a:latin typeface="Times New Roman" pitchFamily="18" charset="0"/>
            </a:endParaRPr>
          </a:p>
        </p:txBody>
      </p:sp>
      <p:sp>
        <p:nvSpPr>
          <p:cNvPr id="8" name="Text Box 23"/>
          <p:cNvSpPr txBox="1">
            <a:spLocks noChangeArrowheads="1"/>
          </p:cNvSpPr>
          <p:nvPr/>
        </p:nvSpPr>
        <p:spPr bwMode="auto">
          <a:xfrm>
            <a:off x="3429000" y="0"/>
            <a:ext cx="171232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smtClean="0">
                <a:solidFill>
                  <a:srgbClr val="FF3300"/>
                </a:solidFill>
                <a:latin typeface="Times New Roman" pitchFamily="18" charset="0"/>
              </a:rPr>
              <a:t>Tập đọc</a:t>
            </a:r>
            <a:r>
              <a:rPr lang="en-US" sz="3200" b="1" dirty="0" smtClean="0">
                <a:latin typeface="Times New Roman" pitchFamily="18" charset="0"/>
              </a:rPr>
              <a:t> </a:t>
            </a:r>
            <a:endParaRPr lang="en-US" sz="3200" b="1" dirty="0">
              <a:latin typeface="Times New Roman" pitchFamily="18" charset="0"/>
            </a:endParaRPr>
          </a:p>
        </p:txBody>
      </p:sp>
      <p:sp>
        <p:nvSpPr>
          <p:cNvPr id="9" name="Text Box 25"/>
          <p:cNvSpPr txBox="1">
            <a:spLocks noChangeArrowheads="1"/>
          </p:cNvSpPr>
          <p:nvPr/>
        </p:nvSpPr>
        <p:spPr bwMode="auto">
          <a:xfrm>
            <a:off x="4218345" y="1179462"/>
            <a:ext cx="470051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000" dirty="0"/>
          </a:p>
        </p:txBody>
      </p:sp>
      <p:sp>
        <p:nvSpPr>
          <p:cNvPr id="11" name="Cloud Callout 10"/>
          <p:cNvSpPr/>
          <p:nvPr/>
        </p:nvSpPr>
        <p:spPr>
          <a:xfrm>
            <a:off x="2362200" y="1823468"/>
            <a:ext cx="5181600" cy="3581400"/>
          </a:xfrm>
          <a:prstGeom prst="cloud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Luyện</a:t>
            </a:r>
            <a:r>
              <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4000" b="1"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đọc</a:t>
            </a:r>
            <a:endPar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ctr"/>
            <a:r>
              <a:rPr lang="en-US" sz="40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3 phút </a:t>
            </a:r>
            <a:endParaRPr lang="en-US" sz="40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601511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13000" r="-1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2478"/>
            <a:ext cx="9372600" cy="6305522"/>
          </a:xfrm>
        </p:spPr>
        <p:txBody>
          <a:bodyPr>
            <a:noAutofit/>
          </a:bodyPr>
          <a:lstStyle/>
          <a:p>
            <a:pPr marL="0" indent="0">
              <a:buNone/>
            </a:pPr>
            <a:r>
              <a:rPr lang="en-US" dirty="0">
                <a:latin typeface="Times New Roman" pitchFamily="18" charset="0"/>
                <a:cs typeface="Times New Roman" pitchFamily="18" charset="0"/>
              </a:rPr>
              <a:t>Chúa tàu </a:t>
            </a:r>
            <a:r>
              <a:rPr lang="en-US" b="1" dirty="0">
                <a:solidFill>
                  <a:srgbClr val="FF0000"/>
                </a:solidFill>
                <a:latin typeface="Times New Roman" pitchFamily="18" charset="0"/>
                <a:cs typeface="Times New Roman" pitchFamily="18" charset="0"/>
              </a:rPr>
              <a:t>trừng mắt </a:t>
            </a:r>
            <a:r>
              <a:rPr lang="en-US" dirty="0">
                <a:latin typeface="Times New Roman" pitchFamily="18" charset="0"/>
                <a:cs typeface="Times New Roman" pitchFamily="18" charset="0"/>
              </a:rPr>
              <a:t>nhìn bác sĩ, quát :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 Có </a:t>
            </a:r>
            <a:r>
              <a:rPr lang="en-US" b="1" dirty="0">
                <a:solidFill>
                  <a:srgbClr val="FF0000"/>
                </a:solidFill>
                <a:latin typeface="Times New Roman" pitchFamily="18" charset="0"/>
                <a:cs typeface="Times New Roman" pitchFamily="18" charset="0"/>
              </a:rPr>
              <a:t>câm mồm </a:t>
            </a:r>
            <a:r>
              <a:rPr lang="en-US" dirty="0">
                <a:latin typeface="Times New Roman" pitchFamily="18" charset="0"/>
                <a:cs typeface="Times New Roman" pitchFamily="18" charset="0"/>
              </a:rPr>
              <a:t>không?</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Bác sĩ </a:t>
            </a:r>
            <a:r>
              <a:rPr lang="en-US" b="1" dirty="0">
                <a:solidFill>
                  <a:srgbClr val="FF0000"/>
                </a:solidFill>
                <a:latin typeface="Times New Roman" pitchFamily="18" charset="0"/>
                <a:cs typeface="Times New Roman" pitchFamily="18" charset="0"/>
              </a:rPr>
              <a:t>điềm tĩnh </a:t>
            </a:r>
            <a:r>
              <a:rPr lang="en-US" dirty="0">
                <a:latin typeface="Times New Roman" pitchFamily="18" charset="0"/>
                <a:cs typeface="Times New Roman" pitchFamily="18" charset="0"/>
              </a:rPr>
              <a:t>hỏi: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 Anh bảo tôi phải không ?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Khi tên chúa tàu cục cằn bảo “</a:t>
            </a:r>
            <a:r>
              <a:rPr lang="en-US" b="1" dirty="0">
                <a:solidFill>
                  <a:srgbClr val="FF0000"/>
                </a:solidFill>
                <a:latin typeface="Times New Roman" pitchFamily="18" charset="0"/>
                <a:cs typeface="Times New Roman" pitchFamily="18" charset="0"/>
              </a:rPr>
              <a:t>phải”</a:t>
            </a:r>
            <a:r>
              <a:rPr lang="en-US" dirty="0">
                <a:latin typeface="Times New Roman" pitchFamily="18" charset="0"/>
                <a:cs typeface="Times New Roman" pitchFamily="18" charset="0"/>
              </a:rPr>
              <a:t>, bác sĩ nói: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 Anh cứ uống rượu mãi như thế thì đến phải </a:t>
            </a:r>
            <a:r>
              <a:rPr lang="en-US" b="1" dirty="0">
                <a:solidFill>
                  <a:srgbClr val="FF0000"/>
                </a:solidFill>
                <a:latin typeface="Times New Roman" pitchFamily="18" charset="0"/>
                <a:cs typeface="Times New Roman" pitchFamily="18" charset="0"/>
              </a:rPr>
              <a:t>tống anh</a:t>
            </a:r>
            <a:r>
              <a:rPr lang="en-US" dirty="0">
                <a:latin typeface="Times New Roman" pitchFamily="18" charset="0"/>
                <a:cs typeface="Times New Roman" pitchFamily="18" charset="0"/>
              </a:rPr>
              <a:t> đi nơi khác.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Cơn tức giận của tên cướp thật dữ dội. Hắn </a:t>
            </a:r>
            <a:r>
              <a:rPr lang="en-US" b="1" dirty="0">
                <a:solidFill>
                  <a:srgbClr val="FF0000"/>
                </a:solidFill>
                <a:latin typeface="Times New Roman" pitchFamily="18" charset="0"/>
                <a:cs typeface="Times New Roman" pitchFamily="18" charset="0"/>
              </a:rPr>
              <a:t>đứng phắt</a:t>
            </a:r>
            <a:r>
              <a:rPr lang="en-US"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dậy</a:t>
            </a:r>
            <a:r>
              <a:rPr lang="en-US"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rút soạt dao ra</a:t>
            </a:r>
            <a:r>
              <a:rPr lang="en-US"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lăm lăm chực đâm</a:t>
            </a:r>
            <a:r>
              <a:rPr lang="en-US" dirty="0">
                <a:latin typeface="Times New Roman" pitchFamily="18" charset="0"/>
                <a:cs typeface="Times New Roman" pitchFamily="18" charset="0"/>
              </a:rPr>
              <a:t>. Bác sĩ Ly vẫn </a:t>
            </a:r>
            <a:r>
              <a:rPr lang="en-US" b="1" dirty="0">
                <a:solidFill>
                  <a:srgbClr val="FF0000"/>
                </a:solidFill>
                <a:latin typeface="Times New Roman" pitchFamily="18" charset="0"/>
                <a:cs typeface="Times New Roman" pitchFamily="18" charset="0"/>
              </a:rPr>
              <a:t>dõng dạc </a:t>
            </a:r>
            <a:r>
              <a:rPr lang="en-US" dirty="0">
                <a:latin typeface="Times New Roman" pitchFamily="18" charset="0"/>
                <a:cs typeface="Times New Roman" pitchFamily="18" charset="0"/>
              </a:rPr>
              <a:t>và </a:t>
            </a:r>
            <a:r>
              <a:rPr lang="en-US" b="1" dirty="0">
                <a:solidFill>
                  <a:srgbClr val="FF0000"/>
                </a:solidFill>
                <a:latin typeface="Times New Roman" pitchFamily="18" charset="0"/>
                <a:cs typeface="Times New Roman" pitchFamily="18" charset="0"/>
              </a:rPr>
              <a:t>quả quyết</a:t>
            </a:r>
            <a:r>
              <a:rPr lang="en-US" dirty="0">
                <a:latin typeface="Times New Roman" pitchFamily="18" charset="0"/>
                <a:cs typeface="Times New Roman" pitchFamily="18" charset="0"/>
              </a:rPr>
              <a:t>: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 Nếu anh không cất dao tôi </a:t>
            </a:r>
            <a:r>
              <a:rPr lang="en-US" b="1" dirty="0">
                <a:solidFill>
                  <a:srgbClr val="FF0000"/>
                </a:solidFill>
                <a:latin typeface="Times New Roman" pitchFamily="18" charset="0"/>
                <a:cs typeface="Times New Roman" pitchFamily="18" charset="0"/>
              </a:rPr>
              <a:t>quyế</a:t>
            </a:r>
            <a:r>
              <a:rPr lang="en-US" dirty="0">
                <a:solidFill>
                  <a:srgbClr val="FF0000"/>
                </a:solidFill>
                <a:latin typeface="Times New Roman" pitchFamily="18" charset="0"/>
                <a:cs typeface="Times New Roman" pitchFamily="18" charset="0"/>
              </a:rPr>
              <a:t>t</a:t>
            </a:r>
            <a:r>
              <a:rPr lang="en-US" dirty="0">
                <a:latin typeface="Times New Roman" pitchFamily="18" charset="0"/>
                <a:cs typeface="Times New Roman" pitchFamily="18" charset="0"/>
              </a:rPr>
              <a:t> làm cho anh bị </a:t>
            </a:r>
            <a:r>
              <a:rPr lang="en-US" b="1" dirty="0">
                <a:solidFill>
                  <a:srgbClr val="FF0000"/>
                </a:solidFill>
                <a:latin typeface="Times New Roman" pitchFamily="18" charset="0"/>
                <a:cs typeface="Times New Roman" pitchFamily="18" charset="0"/>
              </a:rPr>
              <a:t>treo cổ </a:t>
            </a:r>
            <a:r>
              <a:rPr lang="en-US" dirty="0">
                <a:latin typeface="Times New Roman" pitchFamily="18" charset="0"/>
                <a:cs typeface="Times New Roman" pitchFamily="18" charset="0"/>
              </a:rPr>
              <a:t>trong phiên tòa sắp tới.</a:t>
            </a:r>
          </a:p>
        </p:txBody>
      </p:sp>
      <p:sp>
        <p:nvSpPr>
          <p:cNvPr id="7" name="Rectangle 6"/>
          <p:cNvSpPr/>
          <p:nvPr/>
        </p:nvSpPr>
        <p:spPr>
          <a:xfrm>
            <a:off x="2667000" y="29258"/>
            <a:ext cx="4047903"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Luyện đọc </a:t>
            </a:r>
            <a:r>
              <a:rPr lang="en-US" sz="2800" b="1" dirty="0" smtClean="0">
                <a:solidFill>
                  <a:srgbClr val="FF0000"/>
                </a:solidFill>
                <a:latin typeface="Times New Roman" pitchFamily="18" charset="0"/>
                <a:cs typeface="Times New Roman" pitchFamily="18" charset="0"/>
              </a:rPr>
              <a:t>theo phân vai </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373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3300326" y="381000"/>
            <a:ext cx="2869953" cy="923330"/>
          </a:xfrm>
          <a:prstGeom prst="rect">
            <a:avLst/>
          </a:prstGeom>
          <a:noFill/>
        </p:spPr>
        <p:txBody>
          <a:bodyPr wrap="none" lIns="91440" tIns="45720" rIns="91440" bIns="45720">
            <a:spAutoFit/>
          </a:bodyPr>
          <a:lstStyle/>
          <a:p>
            <a:pPr algn="ctr"/>
            <a:r>
              <a:rPr lang="en-US" sz="5400" b="1"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Vận</a:t>
            </a:r>
            <a:r>
              <a:rPr lang="en-US" sz="5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5400" b="1"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dụng</a:t>
            </a:r>
            <a:endParaRPr lang="en-US" sz="5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TextBox 4"/>
          <p:cNvSpPr txBox="1"/>
          <p:nvPr/>
        </p:nvSpPr>
        <p:spPr>
          <a:xfrm>
            <a:off x="6927" y="1366675"/>
            <a:ext cx="9137073" cy="1323439"/>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Chuẩn</a:t>
            </a:r>
            <a:r>
              <a:rPr lang="en-US" sz="4000" dirty="0" smtClean="0">
                <a:latin typeface="Times New Roman" pitchFamily="18" charset="0"/>
                <a:cs typeface="Times New Roman" pitchFamily="18" charset="0"/>
              </a:rPr>
              <a:t> bị bài : </a:t>
            </a:r>
            <a:r>
              <a:rPr lang="en-US" sz="4000" b="1" dirty="0" smtClean="0">
                <a:latin typeface="Times New Roman" pitchFamily="18" charset="0"/>
                <a:cs typeface="Times New Roman" pitchFamily="18" charset="0"/>
              </a:rPr>
              <a:t>Bài </a:t>
            </a:r>
            <a:r>
              <a:rPr lang="en-US" sz="4000" b="1" dirty="0">
                <a:latin typeface="Times New Roman" pitchFamily="18" charset="0"/>
                <a:cs typeface="Times New Roman" pitchFamily="18" charset="0"/>
              </a:rPr>
              <a:t>thơ về tiểu đội xe không kính. </a:t>
            </a:r>
          </a:p>
        </p:txBody>
      </p:sp>
    </p:spTree>
    <p:extLst>
      <p:ext uri="{BB962C8B-B14F-4D97-AF65-F5344CB8AC3E}">
        <p14:creationId xmlns:p14="http://schemas.microsoft.com/office/powerpoint/2010/main" val="170181331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an00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025"/>
            <a:ext cx="9144000" cy="69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0"/>
            <a:ext cx="8229600" cy="1143000"/>
          </a:xfrm>
        </p:spPr>
        <p:txBody>
          <a:bodyPr>
            <a:normAutofit/>
          </a:bodyPr>
          <a:lstStyle/>
          <a:p>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rPr>
              <a:t>Tập đọc</a:t>
            </a:r>
            <a:endParaRPr lang="en-US" sz="6000" dirty="0"/>
          </a:p>
        </p:txBody>
      </p:sp>
      <p:sp>
        <p:nvSpPr>
          <p:cNvPr id="7" name="WordArt 7"/>
          <p:cNvSpPr>
            <a:spLocks noChangeArrowheads="1" noChangeShapeType="1" noTextEdit="1"/>
          </p:cNvSpPr>
          <p:nvPr/>
        </p:nvSpPr>
        <p:spPr bwMode="auto">
          <a:xfrm>
            <a:off x="1371600" y="1371600"/>
            <a:ext cx="7010400" cy="2784929"/>
          </a:xfrm>
          <a:prstGeom prst="rect">
            <a:avLst/>
          </a:prstGeom>
        </p:spPr>
        <p:txBody>
          <a:bodyPr wrap="none" numCol="1" fromWordArt="1">
            <a:prstTxWarp prst="textCanUp">
              <a:avLst>
                <a:gd name="adj" fmla="val 85713"/>
              </a:avLst>
            </a:prstTxWarp>
            <a:scene3d>
              <a:camera prst="legacyPerspectiveBottom"/>
              <a:lightRig rig="legacyFlat3" dir="t"/>
            </a:scene3d>
            <a:sp3d extrusionH="121893000" prstMaterial="legacyMatte">
              <a:extrusionClr>
                <a:schemeClr val="bg1"/>
              </a:extrusionClr>
            </a:sp3d>
          </a:bodyPr>
          <a:lstStyle>
            <a:defPPr>
              <a:defRPr lang="en-US"/>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a:lstStyle>
          <a:p>
            <a:pPr algn="ctr"/>
            <a:r>
              <a:rPr lang="vi-VN" sz="3600" kern="10" dirty="0">
                <a:ln w="9525">
                  <a:round/>
                  <a:headEnd/>
                  <a:tailEnd/>
                </a:ln>
                <a:solidFill>
                  <a:srgbClr val="000000"/>
                </a:solidFill>
                <a:latin typeface="Times New Roman"/>
                <a:cs typeface="Times New Roman"/>
              </a:rPr>
              <a:t> Khuất phục tên cướp biển</a:t>
            </a:r>
            <a:endParaRPr lang="en-US" sz="3600" kern="10" dirty="0">
              <a:ln w="9525">
                <a:round/>
                <a:headEnd/>
                <a:tailEnd/>
              </a:ln>
              <a:solidFill>
                <a:srgbClr val="000000"/>
              </a:solidFill>
              <a:latin typeface="Times New Roman"/>
              <a:cs typeface="Times New Roman"/>
            </a:endParaRPr>
          </a:p>
        </p:txBody>
      </p:sp>
    </p:spTree>
    <p:extLst>
      <p:ext uri="{BB962C8B-B14F-4D97-AF65-F5344CB8AC3E}">
        <p14:creationId xmlns:p14="http://schemas.microsoft.com/office/powerpoint/2010/main" val="33499977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2359"/>
            <a:ext cx="8991600" cy="655564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fontAlgn="auto">
              <a:spcBef>
                <a:spcPts val="0"/>
              </a:spcBef>
              <a:spcAft>
                <a:spcPts val="0"/>
              </a:spcAft>
            </a:pPr>
            <a:r>
              <a:rPr lang="en-US"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Tên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chúa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tàu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ấy</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cao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lớn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vạm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vỡ</a:t>
            </a:r>
            <a:r>
              <a:rPr lang="en-US" sz="2000" dirty="0">
                <a:solidFill>
                  <a:srgbClr val="000000"/>
                </a:solidFill>
                <a:latin typeface="Times New Roman" panose="02020603050405020304" pitchFamily="18" charset="0"/>
                <a:cs typeface="Times New Roman" panose="02020603050405020304" pitchFamily="18" charset="0"/>
              </a:rPr>
              <a:t>, da </a:t>
            </a:r>
            <a:r>
              <a:rPr lang="en-US" sz="2000" dirty="0" err="1">
                <a:solidFill>
                  <a:srgbClr val="000000"/>
                </a:solidFill>
                <a:latin typeface="Times New Roman" panose="02020603050405020304" pitchFamily="18" charset="0"/>
                <a:cs typeface="Times New Roman" panose="02020603050405020304" pitchFamily="18" charset="0"/>
              </a:rPr>
              <a:t>lưng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sạm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như</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gạch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nung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Trên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má</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hắn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vết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sẹo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chém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dọc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xuống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trắng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bệch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Hắn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uống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lắm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rượu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đến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nỗi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nhiều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đêm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như</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lên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loạn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óc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ngồi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hát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những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bài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ca</a:t>
            </a:r>
            <a:r>
              <a:rPr lang="en-US" sz="2000" dirty="0">
                <a:solidFill>
                  <a:srgbClr val="000000"/>
                </a:solidFill>
                <a:latin typeface="Times New Roman" panose="02020603050405020304" pitchFamily="18" charset="0"/>
                <a:cs typeface="Times New Roman" panose="02020603050405020304" pitchFamily="18" charset="0"/>
              </a:rPr>
              <a:t> man </a:t>
            </a:r>
            <a:r>
              <a:rPr lang="en-US" sz="2000" dirty="0" err="1">
                <a:solidFill>
                  <a:srgbClr val="000000"/>
                </a:solidFill>
                <a:latin typeface="Times New Roman" panose="02020603050405020304" pitchFamily="18" charset="0"/>
                <a:cs typeface="Times New Roman" panose="02020603050405020304" pitchFamily="18" charset="0"/>
              </a:rPr>
              <a:t>rợ</a:t>
            </a:r>
            <a:r>
              <a:rPr lang="en-US" sz="2000" dirty="0">
                <a:solidFill>
                  <a:srgbClr val="000000"/>
                </a:solidFill>
                <a:latin typeface="Times New Roman" panose="02020603050405020304" pitchFamily="18" charset="0"/>
                <a:cs typeface="Times New Roman" panose="02020603050405020304" pitchFamily="18" charset="0"/>
              </a:rPr>
              <a:t>.</a:t>
            </a:r>
          </a:p>
          <a:p>
            <a:pPr algn="just" fontAlgn="auto">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lần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bác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sĩ</a:t>
            </a:r>
            <a:r>
              <a:rPr lang="en-US" sz="2000" dirty="0">
                <a:solidFill>
                  <a:srgbClr val="000000"/>
                </a:solidFill>
                <a:latin typeface="Times New Roman" panose="02020603050405020304" pitchFamily="18" charset="0"/>
                <a:cs typeface="Times New Roman" panose="02020603050405020304" pitchFamily="18" charset="0"/>
              </a:rPr>
              <a:t> Ly -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nổi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tiếng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nhân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từ</a:t>
            </a:r>
            <a:r>
              <a:rPr lang="en-US" sz="2000" dirty="0">
                <a:solidFill>
                  <a:srgbClr val="000000"/>
                </a:solidFill>
                <a:latin typeface="Times New Roman" panose="02020603050405020304" pitchFamily="18" charset="0"/>
                <a:cs typeface="Times New Roman" panose="02020603050405020304" pitchFamily="18" charset="0"/>
              </a:rPr>
              <a:t> - </a:t>
            </a:r>
            <a:r>
              <a:rPr lang="en-US" sz="2000" dirty="0" err="1">
                <a:solidFill>
                  <a:srgbClr val="000000"/>
                </a:solidFill>
                <a:latin typeface="Times New Roman" panose="02020603050405020304" pitchFamily="18" charset="0"/>
                <a:cs typeface="Times New Roman" panose="02020603050405020304" pitchFamily="18" charset="0"/>
              </a:rPr>
              <a:t>đến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thăm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bệnh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ông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chủ</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quán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trọ</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Tên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chúa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tàu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lúc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ấy</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đang</a:t>
            </a:r>
            <a:r>
              <a:rPr lang="en-US" sz="2000" dirty="0">
                <a:solidFill>
                  <a:srgbClr val="000000"/>
                </a:solidFill>
                <a:latin typeface="Times New Roman" panose="02020603050405020304" pitchFamily="18" charset="0"/>
                <a:cs typeface="Times New Roman" panose="02020603050405020304" pitchFamily="18" charset="0"/>
              </a:rPr>
              <a:t> ê a </a:t>
            </a:r>
            <a:r>
              <a:rPr lang="en-US" sz="2000" dirty="0" err="1">
                <a:solidFill>
                  <a:srgbClr val="000000"/>
                </a:solidFill>
                <a:latin typeface="Times New Roman" panose="02020603050405020304" pitchFamily="18" charset="0"/>
                <a:cs typeface="Times New Roman" panose="02020603050405020304" pitchFamily="18" charset="0"/>
              </a:rPr>
              <a:t>bài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hát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cũ</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Hát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xong</a:t>
            </a:r>
            <a:r>
              <a:rPr lang="en-US" sz="2000" dirty="0">
                <a:solidFill>
                  <a:srgbClr val="000000"/>
                </a:solidFill>
                <a:latin typeface="Times New Roman" panose="02020603050405020304" pitchFamily="18" charset="0"/>
                <a:cs typeface="Times New Roman" panose="02020603050405020304" pitchFamily="18" charset="0"/>
              </a:rPr>
              <a:t> , </a:t>
            </a:r>
            <a:r>
              <a:rPr lang="en-US" sz="2000" dirty="0" err="1">
                <a:solidFill>
                  <a:srgbClr val="000000"/>
                </a:solidFill>
                <a:latin typeface="Times New Roman" panose="02020603050405020304" pitchFamily="18" charset="0"/>
                <a:cs typeface="Times New Roman" panose="02020603050405020304" pitchFamily="18" charset="0"/>
              </a:rPr>
              <a:t>hắn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quen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lệ</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đập</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tay</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xuống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bàn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quát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mọi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im</a:t>
            </a:r>
            <a:r>
              <a:rPr lang="en-US" sz="2000" dirty="0">
                <a:solidFill>
                  <a:srgbClr val="000000"/>
                </a:solidFill>
                <a:latin typeface="Times New Roman" panose="02020603050405020304" pitchFamily="18" charset="0"/>
                <a:cs typeface="Times New Roman" panose="02020603050405020304" pitchFamily="18" charset="0"/>
              </a:rPr>
              <a:t>. Ai </a:t>
            </a:r>
            <a:r>
              <a:rPr lang="en-US" sz="2000" dirty="0" err="1">
                <a:solidFill>
                  <a:srgbClr val="000000"/>
                </a:solidFill>
                <a:latin typeface="Times New Roman" panose="02020603050405020304" pitchFamily="18" charset="0"/>
                <a:cs typeface="Times New Roman" panose="02020603050405020304" pitchFamily="18" charset="0"/>
              </a:rPr>
              <a:t>nấy</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nín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thít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Riêng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bác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sĩ</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vẫn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ôn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tồn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giảng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ông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chủ</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quán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trọ</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cách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trị</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bệnh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Chúa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tàu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trừng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mắt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nhìn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bác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sĩ</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quát</a:t>
            </a:r>
            <a:r>
              <a:rPr lang="en-US" sz="2000" dirty="0">
                <a:solidFill>
                  <a:srgbClr val="000000"/>
                </a:solidFill>
                <a:latin typeface="Times New Roman" panose="02020603050405020304" pitchFamily="18" charset="0"/>
                <a:cs typeface="Times New Roman" panose="02020603050405020304" pitchFamily="18" charset="0"/>
              </a:rPr>
              <a:t>:</a:t>
            </a:r>
          </a:p>
          <a:p>
            <a:pPr algn="just" fontAlgn="auto">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      - </a:t>
            </a:r>
            <a:r>
              <a:rPr lang="en-US" sz="2000" dirty="0" err="1">
                <a:solidFill>
                  <a:srgbClr val="000000"/>
                </a:solidFill>
                <a:latin typeface="Times New Roman" panose="02020603050405020304" pitchFamily="18" charset="0"/>
                <a:cs typeface="Times New Roman" panose="02020603050405020304" pitchFamily="18" charset="0"/>
              </a:rPr>
              <a:t>Có</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câm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mồm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cs typeface="Times New Roman" panose="02020603050405020304" pitchFamily="18" charset="0"/>
              </a:rPr>
              <a:t>?</a:t>
            </a:r>
          </a:p>
          <a:p>
            <a:pPr algn="just" fontAlgn="auto">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Bác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sĩ</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điềm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tĩnh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hỏi</a:t>
            </a:r>
            <a:r>
              <a:rPr lang="en-US" sz="2000" dirty="0">
                <a:solidFill>
                  <a:srgbClr val="000000"/>
                </a:solidFill>
                <a:latin typeface="Times New Roman" panose="02020603050405020304" pitchFamily="18" charset="0"/>
                <a:cs typeface="Times New Roman" panose="02020603050405020304" pitchFamily="18" charset="0"/>
              </a:rPr>
              <a:t>:</a:t>
            </a:r>
          </a:p>
          <a:p>
            <a:pPr algn="just" fontAlgn="auto">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      - </a:t>
            </a:r>
            <a:r>
              <a:rPr lang="en-US" sz="2000" dirty="0" err="1">
                <a:solidFill>
                  <a:srgbClr val="000000"/>
                </a:solidFill>
                <a:latin typeface="Times New Roman" panose="02020603050405020304" pitchFamily="18" charset="0"/>
                <a:cs typeface="Times New Roman" panose="02020603050405020304" pitchFamily="18" charset="0"/>
              </a:rPr>
              <a:t>Anh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bảo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tôi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phải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cs typeface="Times New Roman" panose="02020603050405020304" pitchFamily="18" charset="0"/>
              </a:rPr>
              <a:t>?</a:t>
            </a:r>
          </a:p>
          <a:p>
            <a:pPr algn="just" fontAlgn="auto">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Khi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tên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chúa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tàu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cục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cằn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bảo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phải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bác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sĩ</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nói</a:t>
            </a:r>
            <a:r>
              <a:rPr lang="en-US" sz="2000" dirty="0">
                <a:solidFill>
                  <a:srgbClr val="000000"/>
                </a:solidFill>
                <a:latin typeface="Times New Roman" panose="02020603050405020304" pitchFamily="18" charset="0"/>
                <a:cs typeface="Times New Roman" panose="02020603050405020304" pitchFamily="18" charset="0"/>
              </a:rPr>
              <a:t>:</a:t>
            </a:r>
          </a:p>
          <a:p>
            <a:pPr algn="just" fontAlgn="auto">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      - </a:t>
            </a:r>
            <a:r>
              <a:rPr lang="en-US" sz="2000" dirty="0" err="1">
                <a:solidFill>
                  <a:srgbClr val="000000"/>
                </a:solidFill>
                <a:latin typeface="Times New Roman" panose="02020603050405020304" pitchFamily="18" charset="0"/>
                <a:cs typeface="Times New Roman" panose="02020603050405020304" pitchFamily="18" charset="0"/>
              </a:rPr>
              <a:t>Anh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cứ</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uống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rượu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mãi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như</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thế</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thì</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đến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phải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tống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anh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nơi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khác</a:t>
            </a:r>
            <a:r>
              <a:rPr lang="en-US" sz="2000" dirty="0">
                <a:solidFill>
                  <a:srgbClr val="000000"/>
                </a:solidFill>
                <a:latin typeface="Times New Roman" panose="02020603050405020304" pitchFamily="18" charset="0"/>
                <a:cs typeface="Times New Roman" panose="02020603050405020304" pitchFamily="18" charset="0"/>
              </a:rPr>
              <a:t>.</a:t>
            </a:r>
          </a:p>
          <a:p>
            <a:pPr algn="just" fontAlgn="auto">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Cơn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tức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giận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của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tên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cướp</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thật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dữ</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dội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Hắn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đứng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phắt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dậy</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rút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soạt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dao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lăm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lăm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chực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đâm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Bác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sĩ</a:t>
            </a:r>
            <a:r>
              <a:rPr lang="en-US" sz="2000" dirty="0">
                <a:solidFill>
                  <a:srgbClr val="000000"/>
                </a:solidFill>
                <a:latin typeface="Times New Roman" panose="02020603050405020304" pitchFamily="18" charset="0"/>
                <a:cs typeface="Times New Roman" panose="02020603050405020304" pitchFamily="18" charset="0"/>
              </a:rPr>
              <a:t> Ly </a:t>
            </a:r>
            <a:r>
              <a:rPr lang="en-US" sz="2000" dirty="0" err="1">
                <a:solidFill>
                  <a:srgbClr val="000000"/>
                </a:solidFill>
                <a:latin typeface="Times New Roman" panose="02020603050405020304" pitchFamily="18" charset="0"/>
                <a:cs typeface="Times New Roman" panose="02020603050405020304" pitchFamily="18" charset="0"/>
              </a:rPr>
              <a:t>vẫn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dõng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dạc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và</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quả</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quyết</a:t>
            </a:r>
            <a:r>
              <a:rPr lang="en-US" sz="2000" dirty="0">
                <a:solidFill>
                  <a:srgbClr val="000000"/>
                </a:solidFill>
                <a:latin typeface="Times New Roman" panose="02020603050405020304" pitchFamily="18" charset="0"/>
                <a:cs typeface="Times New Roman" panose="02020603050405020304" pitchFamily="18" charset="0"/>
              </a:rPr>
              <a:t>:</a:t>
            </a:r>
          </a:p>
          <a:p>
            <a:pPr algn="just" fontAlgn="auto">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     - </a:t>
            </a:r>
            <a:r>
              <a:rPr lang="en-US" sz="2000" dirty="0" err="1">
                <a:solidFill>
                  <a:srgbClr val="000000"/>
                </a:solidFill>
                <a:latin typeface="Times New Roman" panose="02020603050405020304" pitchFamily="18" charset="0"/>
                <a:cs typeface="Times New Roman" panose="02020603050405020304" pitchFamily="18" charset="0"/>
              </a:rPr>
              <a:t>Nếu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anh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không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cất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dao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tôi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quyết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làm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anh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bị</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treo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cổ</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phiên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tòa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sắp</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tới</a:t>
            </a:r>
            <a:r>
              <a:rPr lang="en-US" sz="2000" dirty="0">
                <a:solidFill>
                  <a:srgbClr val="000000"/>
                </a:solidFill>
                <a:latin typeface="Times New Roman" panose="02020603050405020304" pitchFamily="18" charset="0"/>
                <a:cs typeface="Times New Roman" panose="02020603050405020304" pitchFamily="18" charset="0"/>
              </a:rPr>
              <a:t>.</a:t>
            </a:r>
          </a:p>
          <a:p>
            <a:pPr algn="just" fontAlgn="auto">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Trông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bác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sĩ</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lúc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này</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với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gã</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kia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thật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khác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nhau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trời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vực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đằng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thì</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đức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độ</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hiền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lành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mà</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nghiêm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nghị</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đằng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thì</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nanh</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ác</a:t>
            </a:r>
            <a:r>
              <a:rPr lang="en-US" sz="2000" dirty="0">
                <a:solidFill>
                  <a:srgbClr val="000000"/>
                </a:solidFill>
                <a:latin typeface="Times New Roman" panose="02020603050405020304" pitchFamily="18" charset="0"/>
                <a:cs typeface="Times New Roman" panose="02020603050405020304" pitchFamily="18" charset="0"/>
              </a:rPr>
              <a:t>, hung </a:t>
            </a:r>
            <a:r>
              <a:rPr lang="en-US" sz="2000" dirty="0" err="1">
                <a:solidFill>
                  <a:srgbClr val="000000"/>
                </a:solidFill>
                <a:latin typeface="Times New Roman" panose="02020603050405020304" pitchFamily="18" charset="0"/>
                <a:cs typeface="Times New Roman" panose="02020603050405020304" pitchFamily="18" charset="0"/>
              </a:rPr>
              <a:t>hăng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như</a:t>
            </a:r>
            <a:r>
              <a:rPr lang="en-US" sz="2000" dirty="0">
                <a:solidFill>
                  <a:srgbClr val="000000"/>
                </a:solidFill>
                <a:latin typeface="Times New Roman" panose="02020603050405020304" pitchFamily="18" charset="0"/>
                <a:cs typeface="Times New Roman" panose="02020603050405020304" pitchFamily="18" charset="0"/>
              </a:rPr>
              <a:t> con </a:t>
            </a:r>
            <a:r>
              <a:rPr lang="en-US" sz="2000" dirty="0" err="1">
                <a:solidFill>
                  <a:srgbClr val="000000"/>
                </a:solidFill>
                <a:latin typeface="Times New Roman" panose="02020603050405020304" pitchFamily="18" charset="0"/>
                <a:cs typeface="Times New Roman" panose="02020603050405020304" pitchFamily="18" charset="0"/>
              </a:rPr>
              <a:t>thú</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dữ</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nhốt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chuồng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Hai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người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gườm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gườm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nhìn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nhau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Rốt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cục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tên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cướp</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biển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cúi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gằm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mặt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dao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vào</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ngồi</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xuống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làu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bàu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trong</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cổ</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họng</a:t>
            </a:r>
            <a:r>
              <a:rPr lang="en-US" sz="2000" dirty="0">
                <a:solidFill>
                  <a:srgbClr val="000000"/>
                </a:solidFill>
                <a:latin typeface="Times New Roman" panose="02020603050405020304" pitchFamily="18" charset="0"/>
                <a:cs typeface="Times New Roman" panose="02020603050405020304" pitchFamily="18" charset="0"/>
              </a:rPr>
              <a:t>.</a:t>
            </a:r>
          </a:p>
          <a:p>
            <a:pPr algn="just" fontAlgn="auto">
              <a:spcBef>
                <a:spcPts val="0"/>
              </a:spcBef>
              <a:spcAft>
                <a:spcPts val="0"/>
              </a:spcAft>
            </a:pP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Một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lát</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sau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bác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sĩ</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lên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ngựa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Từ</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đêm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ấy</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tên</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chúa</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tàu</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im</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như</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err="1">
                <a:solidFill>
                  <a:srgbClr val="000000"/>
                </a:solidFill>
                <a:latin typeface="Times New Roman" panose="02020603050405020304" pitchFamily="18" charset="0"/>
                <a:cs typeface="Times New Roman" panose="02020603050405020304" pitchFamily="18" charset="0"/>
              </a:rPr>
              <a:t>thóc</a:t>
            </a:r>
            <a:r>
              <a:rPr lang="en-US" sz="2000" dirty="0">
                <a:solidFill>
                  <a:srgbClr val="000000"/>
                </a:solidFill>
                <a:latin typeface="Times New Roman" panose="02020603050405020304" pitchFamily="18" charset="0"/>
                <a:cs typeface="Times New Roman" panose="02020603050405020304" pitchFamily="18" charset="0"/>
              </a:rPr>
              <a:t>. </a:t>
            </a:r>
            <a:r>
              <a:rPr lang="en-US" sz="2000" dirty="0" smtClean="0">
                <a:solidFill>
                  <a:srgbClr val="000000"/>
                </a:solidFill>
                <a:latin typeface="Times New Roman" panose="02020603050405020304" pitchFamily="18" charset="0"/>
                <a:cs typeface="Times New Roman" panose="02020603050405020304" pitchFamily="18" charset="0"/>
              </a:rPr>
              <a:t>Theo </a:t>
            </a:r>
            <a:r>
              <a:rPr lang="en-US" sz="2000" dirty="0">
                <a:solidFill>
                  <a:srgbClr val="000000"/>
                </a:solidFill>
                <a:latin typeface="Times New Roman" panose="02020603050405020304" pitchFamily="18" charset="0"/>
                <a:cs typeface="Times New Roman" panose="02020603050405020304" pitchFamily="18" charset="0"/>
              </a:rPr>
              <a:t>XTI –VEN - XƠN</a:t>
            </a:r>
          </a:p>
        </p:txBody>
      </p:sp>
      <p:sp>
        <p:nvSpPr>
          <p:cNvPr id="4" name="TextBox 21"/>
          <p:cNvSpPr txBox="1">
            <a:spLocks noChangeArrowheads="1"/>
          </p:cNvSpPr>
          <p:nvPr/>
        </p:nvSpPr>
        <p:spPr bwMode="auto">
          <a:xfrm>
            <a:off x="2070100" y="-90467"/>
            <a:ext cx="55498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charset="0"/>
                <a:cs typeface="Arial" charset="0"/>
              </a:defRPr>
            </a:lvl1pPr>
            <a:lvl2pPr marL="742950" indent="-285750">
              <a:defRPr sz="2800" b="1">
                <a:solidFill>
                  <a:schemeClr val="tx1"/>
                </a:solidFill>
                <a:latin typeface="Arial" charset="0"/>
                <a:cs typeface="Arial" charset="0"/>
              </a:defRPr>
            </a:lvl2pPr>
            <a:lvl3pPr marL="1143000" indent="-228600">
              <a:defRPr sz="2800" b="1">
                <a:solidFill>
                  <a:schemeClr val="tx1"/>
                </a:solidFill>
                <a:latin typeface="Arial" charset="0"/>
                <a:cs typeface="Arial" charset="0"/>
              </a:defRPr>
            </a:lvl3pPr>
            <a:lvl4pPr marL="1600200" indent="-228600">
              <a:defRPr sz="2800" b="1">
                <a:solidFill>
                  <a:schemeClr val="tx1"/>
                </a:solidFill>
                <a:latin typeface="Arial" charset="0"/>
                <a:cs typeface="Arial" charset="0"/>
              </a:defRPr>
            </a:lvl4pPr>
            <a:lvl5pPr marL="2057400" indent="-228600">
              <a:defRPr sz="2800" b="1">
                <a:solidFill>
                  <a:schemeClr val="tx1"/>
                </a:solidFill>
                <a:latin typeface="Arial" charset="0"/>
                <a:cs typeface="Arial" charset="0"/>
              </a:defRPr>
            </a:lvl5pPr>
            <a:lvl6pPr marL="2514600" indent="-228600" eaLnBrk="0" fontAlgn="base" hangingPunct="0">
              <a:spcBef>
                <a:spcPct val="0"/>
              </a:spcBef>
              <a:spcAft>
                <a:spcPct val="0"/>
              </a:spcAft>
              <a:defRPr sz="2800" b="1">
                <a:solidFill>
                  <a:schemeClr val="tx1"/>
                </a:solidFill>
                <a:latin typeface="Arial" charset="0"/>
                <a:cs typeface="Arial" charset="0"/>
              </a:defRPr>
            </a:lvl6pPr>
            <a:lvl7pPr marL="2971800" indent="-228600" eaLnBrk="0" fontAlgn="base" hangingPunct="0">
              <a:spcBef>
                <a:spcPct val="0"/>
              </a:spcBef>
              <a:spcAft>
                <a:spcPct val="0"/>
              </a:spcAft>
              <a:defRPr sz="2800" b="1">
                <a:solidFill>
                  <a:schemeClr val="tx1"/>
                </a:solidFill>
                <a:latin typeface="Arial" charset="0"/>
                <a:cs typeface="Arial" charset="0"/>
              </a:defRPr>
            </a:lvl7pPr>
            <a:lvl8pPr marL="3429000" indent="-228600" eaLnBrk="0" fontAlgn="base" hangingPunct="0">
              <a:spcBef>
                <a:spcPct val="0"/>
              </a:spcBef>
              <a:spcAft>
                <a:spcPct val="0"/>
              </a:spcAft>
              <a:defRPr sz="2800" b="1">
                <a:solidFill>
                  <a:schemeClr val="tx1"/>
                </a:solidFill>
                <a:latin typeface="Arial" charset="0"/>
                <a:cs typeface="Arial" charset="0"/>
              </a:defRPr>
            </a:lvl8pPr>
            <a:lvl9pPr marL="3886200" indent="-228600" eaLnBrk="0" fontAlgn="base" hangingPunct="0">
              <a:spcBef>
                <a:spcPct val="0"/>
              </a:spcBef>
              <a:spcAft>
                <a:spcPct val="0"/>
              </a:spcAft>
              <a:defRPr sz="2800" b="1">
                <a:solidFill>
                  <a:schemeClr val="tx1"/>
                </a:solidFill>
                <a:latin typeface="Arial" charset="0"/>
                <a:cs typeface="Arial" charset="0"/>
              </a:defRPr>
            </a:lvl9pPr>
          </a:lstStyle>
          <a:p>
            <a:pPr eaLnBrk="0" hangingPunct="0"/>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Khuất</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phục</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tên</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cướp</a:t>
            </a:r>
            <a:r>
              <a:rPr lang="en-US" altLang="en-US" dirty="0">
                <a:solidFill>
                  <a:srgbClr val="FF0000"/>
                </a:solidFill>
                <a:latin typeface="Times New Roman" pitchFamily="18" charset="0"/>
                <a:cs typeface="Times New Roman" pitchFamily="18" charset="0"/>
              </a:rPr>
              <a:t> </a:t>
            </a:r>
            <a:r>
              <a:rPr lang="en-US" altLang="en-US" dirty="0" err="1">
                <a:solidFill>
                  <a:srgbClr val="FF0000"/>
                </a:solidFill>
                <a:latin typeface="Times New Roman" pitchFamily="18" charset="0"/>
                <a:cs typeface="Times New Roman" pitchFamily="18" charset="0"/>
              </a:rPr>
              <a:t>biển</a:t>
            </a:r>
            <a:endParaRPr lang="en-US" altLang="en-US"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89377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5"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6"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pic>
        <p:nvPicPr>
          <p:cNvPr id="7" name="Picture 6" descr="scan00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12307"/>
            <a:ext cx="9144000" cy="464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148" y="4919008"/>
            <a:ext cx="9118852" cy="1938992"/>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r>
              <a:rPr lang="en-US" sz="4000" b="1" dirty="0" smtClean="0">
                <a:solidFill>
                  <a:srgbClr val="FF0000"/>
                </a:solidFill>
                <a:latin typeface="Times New Roman" pitchFamily="18" charset="0"/>
                <a:cs typeface="Times New Roman" pitchFamily="18" charset="0"/>
              </a:rPr>
              <a:t>+ Đoạn 1: Từ đầu...bài ca man rợ.</a:t>
            </a:r>
          </a:p>
          <a:p>
            <a:r>
              <a:rPr lang="en-US" sz="4000" b="1" dirty="0" smtClean="0">
                <a:solidFill>
                  <a:srgbClr val="FF0000"/>
                </a:solidFill>
                <a:latin typeface="Times New Roman" pitchFamily="18" charset="0"/>
                <a:cs typeface="Times New Roman" pitchFamily="18" charset="0"/>
              </a:rPr>
              <a:t>+ Đoạn 2: Tiếp theo...phiên toà sắp tới</a:t>
            </a:r>
          </a:p>
          <a:p>
            <a:r>
              <a:rPr lang="en-US" sz="4000" b="1" dirty="0" smtClean="0">
                <a:solidFill>
                  <a:srgbClr val="FF0000"/>
                </a:solidFill>
                <a:latin typeface="Times New Roman" pitchFamily="18" charset="0"/>
                <a:cs typeface="Times New Roman" pitchFamily="18" charset="0"/>
              </a:rPr>
              <a:t>+ Đoạn 3: Phần còn lại </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445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657600" y="2362200"/>
            <a:ext cx="0" cy="333363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110836" y="2656790"/>
            <a:ext cx="3088398" cy="3046988"/>
          </a:xfrm>
          <a:prstGeom prst="rect">
            <a:avLst/>
          </a:prstGeom>
        </p:spPr>
        <p:txBody>
          <a:bodyPr wrap="square">
            <a:spAutoFit/>
          </a:bodyPr>
          <a:lstStyle/>
          <a:p>
            <a:r>
              <a:rPr lang="en-US" sz="3200" dirty="0" smtClean="0">
                <a:latin typeface="Times New Roman" pitchFamily="18" charset="0"/>
                <a:cs typeface="Times New Roman" pitchFamily="18" charset="0"/>
              </a:rPr>
              <a:t>- vạm vỡ</a:t>
            </a:r>
          </a:p>
          <a:p>
            <a:r>
              <a:rPr lang="en-US" sz="3200" dirty="0" smtClean="0">
                <a:latin typeface="Times New Roman" pitchFamily="18" charset="0"/>
                <a:cs typeface="Times New Roman" pitchFamily="18" charset="0"/>
              </a:rPr>
              <a:t>- trắng bệch</a:t>
            </a:r>
          </a:p>
          <a:p>
            <a:r>
              <a:rPr lang="en-US" sz="3200" dirty="0" smtClean="0">
                <a:latin typeface="Times New Roman" pitchFamily="18" charset="0"/>
                <a:cs typeface="Times New Roman" pitchFamily="18" charset="0"/>
              </a:rPr>
              <a:t>- loạn óc</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rút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soạt dao </a:t>
            </a:r>
            <a:r>
              <a:rPr lang="en-US" sz="3200" dirty="0" smtClean="0">
                <a:latin typeface="Times New Roman" pitchFamily="18" charset="0"/>
                <a:cs typeface="Times New Roman" pitchFamily="18" charset="0"/>
              </a:rPr>
              <a:t>ra</a:t>
            </a:r>
          </a:p>
          <a:p>
            <a:r>
              <a:rPr lang="en-US" sz="3200" dirty="0" smtClean="0">
                <a:latin typeface="Times New Roman" pitchFamily="18" charset="0"/>
                <a:cs typeface="Times New Roman" pitchFamily="18" charset="0"/>
              </a:rPr>
              <a:t>- man </a:t>
            </a:r>
            <a:r>
              <a:rPr lang="en-US" sz="3200" dirty="0" err="1" smtClean="0">
                <a:latin typeface="Times New Roman" pitchFamily="18" charset="0"/>
                <a:cs typeface="Times New Roman" pitchFamily="18" charset="0"/>
              </a:rPr>
              <a:t>rợ</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dõng </a:t>
            </a:r>
            <a:r>
              <a:rPr lang="en-US" sz="3200" dirty="0">
                <a:latin typeface="Times New Roman" pitchFamily="18" charset="0"/>
                <a:cs typeface="Times New Roman" pitchFamily="18" charset="0"/>
              </a:rPr>
              <a:t>dạc</a:t>
            </a:r>
          </a:p>
        </p:txBody>
      </p:sp>
    </p:spTree>
    <p:extLst>
      <p:ext uri="{BB962C8B-B14F-4D97-AF65-F5344CB8AC3E}">
        <p14:creationId xmlns:p14="http://schemas.microsoft.com/office/powerpoint/2010/main" val="1496000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ox(in)">
                                      <p:cBhvr>
                                        <p:cTn id="7" dur="500"/>
                                        <p:tgtEl>
                                          <p:spTgt spid="205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box(in)">
                                      <p:cBhvr>
                                        <p:cTn id="10" dur="500"/>
                                        <p:tgtEl>
                                          <p:spTgt spid="205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059"/>
                                        </p:tgtEl>
                                        <p:attrNameLst>
                                          <p:attrName>style.visibility</p:attrName>
                                        </p:attrNameLst>
                                      </p:cBhvr>
                                      <p:to>
                                        <p:strVal val="visible"/>
                                      </p:to>
                                    </p:set>
                                    <p:animEffect transition="in" filter="box(in)">
                                      <p:cBhvr>
                                        <p:cTn id="13" dur="500"/>
                                        <p:tgtEl>
                                          <p:spTgt spid="205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box(in)">
                                      <p:cBhvr>
                                        <p:cTn id="16" dur="500"/>
                                        <p:tgtEl>
                                          <p:spTgt spid="205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61"/>
                                        </p:tgtEl>
                                        <p:attrNameLst>
                                          <p:attrName>style.visibility</p:attrName>
                                        </p:attrNameLst>
                                      </p:cBhvr>
                                      <p:to>
                                        <p:strVal val="visible"/>
                                      </p:to>
                                    </p:set>
                                    <p:animEffect transition="in" filter="box(in)">
                                      <p:cBhvr>
                                        <p:cTn id="19" dur="500"/>
                                        <p:tgtEl>
                                          <p:spTgt spid="206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box(in)">
                                      <p:cBhvr>
                                        <p:cTn id="22" dur="500"/>
                                        <p:tgtEl>
                                          <p:spTgt spid="2057"/>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3"/>
                                        </p:tgtEl>
                                        <p:attrNameLst>
                                          <p:attrName>ppt_y</p:attrName>
                                        </p:attrNameLst>
                                      </p:cBhvr>
                                      <p:tavLst>
                                        <p:tav tm="0">
                                          <p:val>
                                            <p:strVal val="#ppt_y"/>
                                          </p:val>
                                        </p:tav>
                                        <p:tav tm="100000">
                                          <p:val>
                                            <p:strVal val="#ppt_y"/>
                                          </p:val>
                                        </p:tav>
                                      </p:tavLst>
                                    </p:anim>
                                    <p:anim calcmode="lin" valueType="num">
                                      <p:cBhvr>
                                        <p:cTn id="2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animBg="1"/>
      <p:bldP spid="2058" grpId="0" animBg="1"/>
      <p:bldP spid="2059" grpId="0" animBg="1"/>
      <p:bldP spid="2061"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5825501" y="2010459"/>
            <a:ext cx="2698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Tìm hiểu bài</a:t>
            </a:r>
          </a:p>
        </p:txBody>
      </p:sp>
      <p:sp>
        <p:nvSpPr>
          <p:cNvPr id="2055" name="Text Box 7"/>
          <p:cNvSpPr txBox="1">
            <a:spLocks noChangeArrowheads="1"/>
          </p:cNvSpPr>
          <p:nvPr/>
        </p:nvSpPr>
        <p:spPr bwMode="auto">
          <a:xfrm>
            <a:off x="949900" y="2010459"/>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009900"/>
                </a:solidFill>
                <a:latin typeface="Times New Roman" pitchFamily="18" charset="0"/>
                <a:cs typeface="Times New Roman" pitchFamily="18" charset="0"/>
              </a:rPr>
              <a:t>Luyện đọc</a:t>
            </a:r>
          </a:p>
        </p:txBody>
      </p:sp>
      <p:sp>
        <p:nvSpPr>
          <p:cNvPr id="2057" name="Line 9"/>
          <p:cNvSpPr>
            <a:spLocks noChangeShapeType="1"/>
          </p:cNvSpPr>
          <p:nvPr/>
        </p:nvSpPr>
        <p:spPr bwMode="auto">
          <a:xfrm>
            <a:off x="3657600" y="2362200"/>
            <a:ext cx="0" cy="3333632"/>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Line 10"/>
          <p:cNvSpPr>
            <a:spLocks noChangeShapeType="1"/>
          </p:cNvSpPr>
          <p:nvPr/>
        </p:nvSpPr>
        <p:spPr bwMode="auto">
          <a:xfrm>
            <a:off x="76200" y="2333625"/>
            <a:ext cx="8737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Line 11"/>
          <p:cNvSpPr>
            <a:spLocks noChangeShapeType="1"/>
          </p:cNvSpPr>
          <p:nvPr/>
        </p:nvSpPr>
        <p:spPr bwMode="auto">
          <a:xfrm>
            <a:off x="3262607" y="2349500"/>
            <a:ext cx="242662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1" name="Line 13"/>
          <p:cNvSpPr>
            <a:spLocks noChangeShapeType="1"/>
          </p:cNvSpPr>
          <p:nvPr/>
        </p:nvSpPr>
        <p:spPr bwMode="auto">
          <a:xfrm>
            <a:off x="8474139" y="2349500"/>
            <a:ext cx="517461"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Text Box 18"/>
          <p:cNvSpPr txBox="1">
            <a:spLocks noChangeArrowheads="1"/>
          </p:cNvSpPr>
          <p:nvPr/>
        </p:nvSpPr>
        <p:spPr bwMode="auto">
          <a:xfrm>
            <a:off x="1166813" y="46005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1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dirty="0">
                <a:solidFill>
                  <a:srgbClr val="FF3300"/>
                </a:solidFill>
                <a:latin typeface="Times New Roman" pitchFamily="18" charset="0"/>
              </a:rPr>
              <a:t>Tập đọc</a:t>
            </a:r>
            <a:r>
              <a:rPr lang="en-US" sz="4000" b="1" dirty="0">
                <a:latin typeface="Times New Roman" pitchFamily="18" charset="0"/>
              </a:rPr>
              <a:t> </a:t>
            </a:r>
          </a:p>
        </p:txBody>
      </p:sp>
      <p:sp>
        <p:nvSpPr>
          <p:cNvPr id="1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3" name="Rectangle 2"/>
          <p:cNvSpPr/>
          <p:nvPr/>
        </p:nvSpPr>
        <p:spPr>
          <a:xfrm>
            <a:off x="110836" y="2656790"/>
            <a:ext cx="3088398" cy="3046988"/>
          </a:xfrm>
          <a:prstGeom prst="rect">
            <a:avLst/>
          </a:prstGeom>
        </p:spPr>
        <p:txBody>
          <a:bodyPr wrap="square">
            <a:spAutoFit/>
          </a:bodyPr>
          <a:lstStyle/>
          <a:p>
            <a:r>
              <a:rPr lang="en-US" sz="3200" dirty="0" smtClean="0">
                <a:latin typeface="Times New Roman" pitchFamily="18" charset="0"/>
                <a:cs typeface="Times New Roman" pitchFamily="18" charset="0"/>
              </a:rPr>
              <a:t>- vạm vỡ</a:t>
            </a:r>
          </a:p>
          <a:p>
            <a:r>
              <a:rPr lang="en-US" sz="3200" dirty="0" smtClean="0">
                <a:latin typeface="Times New Roman" pitchFamily="18" charset="0"/>
                <a:cs typeface="Times New Roman" pitchFamily="18" charset="0"/>
              </a:rPr>
              <a:t>- trắng bệch</a:t>
            </a:r>
          </a:p>
          <a:p>
            <a:r>
              <a:rPr lang="en-US" sz="3200" dirty="0" smtClean="0">
                <a:latin typeface="Times New Roman" pitchFamily="18" charset="0"/>
                <a:cs typeface="Times New Roman" pitchFamily="18" charset="0"/>
              </a:rPr>
              <a:t>- loạn óc</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rút</a:t>
            </a:r>
            <a:r>
              <a:rPr lang="en-US" sz="3200" dirty="0" smtClean="0">
                <a:latin typeface="Times New Roman" pitchFamily="18" charset="0"/>
                <a:cs typeface="Times New Roman" pitchFamily="18" charset="0"/>
              </a:rPr>
              <a:t> </a:t>
            </a:r>
            <a:r>
              <a:rPr lang="en-US" sz="3200" dirty="0">
                <a:latin typeface="Times New Roman" pitchFamily="18" charset="0"/>
                <a:cs typeface="Times New Roman" pitchFamily="18" charset="0"/>
              </a:rPr>
              <a:t>soạt dao </a:t>
            </a:r>
            <a:r>
              <a:rPr lang="en-US" sz="3200" dirty="0" smtClean="0">
                <a:latin typeface="Times New Roman" pitchFamily="18" charset="0"/>
                <a:cs typeface="Times New Roman" pitchFamily="18" charset="0"/>
              </a:rPr>
              <a:t>ra</a:t>
            </a:r>
          </a:p>
          <a:p>
            <a:r>
              <a:rPr lang="en-US" sz="3200" dirty="0" smtClean="0">
                <a:latin typeface="Times New Roman" pitchFamily="18" charset="0"/>
                <a:cs typeface="Times New Roman" pitchFamily="18" charset="0"/>
              </a:rPr>
              <a:t>- man </a:t>
            </a:r>
            <a:r>
              <a:rPr lang="en-US" sz="3200" dirty="0" err="1" smtClean="0">
                <a:latin typeface="Times New Roman" pitchFamily="18" charset="0"/>
                <a:cs typeface="Times New Roman" pitchFamily="18" charset="0"/>
              </a:rPr>
              <a:t>rợ</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dõng </a:t>
            </a:r>
            <a:r>
              <a:rPr lang="en-US" sz="3200" dirty="0">
                <a:latin typeface="Times New Roman" pitchFamily="18" charset="0"/>
                <a:cs typeface="Times New Roman" pitchFamily="18" charset="0"/>
              </a:rPr>
              <a:t>dạc</a:t>
            </a:r>
          </a:p>
        </p:txBody>
      </p:sp>
    </p:spTree>
    <p:extLst>
      <p:ext uri="{BB962C8B-B14F-4D97-AF65-F5344CB8AC3E}">
        <p14:creationId xmlns:p14="http://schemas.microsoft.com/office/powerpoint/2010/main" val="391361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ox(in)">
                                      <p:cBhvr>
                                        <p:cTn id="7" dur="500"/>
                                        <p:tgtEl>
                                          <p:spTgt spid="205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58"/>
                                        </p:tgtEl>
                                        <p:attrNameLst>
                                          <p:attrName>style.visibility</p:attrName>
                                        </p:attrNameLst>
                                      </p:cBhvr>
                                      <p:to>
                                        <p:strVal val="visible"/>
                                      </p:to>
                                    </p:set>
                                    <p:animEffect transition="in" filter="box(in)">
                                      <p:cBhvr>
                                        <p:cTn id="10" dur="500"/>
                                        <p:tgtEl>
                                          <p:spTgt spid="205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059"/>
                                        </p:tgtEl>
                                        <p:attrNameLst>
                                          <p:attrName>style.visibility</p:attrName>
                                        </p:attrNameLst>
                                      </p:cBhvr>
                                      <p:to>
                                        <p:strVal val="visible"/>
                                      </p:to>
                                    </p:set>
                                    <p:animEffect transition="in" filter="box(in)">
                                      <p:cBhvr>
                                        <p:cTn id="13" dur="500"/>
                                        <p:tgtEl>
                                          <p:spTgt spid="205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55"/>
                                        </p:tgtEl>
                                        <p:attrNameLst>
                                          <p:attrName>style.visibility</p:attrName>
                                        </p:attrNameLst>
                                      </p:cBhvr>
                                      <p:to>
                                        <p:strVal val="visible"/>
                                      </p:to>
                                    </p:set>
                                    <p:animEffect transition="in" filter="box(in)">
                                      <p:cBhvr>
                                        <p:cTn id="16" dur="500"/>
                                        <p:tgtEl>
                                          <p:spTgt spid="205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61"/>
                                        </p:tgtEl>
                                        <p:attrNameLst>
                                          <p:attrName>style.visibility</p:attrName>
                                        </p:attrNameLst>
                                      </p:cBhvr>
                                      <p:to>
                                        <p:strVal val="visible"/>
                                      </p:to>
                                    </p:set>
                                    <p:animEffect transition="in" filter="box(in)">
                                      <p:cBhvr>
                                        <p:cTn id="19" dur="500"/>
                                        <p:tgtEl>
                                          <p:spTgt spid="206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057"/>
                                        </p:tgtEl>
                                        <p:attrNameLst>
                                          <p:attrName>style.visibility</p:attrName>
                                        </p:attrNameLst>
                                      </p:cBhvr>
                                      <p:to>
                                        <p:strVal val="visible"/>
                                      </p:to>
                                    </p:set>
                                    <p:animEffect transition="in" filter="box(in)">
                                      <p:cBhvr>
                                        <p:cTn id="22"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animBg="1"/>
      <p:bldP spid="2058" grpId="0" animBg="1"/>
      <p:bldP spid="2059" grpId="0" animBg="1"/>
      <p:bldP spid="20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9144000" cy="5105400"/>
          </a:xfrm>
        </p:spPr>
        <p:txBody>
          <a:bodyPr>
            <a:noAutofit/>
          </a:bodyPr>
          <a:lstStyle/>
          <a:p>
            <a:pPr marL="0" indent="0" algn="just">
              <a:buNone/>
            </a:pPr>
            <a:r>
              <a:rPr lang="en-US" sz="3500" dirty="0">
                <a:latin typeface="Times New Roman" pitchFamily="18" charset="0"/>
                <a:cs typeface="Times New Roman" pitchFamily="18" charset="0"/>
              </a:rPr>
              <a:t>+ Có câm mồm </a:t>
            </a:r>
            <a:r>
              <a:rPr lang="en-US" sz="3500" dirty="0" err="1">
                <a:latin typeface="Times New Roman" pitchFamily="18" charset="0"/>
                <a:cs typeface="Times New Roman" pitchFamily="18" charset="0"/>
              </a:rPr>
              <a:t>không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giọng</a:t>
            </a:r>
            <a:r>
              <a:rPr lang="en-US" sz="3500" dirty="0" smtClean="0">
                <a:latin typeface="Times New Roman" pitchFamily="18" charset="0"/>
                <a:cs typeface="Times New Roman" pitchFamily="18" charset="0"/>
              </a:rPr>
              <a:t> </a:t>
            </a:r>
            <a:r>
              <a:rPr lang="en-US" sz="3500" dirty="0">
                <a:latin typeface="Times New Roman" pitchFamily="18" charset="0"/>
                <a:cs typeface="Times New Roman" pitchFamily="18" charset="0"/>
              </a:rPr>
              <a:t>phải </a:t>
            </a:r>
            <a:r>
              <a:rPr lang="en-US" sz="3500" dirty="0" err="1">
                <a:latin typeface="Times New Roman" pitchFamily="18" charset="0"/>
                <a:cs typeface="Times New Roman" pitchFamily="18" charset="0"/>
              </a:rPr>
              <a:t>quát</a:t>
            </a:r>
            <a:r>
              <a:rPr lang="en-US" sz="3500" dirty="0">
                <a:latin typeface="Times New Roman" pitchFamily="18" charset="0"/>
                <a:cs typeface="Times New Roman" pitchFamily="18" charset="0"/>
              </a:rPr>
              <a:t> </a:t>
            </a:r>
            <a:r>
              <a:rPr lang="en-US" sz="3500" dirty="0" err="1" smtClean="0">
                <a:latin typeface="Times New Roman" pitchFamily="18" charset="0"/>
                <a:cs typeface="Times New Roman" pitchFamily="18" charset="0"/>
              </a:rPr>
              <a:t>lớn</a:t>
            </a:r>
            <a:r>
              <a:rPr lang="en-US" sz="3500" dirty="0" smtClean="0">
                <a:latin typeface="Times New Roman" pitchFamily="18" charset="0"/>
                <a:cs typeface="Times New Roman" pitchFamily="18" charset="0"/>
              </a:rPr>
              <a:t>)</a:t>
            </a:r>
            <a:endParaRPr lang="en-US" sz="3500" dirty="0">
              <a:latin typeface="Times New Roman" pitchFamily="18" charset="0"/>
              <a:cs typeface="Times New Roman" pitchFamily="18" charset="0"/>
            </a:endParaRPr>
          </a:p>
          <a:p>
            <a:pPr marL="0" indent="0" algn="just">
              <a:buNone/>
            </a:pPr>
            <a:r>
              <a:rPr lang="en-US" sz="3500" dirty="0">
                <a:latin typeface="Times New Roman" pitchFamily="18" charset="0"/>
                <a:cs typeface="Times New Roman" pitchFamily="18" charset="0"/>
              </a:rPr>
              <a:t> +Anh bảo tôi phải </a:t>
            </a:r>
            <a:r>
              <a:rPr lang="en-US" sz="3500" dirty="0" err="1">
                <a:latin typeface="Times New Roman" pitchFamily="18" charset="0"/>
                <a:cs typeface="Times New Roman" pitchFamily="18" charset="0"/>
              </a:rPr>
              <a:t>không</a:t>
            </a:r>
            <a:r>
              <a:rPr lang="en-US" sz="3500" dirty="0" smtClean="0">
                <a:latin typeface="Times New Roman" pitchFamily="18" charset="0"/>
                <a:cs typeface="Times New Roman" pitchFamily="18" charset="0"/>
              </a:rPr>
              <a:t>? (</a:t>
            </a:r>
            <a:r>
              <a:rPr lang="en-US" sz="3500" dirty="0" err="1" smtClean="0">
                <a:latin typeface="Times New Roman" pitchFamily="18" charset="0"/>
                <a:cs typeface="Times New Roman" pitchFamily="18" charset="0"/>
              </a:rPr>
              <a:t>giọng</a:t>
            </a:r>
            <a:r>
              <a:rPr lang="en-US" sz="3500" dirty="0" smtClean="0">
                <a:latin typeface="Times New Roman" pitchFamily="18" charset="0"/>
                <a:cs typeface="Times New Roman" pitchFamily="18" charset="0"/>
              </a:rPr>
              <a:t> </a:t>
            </a:r>
            <a:r>
              <a:rPr lang="en-US" sz="3500" dirty="0">
                <a:latin typeface="Times New Roman" pitchFamily="18" charset="0"/>
                <a:cs typeface="Times New Roman" pitchFamily="18" charset="0"/>
              </a:rPr>
              <a:t>điềm tĩnh) </a:t>
            </a:r>
          </a:p>
          <a:p>
            <a:pPr marL="0" indent="0" algn="just">
              <a:buNone/>
            </a:pPr>
            <a:r>
              <a:rPr lang="en-US" sz="3500" b="1" dirty="0" smtClean="0">
                <a:latin typeface="Times New Roman" pitchFamily="18" charset="0"/>
                <a:cs typeface="Times New Roman" pitchFamily="18" charset="0"/>
              </a:rPr>
              <a:t>Nhấn </a:t>
            </a:r>
            <a:r>
              <a:rPr lang="en-US" sz="3500" b="1" dirty="0">
                <a:latin typeface="Times New Roman" pitchFamily="18" charset="0"/>
                <a:cs typeface="Times New Roman" pitchFamily="18" charset="0"/>
              </a:rPr>
              <a:t>giọng với các từ ngữ: </a:t>
            </a:r>
            <a:r>
              <a:rPr lang="en-US" sz="3500" dirty="0">
                <a:latin typeface="Times New Roman" pitchFamily="18" charset="0"/>
                <a:cs typeface="Times New Roman" pitchFamily="18" charset="0"/>
              </a:rPr>
              <a:t>cao lớn, vạm vỡ, sạm như gạch nung, chém dọc, trừng mắt, căm mồm, điềm tĩnh, tống anh, dữ dội, đứng phắt dậy, rút soạt dao ra, lăm lăm chực đâm, dõng dạc, quả quyết, cất cao, quyết, treo cổ, đức độ, hiền từ, nghiêm nghị, nanh ác, hung hăng, gườm gườm, cúi gầm mặt, ngồi xuống, làu bào, im như thóc.....</a:t>
            </a:r>
          </a:p>
        </p:txBody>
      </p:sp>
      <p:sp>
        <p:nvSpPr>
          <p:cNvPr id="4" name="Text Box 3"/>
          <p:cNvSpPr txBox="1">
            <a:spLocks noChangeArrowheads="1"/>
          </p:cNvSpPr>
          <p:nvPr/>
        </p:nvSpPr>
        <p:spPr bwMode="auto">
          <a:xfrm>
            <a:off x="988170" y="523220"/>
            <a:ext cx="7924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2800" b="1" dirty="0">
                <a:latin typeface="Times New Roman" pitchFamily="18" charset="0"/>
              </a:rPr>
              <a:t>Khuất phục tên cướp biển</a:t>
            </a:r>
          </a:p>
          <a:p>
            <a:pPr algn="ctr" eaLnBrk="1" hangingPunct="1">
              <a:spcBef>
                <a:spcPct val="50000"/>
              </a:spcBef>
            </a:pPr>
            <a:r>
              <a:rPr lang="en-US" sz="2800" dirty="0">
                <a:latin typeface="Times New Roman" pitchFamily="18" charset="0"/>
              </a:rPr>
              <a:t>                         </a:t>
            </a:r>
          </a:p>
        </p:txBody>
      </p:sp>
      <p:sp>
        <p:nvSpPr>
          <p:cNvPr id="5" name="Text Box 23"/>
          <p:cNvSpPr txBox="1">
            <a:spLocks noChangeArrowheads="1"/>
          </p:cNvSpPr>
          <p:nvPr/>
        </p:nvSpPr>
        <p:spPr bwMode="auto">
          <a:xfrm>
            <a:off x="3378079" y="19073"/>
            <a:ext cx="15215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u="sng" dirty="0">
                <a:solidFill>
                  <a:srgbClr val="FF3300"/>
                </a:solidFill>
                <a:latin typeface="Times New Roman" pitchFamily="18" charset="0"/>
              </a:rPr>
              <a:t>Tập đọc</a:t>
            </a:r>
            <a:r>
              <a:rPr lang="en-US" sz="2800" b="1" u="sng" dirty="0">
                <a:latin typeface="Times New Roman" pitchFamily="18" charset="0"/>
              </a:rPr>
              <a:t> </a:t>
            </a:r>
          </a:p>
        </p:txBody>
      </p:sp>
      <p:sp>
        <p:nvSpPr>
          <p:cNvPr id="6" name="Text Box 25"/>
          <p:cNvSpPr txBox="1">
            <a:spLocks noChangeArrowheads="1"/>
          </p:cNvSpPr>
          <p:nvPr/>
        </p:nvSpPr>
        <p:spPr bwMode="auto">
          <a:xfrm>
            <a:off x="4138864" y="914400"/>
            <a:ext cx="470051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800" b="1" dirty="0">
                <a:solidFill>
                  <a:srgbClr val="7030A0"/>
                </a:solidFill>
                <a:latin typeface="Times New Roman" pitchFamily="18" charset="0"/>
              </a:rPr>
              <a:t>Theo Xti - ven - xơn</a:t>
            </a:r>
          </a:p>
          <a:p>
            <a:endParaRPr lang="en-US" sz="2800" dirty="0"/>
          </a:p>
        </p:txBody>
      </p:sp>
    </p:spTree>
    <p:extLst>
      <p:ext uri="{BB962C8B-B14F-4D97-AF65-F5344CB8AC3E}">
        <p14:creationId xmlns:p14="http://schemas.microsoft.com/office/powerpoint/2010/main" val="278804935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3000" b="-3000"/>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066800" y="765757"/>
            <a:ext cx="7924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pPr>
            <a:r>
              <a:rPr lang="en-US" sz="4000" b="1" dirty="0">
                <a:latin typeface="Times New Roman" pitchFamily="18" charset="0"/>
              </a:rPr>
              <a:t>Khuất phục tên cướp biển</a:t>
            </a:r>
          </a:p>
          <a:p>
            <a:pPr algn="ctr" eaLnBrk="1" hangingPunct="1">
              <a:spcBef>
                <a:spcPct val="50000"/>
              </a:spcBef>
            </a:pPr>
            <a:r>
              <a:rPr lang="en-US" sz="3200" dirty="0">
                <a:latin typeface="Times New Roman" pitchFamily="18" charset="0"/>
              </a:rPr>
              <a:t>                         </a:t>
            </a:r>
            <a:endParaRPr lang="en-US" sz="2400" dirty="0">
              <a:latin typeface="Times New Roman" pitchFamily="18" charset="0"/>
            </a:endParaRPr>
          </a:p>
        </p:txBody>
      </p:sp>
      <p:sp>
        <p:nvSpPr>
          <p:cNvPr id="7" name="Text Box 23"/>
          <p:cNvSpPr txBox="1">
            <a:spLocks noChangeArrowheads="1"/>
          </p:cNvSpPr>
          <p:nvPr/>
        </p:nvSpPr>
        <p:spPr bwMode="auto">
          <a:xfrm>
            <a:off x="3429000" y="0"/>
            <a:ext cx="20938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4000" b="1" u="sng" dirty="0">
                <a:solidFill>
                  <a:srgbClr val="FF3300"/>
                </a:solidFill>
                <a:latin typeface="Times New Roman" pitchFamily="18" charset="0"/>
              </a:rPr>
              <a:t>Tập đọc</a:t>
            </a:r>
            <a:r>
              <a:rPr lang="en-US" sz="4000" b="1" u="sng" dirty="0">
                <a:latin typeface="Times New Roman" pitchFamily="18" charset="0"/>
              </a:rPr>
              <a:t> </a:t>
            </a:r>
          </a:p>
        </p:txBody>
      </p:sp>
      <p:sp>
        <p:nvSpPr>
          <p:cNvPr id="8" name="Text Box 25"/>
          <p:cNvSpPr txBox="1">
            <a:spLocks noChangeArrowheads="1"/>
          </p:cNvSpPr>
          <p:nvPr/>
        </p:nvSpPr>
        <p:spPr bwMode="auto">
          <a:xfrm>
            <a:off x="4284155" y="1421393"/>
            <a:ext cx="470051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3200" b="1" dirty="0">
                <a:solidFill>
                  <a:srgbClr val="7030A0"/>
                </a:solidFill>
                <a:latin typeface="Times New Roman" pitchFamily="18" charset="0"/>
              </a:rPr>
              <a:t>Theo Xti - ven - xơn</a:t>
            </a:r>
          </a:p>
          <a:p>
            <a:endParaRPr lang="en-US" sz="2000" dirty="0"/>
          </a:p>
        </p:txBody>
      </p:sp>
      <p:sp>
        <p:nvSpPr>
          <p:cNvPr id="9" name="Cloud Callout 8"/>
          <p:cNvSpPr/>
          <p:nvPr/>
        </p:nvSpPr>
        <p:spPr>
          <a:xfrm>
            <a:off x="1981200" y="2212306"/>
            <a:ext cx="6248400" cy="3655094"/>
          </a:xfrm>
          <a:prstGeom prst="cloudCallout">
            <a:avLst>
              <a:gd name="adj1" fmla="val -37462"/>
              <a:gd name="adj2" fmla="val 5454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0" name="Rectangle 9"/>
          <p:cNvSpPr/>
          <p:nvPr/>
        </p:nvSpPr>
        <p:spPr>
          <a:xfrm>
            <a:off x="2789831" y="3508085"/>
            <a:ext cx="463113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Luyện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đọc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08949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1583</Words>
  <Application>Microsoft Office PowerPoint</Application>
  <PresentationFormat>On-screen Show (4:3)</PresentationFormat>
  <Paragraphs>181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Tập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 nguyen</dc:creator>
  <cp:lastModifiedBy>HT81</cp:lastModifiedBy>
  <cp:revision>46</cp:revision>
  <dcterms:created xsi:type="dcterms:W3CDTF">2015-02-26T13:38:50Z</dcterms:created>
  <dcterms:modified xsi:type="dcterms:W3CDTF">2022-03-03T15:19:46Z</dcterms:modified>
</cp:coreProperties>
</file>