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8"/>
  </p:notesMasterIdLst>
  <p:sldIdLst>
    <p:sldId id="298" r:id="rId2"/>
    <p:sldId id="286" r:id="rId3"/>
    <p:sldId id="256" r:id="rId4"/>
    <p:sldId id="260" r:id="rId5"/>
    <p:sldId id="261" r:id="rId6"/>
    <p:sldId id="27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7" r:id="rId23"/>
    <p:sldId id="288" r:id="rId24"/>
    <p:sldId id="292" r:id="rId25"/>
    <p:sldId id="293" r:id="rId26"/>
    <p:sldId id="295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080" y="-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AAF0C-F4DB-40C4-8DA4-73B5105DE11C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199E7-3A94-4D2C-85E4-036BEDA741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13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5923" y="3307356"/>
            <a:ext cx="9489573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5923" y="4777380"/>
            <a:ext cx="9489573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924" y="1807361"/>
            <a:ext cx="9497440" cy="4051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79415" y="675723"/>
            <a:ext cx="1963949" cy="51853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923" y="675724"/>
            <a:ext cx="7290076" cy="5185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1089B-7C5D-4307-8CA9-15CB589AF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3308581"/>
            <a:ext cx="9489571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924" y="4777381"/>
            <a:ext cx="948957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675725"/>
            <a:ext cx="9497440" cy="924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5924" y="1809750"/>
            <a:ext cx="4628369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708" y="1809749"/>
            <a:ext cx="4625656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7192" y="1812927"/>
            <a:ext cx="419709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5924" y="2389190"/>
            <a:ext cx="4628369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56088" y="1812927"/>
            <a:ext cx="418998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7" y="2389190"/>
            <a:ext cx="462836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3" y="446088"/>
            <a:ext cx="3547533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6873" y="446088"/>
            <a:ext cx="5706492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923" y="1631950"/>
            <a:ext cx="3547533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1387058"/>
            <a:ext cx="4641849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924" y="2500312"/>
            <a:ext cx="4641849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6A69-5C44-4E1A-B0C8-667855C8FFE2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291682" y="993076"/>
            <a:ext cx="2462851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502400" y="1600200"/>
            <a:ext cx="4572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12" y="-16"/>
            <a:ext cx="12336461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5923" y="675725"/>
            <a:ext cx="9500151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924" y="1807361"/>
            <a:ext cx="9500149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3125" y="595181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1786A69-5C44-4E1A-B0C8-667855C8FFE2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74594" y="5951811"/>
            <a:ext cx="7008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3545" y="5951811"/>
            <a:ext cx="81104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E807117-8252-4A0C-ACE9-C5253918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7.xml"/><Relationship Id="rId18" Type="http://schemas.openxmlformats.org/officeDocument/2006/relationships/slide" Target="slide4.xml"/><Relationship Id="rId3" Type="http://schemas.openxmlformats.org/officeDocument/2006/relationships/slide" Target="slide16.xml"/><Relationship Id="rId7" Type="http://schemas.openxmlformats.org/officeDocument/2006/relationships/slide" Target="slide8.xml"/><Relationship Id="rId12" Type="http://schemas.openxmlformats.org/officeDocument/2006/relationships/slide" Target="slide11.xml"/><Relationship Id="rId17" Type="http://schemas.openxmlformats.org/officeDocument/2006/relationships/slide" Target="slide19.xml"/><Relationship Id="rId2" Type="http://schemas.openxmlformats.org/officeDocument/2006/relationships/slide" Target="slide15.xml"/><Relationship Id="rId16" Type="http://schemas.openxmlformats.org/officeDocument/2006/relationships/slide" Target="slide1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11" Type="http://schemas.openxmlformats.org/officeDocument/2006/relationships/slide" Target="slide21.xml"/><Relationship Id="rId5" Type="http://schemas.openxmlformats.org/officeDocument/2006/relationships/slide" Target="slide7.xml"/><Relationship Id="rId15" Type="http://schemas.openxmlformats.org/officeDocument/2006/relationships/slide" Target="slide18.xml"/><Relationship Id="rId10" Type="http://schemas.openxmlformats.org/officeDocument/2006/relationships/slide" Target="slide20.xml"/><Relationship Id="rId19" Type="http://schemas.openxmlformats.org/officeDocument/2006/relationships/slide" Target="slide10.xml"/><Relationship Id="rId4" Type="http://schemas.openxmlformats.org/officeDocument/2006/relationships/slide" Target="slide5.xml"/><Relationship Id="rId9" Type="http://schemas.openxmlformats.org/officeDocument/2006/relationships/slide" Target="slide13.xml"/><Relationship Id="rId14" Type="http://schemas.openxmlformats.org/officeDocument/2006/relationships/slide" Target="slide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ình nền Powerpoint bảng đen - Mẫu Powerpoint bảng đen cực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733" y="17463"/>
            <a:ext cx="12242800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0"/>
            <a:ext cx="12192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en-US" sz="2000" b="1" u="sng">
              <a:solidFill>
                <a:srgbClr val="000000"/>
              </a:solidFill>
            </a:endParaRPr>
          </a:p>
          <a:p>
            <a:pPr algn="ctr"/>
            <a:r>
              <a:rPr lang="en-US" altLang="en-US" sz="2800">
                <a:solidFill>
                  <a:srgbClr val="FF0000"/>
                </a:solidFill>
              </a:rPr>
              <a:t> </a:t>
            </a:r>
            <a:endParaRPr lang="en-US" altLang="en-US" sz="2000" b="1" i="1">
              <a:solidFill>
                <a:srgbClr val="000000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-35983" y="1676400"/>
            <a:ext cx="12192001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46100" y="2362200"/>
            <a:ext cx="11480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en-US" sz="2000" b="1">
                <a:solidFill>
                  <a:srgbClr val="000000"/>
                </a:solidFill>
              </a:rPr>
              <a:t>   </a:t>
            </a:r>
            <a:endParaRPr lang="en-US" altLang="en-US" sz="280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3078" name="Rectangle 1"/>
          <p:cNvSpPr>
            <a:spLocks noChangeArrowheads="1"/>
          </p:cNvSpPr>
          <p:nvPr/>
        </p:nvSpPr>
        <p:spPr bwMode="auto">
          <a:xfrm>
            <a:off x="546100" y="293688"/>
            <a:ext cx="10972800" cy="349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altLang="en-US" sz="54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en-US" sz="5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altLang="en-US" sz="5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altLang="en-US" sz="5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09 </a:t>
            </a:r>
            <a:r>
              <a:rPr lang="en-US" altLang="en-US" sz="54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en-US" sz="5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11 </a:t>
            </a:r>
            <a:r>
              <a:rPr lang="en-US" altLang="en-US" sz="54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en-US" sz="54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2021</a:t>
            </a:r>
            <a:endParaRPr lang="en-US" altLang="en-US" sz="54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en-US" altLang="en-US" sz="5400" b="1" u="sng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sz="5400" b="1" u="sng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b="1" u="sng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altLang="en-US" sz="5400" b="1" u="sng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en-US" sz="5400" u="sng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en-US" altLang="en-US" sz="6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altLang="en-US" sz="6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6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en-US" sz="6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6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altLang="en-US" sz="6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I ( </a:t>
            </a:r>
            <a:r>
              <a:rPr lang="en-US" altLang="en-US" sz="6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altLang="en-US" sz="6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3).</a:t>
            </a:r>
            <a:endParaRPr lang="en-US" altLang="en-US" sz="6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  <a:endParaRPr lang="en-US" altLang="en-US" sz="2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677400" y="5867400"/>
            <a:ext cx="1841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97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177473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533400"/>
            <a:ext cx="10972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Hiến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296400" y="6096000"/>
            <a:ext cx="1219200" cy="762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5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609600"/>
            <a:ext cx="11201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067800" y="5791200"/>
            <a:ext cx="1600200" cy="8382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22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685800"/>
            <a:ext cx="11125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thóc</a:t>
            </a:r>
            <a:r>
              <a:rPr lang="en-US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753600" y="5943600"/>
            <a:ext cx="914400" cy="9144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15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838200"/>
            <a:ext cx="10896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400" b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54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677400" y="5867400"/>
            <a:ext cx="9906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8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02359"/>
            <a:ext cx="10896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dằn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vặt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–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An-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067800" y="6324600"/>
            <a:ext cx="1219200" cy="5334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83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295400"/>
            <a:ext cx="10515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ngộ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8991600" y="6324600"/>
            <a:ext cx="1447800" cy="5334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28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990600"/>
            <a:ext cx="10210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8763000" y="5943600"/>
            <a:ext cx="1371600" cy="9144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1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09600"/>
            <a:ext cx="10744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1”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xưởng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Vương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Lai 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xưởng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8915400" y="6172200"/>
            <a:ext cx="12954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58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929819"/>
            <a:ext cx="10744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372600" y="5638800"/>
            <a:ext cx="1295400" cy="762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60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1219200"/>
            <a:ext cx="10668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296400" y="6172200"/>
            <a:ext cx="1143000" cy="685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15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4">
            <a:extLst>
              <a:ext uri="{FF2B5EF4-FFF2-40B4-BE49-F238E27FC236}">
                <a16:creationId xmlns="" xmlns:a16="http://schemas.microsoft.com/office/drawing/2014/main" id="{5EDD0C69-F685-4E7C-8BA9-67B6E91DF4F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912" y="1451610"/>
            <a:ext cx="2759494" cy="4251960"/>
          </a:xfrm>
          <a:prstGeom prst="rect">
            <a:avLst/>
          </a:prstGeom>
        </p:spPr>
      </p:pic>
      <p:pic>
        <p:nvPicPr>
          <p:cNvPr id="4" name="PA_图片 3">
            <a:extLst>
              <a:ext uri="{FF2B5EF4-FFF2-40B4-BE49-F238E27FC236}">
                <a16:creationId xmlns="" xmlns:a16="http://schemas.microsoft.com/office/drawing/2014/main" id="{F7F0255D-73AA-46F0-BC57-AAE03A24D803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73" y="152400"/>
            <a:ext cx="6731338" cy="5334587"/>
          </a:xfrm>
          <a:prstGeom prst="rect">
            <a:avLst/>
          </a:prstGeom>
        </p:spPr>
      </p:pic>
      <p:sp>
        <p:nvSpPr>
          <p:cNvPr id="5" name="PA_矩形 8">
            <a:extLst>
              <a:ext uri="{FF2B5EF4-FFF2-40B4-BE49-F238E27FC236}">
                <a16:creationId xmlns="" xmlns:a16="http://schemas.microsoft.com/office/drawing/2014/main" id="{54DB1369-7FCC-459A-8674-712963AE7541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327996" y="1676400"/>
            <a:ext cx="6109893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5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迷你简少儿" panose="03000509000000000000" pitchFamily="65" charset="-122"/>
                <a:cs typeface="Times New Roman" panose="02020603050405020304" pitchFamily="18" charset="0"/>
              </a:rPr>
              <a:t>1. ÔN LUYỆN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5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迷你简少儿" panose="03000509000000000000" pitchFamily="65" charset="-122"/>
                <a:cs typeface="Times New Roman" panose="02020603050405020304" pitchFamily="18" charset="0"/>
              </a:rPr>
              <a:t>tập</a:t>
            </a:r>
            <a:r>
              <a:rPr kumimoji="0" lang="en-US" altLang="zh-CN" sz="5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迷你简少儿" panose="03000509000000000000" pitchFamily="65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5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迷你简少儿" panose="03000509000000000000" pitchFamily="65" charset="-122"/>
                <a:cs typeface="Times New Roman" panose="02020603050405020304" pitchFamily="18" charset="0"/>
              </a:rPr>
              <a:t>đọc</a:t>
            </a:r>
            <a:r>
              <a:rPr kumimoji="0" lang="en-US" altLang="zh-CN" sz="5800" b="1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迷你简少儿" panose="03000509000000000000" pitchFamily="65" charset="-122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5800" b="1" baseline="0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迷你简少儿" panose="03000509000000000000" pitchFamily="65" charset="-122"/>
                <a:cs typeface="Times New Roman" panose="02020603050405020304" pitchFamily="18" charset="0"/>
              </a:rPr>
              <a:t>Và</a:t>
            </a:r>
            <a:r>
              <a:rPr lang="en-US" altLang="zh-CN" sz="5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迷你简少儿" panose="03000509000000000000" pitchFamily="65" charset="-122"/>
                <a:cs typeface="Times New Roman" panose="02020603050405020304" pitchFamily="18" charset="0"/>
              </a:rPr>
              <a:t> </a:t>
            </a:r>
            <a:r>
              <a:rPr lang="en-US" altLang="zh-CN" sz="5800" b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迷你简少儿" panose="03000509000000000000" pitchFamily="65" charset="-122"/>
                <a:cs typeface="Times New Roman" panose="02020603050405020304" pitchFamily="18" charset="0"/>
              </a:rPr>
              <a:t>học</a:t>
            </a:r>
            <a:r>
              <a:rPr lang="en-US" altLang="zh-CN" sz="5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迷你简少儿" panose="03000509000000000000" pitchFamily="65" charset="-122"/>
                <a:cs typeface="Times New Roman" panose="02020603050405020304" pitchFamily="18" charset="0"/>
              </a:rPr>
              <a:t> </a:t>
            </a:r>
            <a:r>
              <a:rPr lang="en-US" altLang="zh-CN" sz="5800" b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迷你简少儿" panose="03000509000000000000" pitchFamily="65" charset="-122"/>
                <a:cs typeface="Times New Roman" panose="02020603050405020304" pitchFamily="18" charset="0"/>
              </a:rPr>
              <a:t>thuộc</a:t>
            </a:r>
            <a:r>
              <a:rPr lang="en-US" altLang="zh-CN" sz="5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迷你简少儿" panose="03000509000000000000" pitchFamily="65" charset="-122"/>
                <a:cs typeface="Times New Roman" panose="02020603050405020304" pitchFamily="18" charset="0"/>
              </a:rPr>
              <a:t> </a:t>
            </a:r>
            <a:r>
              <a:rPr lang="en-US" altLang="zh-CN" sz="5800" b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迷你简少儿" panose="03000509000000000000" pitchFamily="65" charset="-122"/>
                <a:cs typeface="Times New Roman" panose="02020603050405020304" pitchFamily="18" charset="0"/>
              </a:rPr>
              <a:t>lòng</a:t>
            </a:r>
            <a:endParaRPr kumimoji="0" lang="zh-CN" altLang="en-US" sz="58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迷你简少儿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16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990600"/>
            <a:ext cx="10591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Cương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296400" y="5943600"/>
            <a:ext cx="1371600" cy="8382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74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990600"/>
            <a:ext cx="10591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Đát</a:t>
            </a: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đát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ô-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dốt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372600" y="5791200"/>
            <a:ext cx="1295400" cy="10668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80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9"/>
          <p:cNvSpPr txBox="1">
            <a:spLocks noChangeArrowheads="1"/>
          </p:cNvSpPr>
          <p:nvPr/>
        </p:nvSpPr>
        <p:spPr bwMode="auto">
          <a:xfrm>
            <a:off x="3048000" y="60953"/>
            <a:ext cx="6096000" cy="929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849" tIns="54425" rIns="108849" bIns="54425">
            <a:spAutoFit/>
          </a:bodyPr>
          <a:lstStyle/>
          <a:p>
            <a:pPr algn="ctr">
              <a:spcBef>
                <a:spcPct val="50000"/>
              </a:spcBef>
            </a:pPr>
            <a:endParaRPr lang="en-US" sz="5300" b="1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Text Box 10"/>
          <p:cNvSpPr txBox="1">
            <a:spLocks noChangeArrowheads="1"/>
          </p:cNvSpPr>
          <p:nvPr/>
        </p:nvSpPr>
        <p:spPr bwMode="auto">
          <a:xfrm>
            <a:off x="508000" y="914818"/>
            <a:ext cx="7518087" cy="929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849" tIns="54425" rIns="108849" bIns="54425">
            <a:spAutoFit/>
          </a:bodyPr>
          <a:lstStyle/>
          <a:p>
            <a:pPr>
              <a:spcBef>
                <a:spcPct val="50000"/>
              </a:spcBef>
            </a:pPr>
            <a:endParaRPr lang="vi-VN" sz="530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Text Box 11"/>
          <p:cNvSpPr txBox="1">
            <a:spLocks noChangeArrowheads="1"/>
          </p:cNvSpPr>
          <p:nvPr/>
        </p:nvSpPr>
        <p:spPr bwMode="auto">
          <a:xfrm>
            <a:off x="342272" y="304801"/>
            <a:ext cx="11697327" cy="195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8849" tIns="54425" rIns="108849" bIns="54425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điểmMăng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4154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434234"/>
              </p:ext>
            </p:extLst>
          </p:nvPr>
        </p:nvGraphicFramePr>
        <p:xfrm>
          <a:off x="301038" y="2743200"/>
          <a:ext cx="11662367" cy="4038600"/>
        </p:xfrm>
        <a:graphic>
          <a:graphicData uri="http://schemas.openxmlformats.org/drawingml/2006/table">
            <a:tbl>
              <a:tblPr/>
              <a:tblGrid>
                <a:gridCol w="19420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480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4290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789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Tên bài </a:t>
                      </a:r>
                    </a:p>
                  </a:txBody>
                  <a:tcPr marL="121920" marR="1219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Nội dung chính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Nhân vật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B4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Giọng đọc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07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596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3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04173" y="3962400"/>
            <a:ext cx="195758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Một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b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chính trực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00143" y="3581400"/>
            <a:ext cx="339105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91200" y="3913156"/>
            <a:ext cx="3010057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-Tô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Hiến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Thành.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-Đỗ Thái Hậu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34400" y="3586162"/>
            <a:ext cx="335342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Thong thả, rõ ràng. Nhấn giọng những từ ngữ thể hiện tính cách kiên định, khẳng khái của Tô Hiến Thành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901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86" name="Group 1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527536"/>
              </p:ext>
            </p:extLst>
          </p:nvPr>
        </p:nvGraphicFramePr>
        <p:xfrm>
          <a:off x="0" y="0"/>
          <a:ext cx="12191998" cy="6858000"/>
        </p:xfrm>
        <a:graphic>
          <a:graphicData uri="http://schemas.openxmlformats.org/drawingml/2006/table">
            <a:tbl>
              <a:tblPr/>
              <a:tblGrid>
                <a:gridCol w="18814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811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8861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126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 bài </a:t>
                      </a:r>
                    </a:p>
                  </a:txBody>
                  <a:tcPr marL="121920" marR="121920"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 dung chính</a:t>
                      </a:r>
                    </a:p>
                  </a:txBody>
                  <a:tcPr marL="121920" marR="1219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 vật</a:t>
                      </a:r>
                    </a:p>
                  </a:txBody>
                  <a:tcPr marL="121920" marR="1219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B4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Giọng đọc</a:t>
                      </a:r>
                    </a:p>
                  </a:txBody>
                  <a:tcPr marL="121920" marR="121920"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07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453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52400" y="1064197"/>
            <a:ext cx="149592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 </a:t>
            </a:r>
            <a:b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hạt thóc</a:t>
            </a:r>
            <a:b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giống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25953" y="972692"/>
            <a:ext cx="339105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Nhờ dũng cảm, trung thực, cậu bé Chôm được vua tin yêu, truyền cho ngôi báu.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18164" y="1074258"/>
            <a:ext cx="3010057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- Cậu bé Chôm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- Nhà vua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03419" y="1001595"/>
            <a:ext cx="396208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Khoan thai, chậm rãi, cảm hứng ngợi ca. Lời Chôm ngây thơ, lo lắng. Lời nhà vua khi ôn tồn, khi dõng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dạc.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1531" y="3745969"/>
            <a:ext cx="12192000" cy="47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1531" y="3969463"/>
            <a:ext cx="2206167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ỗi </a:t>
            </a:r>
            <a:r>
              <a:rPr 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dằn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vặt </a:t>
            </a:r>
            <a:r>
              <a:rPr 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của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An-đrây-ca</a:t>
            </a:r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89167" y="3921644"/>
            <a:ext cx="37782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vi-VN" sz="2700">
                <a:latin typeface="Times New Roman" panose="02020603050405020304" pitchFamily="18" charset="0"/>
                <a:cs typeface="Times New Roman" panose="02020603050405020304" pitchFamily="18" charset="0"/>
              </a:rPr>
              <a:t>Nỗi dằn vặt của An-đrây-ca thể hiện tình yêu thương, ý thức trách nhiệm với người thân, lòng trung thực, sự nghiêm khắc với bản thân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18164" y="3974927"/>
            <a:ext cx="301005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An-đrây-ca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vi-VN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Mẹ </a:t>
            </a:r>
            <a:r>
              <a:rPr 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An-đrây-ca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229914" y="4038600"/>
            <a:ext cx="3962086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rầ</a:t>
            </a:r>
            <a:r>
              <a:rPr 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m, buồn, xúc động.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7855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2" grpId="0"/>
      <p:bldP spid="13" grpId="0"/>
      <p:bldP spid="14" grpId="0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33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316931"/>
              </p:ext>
            </p:extLst>
          </p:nvPr>
        </p:nvGraphicFramePr>
        <p:xfrm>
          <a:off x="225778" y="151948"/>
          <a:ext cx="11966224" cy="4877252"/>
        </p:xfrm>
        <a:graphic>
          <a:graphicData uri="http://schemas.openxmlformats.org/drawingml/2006/table">
            <a:tbl>
              <a:tblPr/>
              <a:tblGrid>
                <a:gridCol w="12356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581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56260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2041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 bài</a:t>
                      </a:r>
                    </a:p>
                  </a:txBody>
                  <a:tcPr marL="121920" marR="121920"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 dung chính</a:t>
                      </a:r>
                    </a:p>
                  </a:txBody>
                  <a:tcPr marL="121920" marR="1219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 vật</a:t>
                      </a:r>
                    </a:p>
                  </a:txBody>
                  <a:tcPr marL="121920" marR="1219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B4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Giọng </a:t>
                      </a:r>
                      <a:r>
                        <a:rPr kumimoji="0" lang="vi-VN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đọc</a:t>
                      </a:r>
                      <a:endParaRPr kumimoji="0" lang="en-US" sz="3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07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73110">
                <a:tc>
                  <a:txBody>
                    <a:bodyPr/>
                    <a:lstStyle/>
                    <a:p>
                      <a:pPr rtl="0"/>
                      <a:endParaRPr lang="en-US" sz="3900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vi-VN" sz="3900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vi-VN" sz="3900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vi-VN" sz="3900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81000" y="1772022"/>
            <a:ext cx="11324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b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13489" y="1628581"/>
            <a:ext cx="298231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Một cô bé hay nói dối ba để đi chơi đã được em gái làm cho tỉnh ngộ</a:t>
            </a:r>
          </a:p>
        </p:txBody>
      </p:sp>
      <p:sp>
        <p:nvSpPr>
          <p:cNvPr id="5" name="Rectangle 4"/>
          <p:cNvSpPr/>
          <p:nvPr/>
        </p:nvSpPr>
        <p:spPr>
          <a:xfrm>
            <a:off x="4495801" y="1687208"/>
            <a:ext cx="1828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Cô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Cô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 </a:t>
            </a:r>
            <a:r>
              <a:rPr lang="vi-VN" sz="3200">
                <a:latin typeface="Times New Roman" panose="02020603050405020304" pitchFamily="18" charset="0"/>
                <a:cs typeface="Times New Roman" panose="02020603050405020304" pitchFamily="18" charset="0"/>
              </a:rPr>
              <a:t>cha</a:t>
            </a:r>
          </a:p>
        </p:txBody>
      </p:sp>
      <p:sp>
        <p:nvSpPr>
          <p:cNvPr id="6" name="Rectangle 5"/>
          <p:cNvSpPr/>
          <p:nvPr/>
        </p:nvSpPr>
        <p:spPr>
          <a:xfrm>
            <a:off x="6595162" y="1571967"/>
            <a:ext cx="557581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Nhẹ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nhàng, hóm hỉnh, thể hiện đúng tính cách, cảm xúc của từng nhân vật: Lời người cha lúc ôn tồn, lúc trầm, buồn. Lời cô chị khi lễ phép, khi tức bực. Lời cô em lúc thản nhiên, lúc giả bộ ngây thơ</a:t>
            </a:r>
          </a:p>
        </p:txBody>
      </p:sp>
    </p:spTree>
    <p:extLst>
      <p:ext uri="{BB962C8B-B14F-4D97-AF65-F5344CB8AC3E}">
        <p14:creationId xmlns:p14="http://schemas.microsoft.com/office/powerpoint/2010/main" val="2280824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F58111BD-4DC1-47BA-A0EB-814AA2456F72}"/>
              </a:ext>
            </a:extLst>
          </p:cNvPr>
          <p:cNvSpPr txBox="1"/>
          <p:nvPr/>
        </p:nvSpPr>
        <p:spPr>
          <a:xfrm>
            <a:off x="2344572" y="3218564"/>
            <a:ext cx="6532558" cy="72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Chuẩn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bị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bài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sau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ôn tập tiết 4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9DE6E79-75C0-4F94-8A7A-42A5E2A731CF}"/>
              </a:ext>
            </a:extLst>
          </p:cNvPr>
          <p:cNvSpPr txBox="1"/>
          <p:nvPr/>
        </p:nvSpPr>
        <p:spPr>
          <a:xfrm>
            <a:off x="2407523" y="2548585"/>
            <a:ext cx="9106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Tiếp</a:t>
            </a:r>
            <a:r>
              <a:rPr kumimoji="0" lang="en-US" sz="3600" b="1" i="0" u="none" strike="noStrike" kern="1200" cap="none" spc="0" normalizeH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tục ôn luyện tập đọc và học thuộc lòng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74AD262-16CA-42C1-836B-DDB1E8E8DE01}"/>
              </a:ext>
            </a:extLst>
          </p:cNvPr>
          <p:cNvSpPr txBox="1"/>
          <p:nvPr/>
        </p:nvSpPr>
        <p:spPr bwMode="auto">
          <a:xfrm>
            <a:off x="4587654" y="1147414"/>
            <a:ext cx="3031600" cy="1200329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Dặn</a:t>
            </a:r>
            <a: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7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dò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33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8" descr="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WordArt 7"/>
          <p:cNvSpPr>
            <a:spLocks noChangeArrowheads="1" noChangeShapeType="1" noTextEdit="1"/>
          </p:cNvSpPr>
          <p:nvPr/>
        </p:nvSpPr>
        <p:spPr bwMode="auto">
          <a:xfrm>
            <a:off x="2813539" y="1524000"/>
            <a:ext cx="8128001" cy="251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862"/>
              </a:avLst>
            </a:prstTxWarp>
          </a:bodyPr>
          <a:lstStyle/>
          <a:p>
            <a:pPr algn="ctr"/>
            <a:r>
              <a:rPr lang="vi-VN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</a:t>
            </a:r>
            <a:r>
              <a:rPr lang="en-US" sz="36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ào</a:t>
            </a:r>
            <a:r>
              <a:rPr lang="vi-VN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các em </a:t>
            </a:r>
          </a:p>
        </p:txBody>
      </p:sp>
    </p:spTree>
    <p:extLst>
      <p:ext uri="{BB962C8B-B14F-4D97-AF65-F5344CB8AC3E}">
        <p14:creationId xmlns:p14="http://schemas.microsoft.com/office/powerpoint/2010/main" val="406747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599" y="381000"/>
            <a:ext cx="81433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1" name="32-Point Star 10">
            <a:hlinkClick r:id="rId2" action="ppaction://hlinksldjump"/>
          </p:cNvPr>
          <p:cNvSpPr/>
          <p:nvPr/>
        </p:nvSpPr>
        <p:spPr>
          <a:xfrm>
            <a:off x="7562850" y="4050963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11</a:t>
            </a:r>
          </a:p>
        </p:txBody>
      </p:sp>
      <p:sp>
        <p:nvSpPr>
          <p:cNvPr id="46" name="32-Point Star 45">
            <a:hlinkClick r:id="rId3" action="ppaction://hlinksldjump"/>
          </p:cNvPr>
          <p:cNvSpPr/>
          <p:nvPr/>
        </p:nvSpPr>
        <p:spPr>
          <a:xfrm>
            <a:off x="9062182" y="4026659"/>
            <a:ext cx="1777268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12</a:t>
            </a:r>
          </a:p>
        </p:txBody>
      </p:sp>
      <p:sp>
        <p:nvSpPr>
          <p:cNvPr id="47" name="32-Point Star 46"/>
          <p:cNvSpPr/>
          <p:nvPr/>
        </p:nvSpPr>
        <p:spPr>
          <a:xfrm>
            <a:off x="2884811" y="2909368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4" action="ppaction://hlinksldjump"/>
              </a:rPr>
              <a:t>2</a:t>
            </a:r>
            <a:endParaRPr lang="en-US" sz="4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32-Point Star 47"/>
          <p:cNvSpPr/>
          <p:nvPr/>
        </p:nvSpPr>
        <p:spPr>
          <a:xfrm>
            <a:off x="4520137" y="2869413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5" action="ppaction://hlinksldjump"/>
              </a:rPr>
              <a:t>3</a:t>
            </a:r>
            <a:endParaRPr lang="en-US" sz="4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32-Point Star 48">
            <a:hlinkClick r:id="rId5" action="ppaction://hlinksldjump"/>
          </p:cNvPr>
          <p:cNvSpPr/>
          <p:nvPr/>
        </p:nvSpPr>
        <p:spPr>
          <a:xfrm>
            <a:off x="6095202" y="2850292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50" name="32-Point Star 49">
            <a:hlinkClick r:id="rId6" action="ppaction://hlinksldjump"/>
          </p:cNvPr>
          <p:cNvSpPr/>
          <p:nvPr/>
        </p:nvSpPr>
        <p:spPr>
          <a:xfrm>
            <a:off x="7562850" y="2850292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7" action="ppaction://hlinksldjump"/>
              </a:rPr>
              <a:t>5</a:t>
            </a:r>
            <a:endParaRPr lang="en-US" sz="4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32-Point Star 50">
            <a:hlinkClick r:id="rId8" action="ppaction://hlinksldjump"/>
          </p:cNvPr>
          <p:cNvSpPr/>
          <p:nvPr/>
        </p:nvSpPr>
        <p:spPr>
          <a:xfrm>
            <a:off x="9123966" y="2825988"/>
            <a:ext cx="154403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53" name="32-Point Star 52">
            <a:hlinkClick r:id="rId9" action="ppaction://hlinksldjump"/>
          </p:cNvPr>
          <p:cNvSpPr/>
          <p:nvPr/>
        </p:nvSpPr>
        <p:spPr>
          <a:xfrm>
            <a:off x="4379718" y="4121980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54" name="32-Point Star 53">
            <a:hlinkClick r:id="rId10" action="ppaction://hlinksldjump"/>
          </p:cNvPr>
          <p:cNvSpPr/>
          <p:nvPr/>
        </p:nvSpPr>
        <p:spPr>
          <a:xfrm>
            <a:off x="6052771" y="5287879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16</a:t>
            </a:r>
          </a:p>
        </p:txBody>
      </p:sp>
      <p:sp>
        <p:nvSpPr>
          <p:cNvPr id="55" name="32-Point Star 54">
            <a:hlinkClick r:id="rId11" action="ppaction://hlinksldjump"/>
          </p:cNvPr>
          <p:cNvSpPr/>
          <p:nvPr/>
        </p:nvSpPr>
        <p:spPr>
          <a:xfrm>
            <a:off x="7715250" y="5216617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17</a:t>
            </a:r>
          </a:p>
        </p:txBody>
      </p:sp>
      <p:sp>
        <p:nvSpPr>
          <p:cNvPr id="56" name="32-Point Star 55">
            <a:hlinkClick r:id="rId12" action="ppaction://hlinksldjump"/>
          </p:cNvPr>
          <p:cNvSpPr/>
          <p:nvPr/>
        </p:nvSpPr>
        <p:spPr>
          <a:xfrm>
            <a:off x="9123966" y="5239271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18</a:t>
            </a:r>
          </a:p>
        </p:txBody>
      </p:sp>
      <p:sp>
        <p:nvSpPr>
          <p:cNvPr id="57" name="32-Point Star 56">
            <a:hlinkClick r:id="rId13" action="ppaction://hlinksldjump"/>
          </p:cNvPr>
          <p:cNvSpPr/>
          <p:nvPr/>
        </p:nvSpPr>
        <p:spPr>
          <a:xfrm>
            <a:off x="1434267" y="5409160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13</a:t>
            </a:r>
          </a:p>
        </p:txBody>
      </p:sp>
      <p:sp>
        <p:nvSpPr>
          <p:cNvPr id="58" name="32-Point Star 57">
            <a:hlinkClick r:id="rId14" action="ppaction://hlinksldjump"/>
          </p:cNvPr>
          <p:cNvSpPr/>
          <p:nvPr/>
        </p:nvSpPr>
        <p:spPr>
          <a:xfrm>
            <a:off x="2804653" y="4196548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59" name="32-Point Star 58">
            <a:hlinkClick r:id="rId15" action="ppaction://hlinksldjump"/>
          </p:cNvPr>
          <p:cNvSpPr/>
          <p:nvPr/>
        </p:nvSpPr>
        <p:spPr>
          <a:xfrm>
            <a:off x="2804653" y="5399650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16" action="ppaction://hlinksldjump"/>
              </a:rPr>
              <a:t>14</a:t>
            </a:r>
            <a:endParaRPr lang="en-US" sz="44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32-Point Star 59">
            <a:hlinkClick r:id="rId17" action="ppaction://hlinksldjump"/>
          </p:cNvPr>
          <p:cNvSpPr/>
          <p:nvPr/>
        </p:nvSpPr>
        <p:spPr>
          <a:xfrm>
            <a:off x="4421960" y="5335429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15</a:t>
            </a:r>
          </a:p>
        </p:txBody>
      </p:sp>
      <p:sp>
        <p:nvSpPr>
          <p:cNvPr id="61" name="32-Point Star 60"/>
          <p:cNvSpPr/>
          <p:nvPr/>
        </p:nvSpPr>
        <p:spPr>
          <a:xfrm>
            <a:off x="1529407" y="2902188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18" action="ppaction://hlinksldjump"/>
              </a:rPr>
              <a:t>1</a:t>
            </a:r>
            <a:endParaRPr lang="en-US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32-Point Star 61">
            <a:hlinkClick r:id="rId12" action="ppaction://hlinksldjump"/>
          </p:cNvPr>
          <p:cNvSpPr/>
          <p:nvPr/>
        </p:nvSpPr>
        <p:spPr>
          <a:xfrm>
            <a:off x="1424815" y="4122817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19" action="ppaction://hlinksldjump"/>
              </a:rPr>
              <a:t>7</a:t>
            </a:r>
            <a:endParaRPr lang="en-US" sz="4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32-Point Star 62">
            <a:hlinkClick r:id="rId16" action="ppaction://hlinksldjump"/>
          </p:cNvPr>
          <p:cNvSpPr/>
          <p:nvPr/>
        </p:nvSpPr>
        <p:spPr>
          <a:xfrm>
            <a:off x="6095202" y="4097046"/>
            <a:ext cx="1715484" cy="1212612"/>
          </a:xfrm>
          <a:prstGeom prst="star3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16" action="ppaction://hlinksldjump"/>
              </a:rPr>
              <a:t>10</a:t>
            </a:r>
            <a:endParaRPr lang="en-US" sz="44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95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14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5" fill="hold">
                      <p:stCondLst>
                        <p:cond delay="0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2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" fill="hold">
                      <p:stCondLst>
                        <p:cond delay="0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3" grpId="0"/>
      <p:bldP spid="11" grpId="0" animBg="1"/>
      <p:bldP spid="11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ction Button: Beginning 9">
            <a:hlinkClick r:id="rId2" action="ppaction://hlinksldjump" highlightClick="1"/>
          </p:cNvPr>
          <p:cNvSpPr/>
          <p:nvPr/>
        </p:nvSpPr>
        <p:spPr>
          <a:xfrm>
            <a:off x="9144000" y="5943600"/>
            <a:ext cx="1524000" cy="9144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609600"/>
            <a:ext cx="10210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1,2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Dế</a:t>
            </a: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Mèn</a:t>
            </a: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bênh</a:t>
            </a: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ớt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601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457200"/>
            <a:ext cx="11049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ốm</a:t>
            </a:r>
            <a:r>
              <a:rPr lang="en-US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xóm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8991600" y="5791200"/>
            <a:ext cx="1676400" cy="8382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4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838200"/>
            <a:ext cx="10058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1,2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Dế</a:t>
            </a: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Mèn</a:t>
            </a: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bênh</a:t>
            </a: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2)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Trận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bọn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nhện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sợ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ction Button: Beginning 3">
            <a:hlinkClick r:id="rId2" action="ppaction://hlinksldjump" highlightClick="1"/>
          </p:cNvPr>
          <p:cNvSpPr/>
          <p:nvPr/>
        </p:nvSpPr>
        <p:spPr>
          <a:xfrm>
            <a:off x="8458200" y="5867400"/>
            <a:ext cx="1143000" cy="8382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58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143000"/>
            <a:ext cx="10134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448800" y="6096000"/>
            <a:ext cx="1066800" cy="762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99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762000"/>
            <a:ext cx="11430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1và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547412" y="5638800"/>
            <a:ext cx="1234440" cy="762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86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066800"/>
            <a:ext cx="10515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lão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ction Button: Beginning 4">
            <a:hlinkClick r:id="rId2" action="ppaction://hlinksldjump" highlightClick="1"/>
          </p:cNvPr>
          <p:cNvSpPr/>
          <p:nvPr/>
        </p:nvSpPr>
        <p:spPr>
          <a:xfrm>
            <a:off x="9601200" y="5683243"/>
            <a:ext cx="990600" cy="762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49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Spring</Template>
  <TotalTime>717</TotalTime>
  <Words>965</Words>
  <Application>Microsoft Office PowerPoint</Application>
  <PresentationFormat>Custom</PresentationFormat>
  <Paragraphs>107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Spring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Lioness</dc:creator>
  <cp:lastModifiedBy>Khoacomputer</cp:lastModifiedBy>
  <cp:revision>77</cp:revision>
  <dcterms:created xsi:type="dcterms:W3CDTF">2011-10-21T01:28:31Z</dcterms:created>
  <dcterms:modified xsi:type="dcterms:W3CDTF">2021-11-08T20:53:19Z</dcterms:modified>
</cp:coreProperties>
</file>