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298" r:id="rId3"/>
    <p:sldId id="315" r:id="rId4"/>
    <p:sldId id="258" r:id="rId5"/>
    <p:sldId id="301" r:id="rId6"/>
    <p:sldId id="292" r:id="rId7"/>
    <p:sldId id="293" r:id="rId8"/>
    <p:sldId id="294" r:id="rId9"/>
    <p:sldId id="302" r:id="rId10"/>
    <p:sldId id="271" r:id="rId11"/>
    <p:sldId id="295" r:id="rId12"/>
    <p:sldId id="272" r:id="rId13"/>
    <p:sldId id="307" r:id="rId14"/>
    <p:sldId id="308" r:id="rId15"/>
    <p:sldId id="309" r:id="rId16"/>
    <p:sldId id="274" r:id="rId17"/>
    <p:sldId id="306" r:id="rId18"/>
    <p:sldId id="313" r:id="rId19"/>
    <p:sldId id="310" r:id="rId20"/>
    <p:sldId id="296" r:id="rId21"/>
    <p:sldId id="311" r:id="rId22"/>
    <p:sldId id="312" r:id="rId23"/>
    <p:sldId id="314" r:id="rId24"/>
    <p:sldId id="279" r:id="rId25"/>
    <p:sldId id="284" r:id="rId26"/>
    <p:sldId id="285" r:id="rId27"/>
    <p:sldId id="289" r:id="rId28"/>
    <p:sldId id="282" r:id="rId29"/>
    <p:sldId id="318"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07" autoAdjust="0"/>
  </p:normalViewPr>
  <p:slideViewPr>
    <p:cSldViewPr>
      <p:cViewPr varScale="1">
        <p:scale>
          <a:sx n="56" d="100"/>
          <a:sy n="56" d="100"/>
        </p:scale>
        <p:origin x="152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928222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25050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53443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92945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88697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225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62083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48196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160194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497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0819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7503-006E-4C1D-9265-EF1C4E978059}" type="datetimeFigureOut">
              <a:rPr lang="en-US" smtClean="0"/>
              <a:pPr/>
              <a:t>12/10/2021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86FA7-8A13-420B-B0C3-31AB7F8478B7}" type="slidenum">
              <a:rPr lang="en-US" smtClean="0"/>
              <a:pPr/>
              <a:t>‹#›</a:t>
            </a:fld>
            <a:endParaRPr lang="en-US"/>
          </a:p>
        </p:txBody>
      </p:sp>
    </p:spTree>
    <p:extLst>
      <p:ext uri="{BB962C8B-B14F-4D97-AF65-F5344CB8AC3E}">
        <p14:creationId xmlns:p14="http://schemas.microsoft.com/office/powerpoint/2010/main" val="2302129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20"/>
          <p:cNvSpPr>
            <a:spLocks noChangeArrowheads="1" noChangeShapeType="1" noTextEdit="1"/>
          </p:cNvSpPr>
          <p:nvPr/>
        </p:nvSpPr>
        <p:spPr bwMode="auto">
          <a:xfrm>
            <a:off x="685800" y="1676400"/>
            <a:ext cx="7810500" cy="838200"/>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457200" y="3048000"/>
            <a:ext cx="8229600" cy="4419600"/>
          </a:xfrm>
          <a:prstGeom prst="rect">
            <a:avLst/>
          </a:prstGeom>
        </p:spPr>
        <p:txBody>
          <a:bodyPr wrap="none" fromWordArt="1">
            <a:prstTxWarp prst="textPlain">
              <a:avLst>
                <a:gd name="adj" fmla="val 50000"/>
              </a:avLst>
            </a:prstTxWarp>
          </a:bodyPr>
          <a:lstStyle/>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Không</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khí</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có</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tính</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chất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gì</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pic>
        <p:nvPicPr>
          <p:cNvPr id="3078" name="Picture 22" descr="Firewrk8"/>
          <p:cNvPicPr>
            <a:picLocks noChangeAspect="1" noChangeArrowheads="1"/>
          </p:cNvPicPr>
          <p:nvPr/>
        </p:nvPicPr>
        <p:blipFill>
          <a:blip r:embed="rId2" cstate="print">
            <a:lum bright="6000" contrast="30000"/>
          </a:blip>
          <a:srcRect/>
          <a:stretch>
            <a:fillRect/>
          </a:stretch>
        </p:blipFill>
        <p:spPr bwMode="auto">
          <a:xfrm>
            <a:off x="3657600" y="5334000"/>
            <a:ext cx="1752600" cy="17160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2123658"/>
          </a:xfrm>
          <a:prstGeom prst="rect">
            <a:avLst/>
          </a:prstGeom>
          <a:noFill/>
        </p:spPr>
        <p:txBody>
          <a:bodyPr wrap="square" rtlCol="0">
            <a:spAutoFit/>
          </a:bodyPr>
          <a:lstStyle/>
          <a:p>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
        <p:nvSpPr>
          <p:cNvPr id="5" name="Rectangle 4"/>
          <p:cNvSpPr/>
          <p:nvPr/>
        </p:nvSpPr>
        <p:spPr>
          <a:xfrm>
            <a:off x="228600" y="457200"/>
            <a:ext cx="8610600" cy="5447645"/>
          </a:xfrm>
          <a:prstGeom prst="rect">
            <a:avLst/>
          </a:prstGeom>
          <a:solidFill>
            <a:schemeClr val="bg1"/>
          </a:solidFill>
        </p:spPr>
        <p:txBody>
          <a:bodyPr wrap="square">
            <a:spAutoFit/>
          </a:bodyPr>
          <a:lstStyle/>
          <a:p>
            <a:r>
              <a:rPr lang="en-US" sz="6000" b="1" dirty="0" err="1" smtClean="0">
                <a:solidFill>
                  <a:srgbClr val="FF0000"/>
                </a:solidFill>
                <a:latin typeface="Times New Roman" pitchFamily="18" charset="0"/>
                <a:cs typeface="Times New Roman" pitchFamily="18" charset="0"/>
              </a:rPr>
              <a:t>Tính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chất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của</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a:t>
            </a:r>
          </a:p>
          <a:p>
            <a:r>
              <a:rPr lang="en-US" sz="7200" b="1" dirty="0" smtClean="0">
                <a:solidFill>
                  <a:srgbClr val="3342CD"/>
                </a:solidFill>
                <a:latin typeface="Times New Roman" pitchFamily="18" charset="0"/>
                <a:cs typeface="Times New Roman" pitchFamily="18" charset="0"/>
              </a:rPr>
              <a:t>-</a:t>
            </a:r>
            <a:r>
              <a:rPr lang="en-US" sz="7200" b="1" dirty="0" err="1">
                <a:solidFill>
                  <a:srgbClr val="3342CD"/>
                </a:solidFill>
                <a:latin typeface="Times New Roman" pitchFamily="18" charset="0"/>
                <a:cs typeface="Times New Roman" pitchFamily="18" charset="0"/>
              </a:rPr>
              <a:t>T</a:t>
            </a:r>
            <a:r>
              <a:rPr lang="en-US" sz="7200" b="1" dirty="0" err="1" smtClean="0">
                <a:solidFill>
                  <a:srgbClr val="3342CD"/>
                </a:solidFill>
                <a:latin typeface="Times New Roman" pitchFamily="18" charset="0"/>
                <a:cs typeface="Times New Roman" pitchFamily="18" charset="0"/>
              </a:rPr>
              <a:t>rong</a:t>
            </a:r>
            <a:r>
              <a:rPr lang="en-US" sz="7200" b="1" dirty="0" smtClean="0">
                <a:solidFill>
                  <a:srgbClr val="3342CD"/>
                </a:solidFill>
                <a:latin typeface="Times New Roman" pitchFamily="18" charset="0"/>
                <a:cs typeface="Times New Roman" pitchFamily="18" charset="0"/>
              </a:rPr>
              <a:t> </a:t>
            </a:r>
            <a:r>
              <a:rPr lang="en-US" sz="7200" b="1" dirty="0" err="1" smtClean="0">
                <a:solidFill>
                  <a:srgbClr val="3342CD"/>
                </a:solidFill>
                <a:latin typeface="Times New Roman" pitchFamily="18" charset="0"/>
                <a:cs typeface="Times New Roman" pitchFamily="18" charset="0"/>
              </a:rPr>
              <a:t>suốt</a:t>
            </a:r>
            <a:endParaRPr lang="en-US" sz="7200" b="1" dirty="0" smtClean="0">
              <a:solidFill>
                <a:srgbClr val="3342CD"/>
              </a:solidFill>
              <a:latin typeface="Times New Roman" pitchFamily="18" charset="0"/>
              <a:cs typeface="Times New Roman" pitchFamily="18" charset="0"/>
            </a:endParaRPr>
          </a:p>
          <a:p>
            <a:r>
              <a:rPr lang="en-US" sz="7200" b="1" dirty="0" smtClean="0">
                <a:solidFill>
                  <a:srgbClr val="3342CD"/>
                </a:solidFill>
                <a:latin typeface="Times New Roman" pitchFamily="18" charset="0"/>
                <a:cs typeface="Times New Roman" pitchFamily="18" charset="0"/>
              </a:rPr>
              <a:t>-</a:t>
            </a:r>
            <a:r>
              <a:rPr lang="en-US" sz="7200" b="1" dirty="0" err="1">
                <a:solidFill>
                  <a:srgbClr val="3342CD"/>
                </a:solidFill>
                <a:latin typeface="Times New Roman" pitchFamily="18" charset="0"/>
                <a:cs typeface="Times New Roman" pitchFamily="18" charset="0"/>
              </a:rPr>
              <a:t>K</a:t>
            </a:r>
            <a:r>
              <a:rPr lang="en-US" sz="7200" b="1" dirty="0" err="1" smtClean="0">
                <a:solidFill>
                  <a:srgbClr val="3342CD"/>
                </a:solidFill>
                <a:latin typeface="Times New Roman" pitchFamily="18" charset="0"/>
                <a:cs typeface="Times New Roman" pitchFamily="18" charset="0"/>
              </a:rPr>
              <a:t>hông</a:t>
            </a:r>
            <a:r>
              <a:rPr lang="en-US" sz="7200" b="1" dirty="0" smtClean="0">
                <a:solidFill>
                  <a:srgbClr val="3342CD"/>
                </a:solidFill>
                <a:latin typeface="Times New Roman" pitchFamily="18" charset="0"/>
                <a:cs typeface="Times New Roman" pitchFamily="18" charset="0"/>
              </a:rPr>
              <a:t> </a:t>
            </a:r>
            <a:r>
              <a:rPr lang="en-US" sz="7200" b="1" dirty="0" err="1">
                <a:solidFill>
                  <a:srgbClr val="3342CD"/>
                </a:solidFill>
                <a:latin typeface="Times New Roman" pitchFamily="18" charset="0"/>
                <a:cs typeface="Times New Roman" pitchFamily="18" charset="0"/>
              </a:rPr>
              <a:t>có</a:t>
            </a:r>
            <a:r>
              <a:rPr lang="en-US" sz="7200" b="1" dirty="0">
                <a:solidFill>
                  <a:srgbClr val="3342CD"/>
                </a:solidFill>
                <a:latin typeface="Times New Roman" pitchFamily="18" charset="0"/>
                <a:cs typeface="Times New Roman" pitchFamily="18" charset="0"/>
              </a:rPr>
              <a:t> </a:t>
            </a:r>
            <a:r>
              <a:rPr lang="en-US" sz="7200" b="1" dirty="0" err="1" smtClean="0">
                <a:solidFill>
                  <a:srgbClr val="3342CD"/>
                </a:solidFill>
                <a:latin typeface="Times New Roman" pitchFamily="18" charset="0"/>
                <a:cs typeface="Times New Roman" pitchFamily="18" charset="0"/>
              </a:rPr>
              <a:t>màu</a:t>
            </a:r>
            <a:r>
              <a:rPr lang="en-US" sz="7200" b="1" dirty="0" smtClean="0">
                <a:solidFill>
                  <a:srgbClr val="3342CD"/>
                </a:solidFill>
                <a:latin typeface="Times New Roman" pitchFamily="18" charset="0"/>
                <a:cs typeface="Times New Roman" pitchFamily="18" charset="0"/>
              </a:rPr>
              <a:t>. </a:t>
            </a:r>
          </a:p>
          <a:p>
            <a:r>
              <a:rPr lang="en-US" sz="7200" b="1" dirty="0" smtClean="0">
                <a:solidFill>
                  <a:srgbClr val="3342CD"/>
                </a:solidFill>
                <a:latin typeface="Times New Roman" pitchFamily="18" charset="0"/>
                <a:cs typeface="Times New Roman" pitchFamily="18" charset="0"/>
              </a:rPr>
              <a:t>-</a:t>
            </a:r>
            <a:r>
              <a:rPr lang="en-US" sz="6600" b="1" dirty="0" err="1">
                <a:solidFill>
                  <a:srgbClr val="3342CD"/>
                </a:solidFill>
                <a:latin typeface="Times New Roman" pitchFamily="18" charset="0"/>
                <a:cs typeface="Times New Roman" pitchFamily="18" charset="0"/>
              </a:rPr>
              <a:t>K</a:t>
            </a:r>
            <a:r>
              <a:rPr lang="en-US" sz="6600" b="1" dirty="0" err="1" smtClean="0">
                <a:solidFill>
                  <a:srgbClr val="3342CD"/>
                </a:solidFill>
                <a:latin typeface="Times New Roman" pitchFamily="18" charset="0"/>
                <a:cs typeface="Times New Roman" pitchFamily="18" charset="0"/>
              </a:rPr>
              <a:t>hông</a:t>
            </a:r>
            <a:r>
              <a:rPr lang="en-US" sz="6600" b="1" dirty="0" smtClean="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có</a:t>
            </a:r>
            <a:r>
              <a:rPr lang="en-US" sz="6600" b="1" dirty="0">
                <a:solidFill>
                  <a:srgbClr val="3342CD"/>
                </a:solidFill>
                <a:latin typeface="Times New Roman" pitchFamily="18" charset="0"/>
                <a:cs typeface="Times New Roman" pitchFamily="18" charset="0"/>
              </a:rPr>
              <a:t> </a:t>
            </a:r>
            <a:r>
              <a:rPr lang="en-US" sz="6600" b="1" dirty="0" err="1" smtClean="0">
                <a:solidFill>
                  <a:srgbClr val="3342CD"/>
                </a:solidFill>
                <a:latin typeface="Times New Roman" pitchFamily="18" charset="0"/>
                <a:cs typeface="Times New Roman" pitchFamily="18" charset="0"/>
              </a:rPr>
              <a:t>mùi</a:t>
            </a:r>
            <a:r>
              <a:rPr lang="en-US" sz="6600" b="1" dirty="0" smtClean="0">
                <a:solidFill>
                  <a:srgbClr val="3342CD"/>
                </a:solidFill>
                <a:latin typeface="Times New Roman" pitchFamily="18" charset="0"/>
                <a:cs typeface="Times New Roman" pitchFamily="18" charset="0"/>
              </a:rPr>
              <a:t>, </a:t>
            </a:r>
            <a:r>
              <a:rPr lang="en-US" sz="6600" b="1" dirty="0" err="1" smtClean="0">
                <a:solidFill>
                  <a:srgbClr val="3342CD"/>
                </a:solidFill>
                <a:latin typeface="Times New Roman" pitchFamily="18" charset="0"/>
                <a:cs typeface="Times New Roman" pitchFamily="18" charset="0"/>
              </a:rPr>
              <a:t>không</a:t>
            </a:r>
            <a:r>
              <a:rPr lang="en-US" sz="6600" b="1" dirty="0" smtClean="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có</a:t>
            </a:r>
            <a:r>
              <a:rPr lang="en-US" sz="6600" b="1" dirty="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vị</a:t>
            </a:r>
            <a:r>
              <a:rPr lang="en-US" sz="6600" b="1" dirty="0">
                <a:solidFill>
                  <a:srgbClr val="3342CD"/>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05800" cy="1938992"/>
          </a:xfrm>
          <a:prstGeom prst="rect">
            <a:avLst/>
          </a:prstGeom>
          <a:noFill/>
        </p:spPr>
        <p:txBody>
          <a:bodyPr wrap="square" rtlCol="0">
            <a:spAutoFit/>
          </a:bodyPr>
          <a:lstStyle/>
          <a:p>
            <a:pPr algn="ctr"/>
            <a:r>
              <a:rPr lang="en-US" sz="6000" b="1" dirty="0" smtClean="0">
                <a:solidFill>
                  <a:srgbClr val="FF0000"/>
                </a:solidFill>
                <a:latin typeface="Times New Roman" pitchFamily="18" charset="0"/>
                <a:cs typeface="Times New Roman" pitchFamily="18" charset="0"/>
              </a:rPr>
              <a:t>2.Tìm </a:t>
            </a:r>
            <a:r>
              <a:rPr lang="en-US" sz="6000" b="1" dirty="0" err="1" smtClean="0">
                <a:solidFill>
                  <a:srgbClr val="FF0000"/>
                </a:solidFill>
                <a:latin typeface="Times New Roman" pitchFamily="18" charset="0"/>
                <a:cs typeface="Times New Roman" pitchFamily="18" charset="0"/>
              </a:rPr>
              <a:t>hiểu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hình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dạng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của</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 </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332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9563"/>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019800"/>
            <a:ext cx="9144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6094777"/>
            <a:ext cx="2864887" cy="646331"/>
          </a:xfrm>
          <a:prstGeom prst="rect">
            <a:avLst/>
          </a:prstGeom>
        </p:spPr>
        <p:txBody>
          <a:bodyPr wrap="none">
            <a:spAutoFit/>
          </a:bodyPr>
          <a:lstStyle/>
          <a:p>
            <a:pPr algn="ctr"/>
            <a:r>
              <a:rPr lang="en-US" sz="3600" b="1" dirty="0" smtClean="0">
                <a:solidFill>
                  <a:srgbClr val="FF0000"/>
                </a:solidFill>
                <a:latin typeface="Times New Roman" pitchFamily="18" charset="0"/>
                <a:cs typeface="Times New Roman" pitchFamily="18" charset="0"/>
              </a:rPr>
              <a:t>THỔI </a:t>
            </a:r>
            <a:r>
              <a:rPr lang="en-US" sz="3600" b="1" dirty="0">
                <a:solidFill>
                  <a:srgbClr val="FF0000"/>
                </a:solidFill>
                <a:latin typeface="Times New Roman" pitchFamily="18" charset="0"/>
                <a:cs typeface="Times New Roman" pitchFamily="18" charset="0"/>
              </a:rPr>
              <a:t>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754326"/>
          </a:xfrm>
          <a:prstGeom prst="rect">
            <a:avLst/>
          </a:prstGeom>
        </p:spPr>
        <p:txBody>
          <a:bodyPr wrap="square">
            <a:spAutoFit/>
          </a:bodyPr>
          <a:lstStyle/>
          <a:p>
            <a:r>
              <a:rPr lang="en-US" sz="5400" b="1" dirty="0" err="1">
                <a:solidFill>
                  <a:srgbClr val="3342CD"/>
                </a:solidFill>
                <a:latin typeface="Times New Roman" pitchFamily="18" charset="0"/>
                <a:cs typeface="Times New Roman" pitchFamily="18" charset="0"/>
              </a:rPr>
              <a:t>Cái</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gì</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làm</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cho</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những</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quả</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bóng</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căng</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phồng</a:t>
            </a:r>
            <a:r>
              <a:rPr lang="en-US" sz="5400" b="1" dirty="0">
                <a:solidFill>
                  <a:srgbClr val="3342CD"/>
                </a:solidFill>
                <a:latin typeface="Times New Roman" pitchFamily="18" charset="0"/>
                <a:cs typeface="Times New Roman" pitchFamily="18" charset="0"/>
              </a:rPr>
              <a:t> </a:t>
            </a:r>
            <a:r>
              <a:rPr lang="en-US" sz="5400" b="1" dirty="0" err="1">
                <a:solidFill>
                  <a:srgbClr val="3342CD"/>
                </a:solidFill>
                <a:latin typeface="Times New Roman" pitchFamily="18" charset="0"/>
                <a:cs typeface="Times New Roman" pitchFamily="18" charset="0"/>
              </a:rPr>
              <a:t>lên</a:t>
            </a:r>
            <a:r>
              <a:rPr lang="en-US" sz="5400" b="1" dirty="0">
                <a:solidFill>
                  <a:srgbClr val="3342CD"/>
                </a:solidFill>
                <a:latin typeface="Times New Roman" pitchFamily="18" charset="0"/>
                <a:cs typeface="Times New Roman" pitchFamily="18" charset="0"/>
              </a:rPr>
              <a:t>?</a:t>
            </a:r>
          </a:p>
        </p:txBody>
      </p:sp>
      <p:sp>
        <p:nvSpPr>
          <p:cNvPr id="3" name="Rectangle 2"/>
          <p:cNvSpPr/>
          <p:nvPr/>
        </p:nvSpPr>
        <p:spPr>
          <a:xfrm>
            <a:off x="342900" y="2362200"/>
            <a:ext cx="8382000" cy="3139321"/>
          </a:xfrm>
          <a:prstGeom prst="rect">
            <a:avLst/>
          </a:prstGeom>
        </p:spPr>
        <p:txBody>
          <a:bodyPr wrap="square">
            <a:spAutoFit/>
          </a:bodyPr>
          <a:lstStyle/>
          <a:p>
            <a:r>
              <a:rPr lang="en-US" sz="6600" b="1" dirty="0" err="1">
                <a:solidFill>
                  <a:srgbClr val="FF0000"/>
                </a:solidFill>
                <a:latin typeface="Times New Roman" pitchFamily="18" charset="0"/>
                <a:cs typeface="Times New Roman" pitchFamily="18" charset="0"/>
              </a:rPr>
              <a:t>Không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làm</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cho</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quả</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bóng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căng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phồng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lên</a:t>
            </a:r>
            <a:r>
              <a:rPr lang="en-US" sz="6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104579"/>
            <a:ext cx="6400800" cy="4590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118" y="152400"/>
            <a:ext cx="8638082" cy="1446550"/>
          </a:xfrm>
          <a:prstGeom prst="rect">
            <a:avLst/>
          </a:prstGeom>
        </p:spPr>
        <p:txBody>
          <a:bodyPr wrap="square">
            <a:spAutoFit/>
          </a:bodyPr>
          <a:lstStyle/>
          <a:p>
            <a:r>
              <a:rPr lang="vi-VN" sz="4400" b="1" dirty="0">
                <a:latin typeface="Arial" pitchFamily="34" charset="0"/>
                <a:cs typeface="Arial" pitchFamily="34" charset="0"/>
              </a:rPr>
              <a:t>Các quả bóng này có hình dạng như thế nào?</a:t>
            </a:r>
            <a:endParaRPr lang="en-US" sz="4400" b="1" dirty="0">
              <a:latin typeface="Arial" pitchFamily="34" charset="0"/>
              <a:cs typeface="Arial" pitchFamily="34" charset="0"/>
            </a:endParaRPr>
          </a:p>
        </p:txBody>
      </p:sp>
      <p:sp>
        <p:nvSpPr>
          <p:cNvPr id="3" name="Rectangle 2"/>
          <p:cNvSpPr/>
          <p:nvPr/>
        </p:nvSpPr>
        <p:spPr>
          <a:xfrm>
            <a:off x="224852" y="152400"/>
            <a:ext cx="8638082" cy="1446550"/>
          </a:xfrm>
          <a:prstGeom prst="rect">
            <a:avLst/>
          </a:prstGeom>
          <a:solidFill>
            <a:schemeClr val="bg1"/>
          </a:solidFill>
        </p:spPr>
        <p:txBody>
          <a:bodyPr wrap="square">
            <a:spAutoFit/>
          </a:bodyPr>
          <a:lstStyle/>
          <a:p>
            <a:r>
              <a:rPr lang="en-US" sz="4400" b="1" dirty="0" err="1" smtClean="0">
                <a:solidFill>
                  <a:srgbClr val="3342CD"/>
                </a:solidFill>
                <a:latin typeface="Times New Roman" pitchFamily="18" charset="0"/>
                <a:cs typeface="Times New Roman" pitchFamily="18" charset="0"/>
              </a:rPr>
              <a:t>Các</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quả</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bóng</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này</a:t>
            </a:r>
            <a:r>
              <a:rPr lang="en-US" sz="4400" b="1" dirty="0" smtClean="0">
                <a:solidFill>
                  <a:srgbClr val="3342CD"/>
                </a:solidFill>
                <a:latin typeface="Times New Roman" pitchFamily="18" charset="0"/>
                <a:cs typeface="Times New Roman" pitchFamily="18" charset="0"/>
              </a:rPr>
              <a:t>: To</a:t>
            </a:r>
            <a:r>
              <a:rPr lang="en-US" sz="4400" b="1" dirty="0">
                <a:solidFill>
                  <a:srgbClr val="3342CD"/>
                </a:solidFill>
                <a:latin typeface="Times New Roman" pitchFamily="18" charset="0"/>
                <a:cs typeface="Times New Roman" pitchFamily="18" charset="0"/>
              </a:rPr>
              <a:t>, </a:t>
            </a:r>
            <a:r>
              <a:rPr lang="en-US" sz="4400" b="1" dirty="0" err="1">
                <a:solidFill>
                  <a:srgbClr val="3342CD"/>
                </a:solidFill>
                <a:latin typeface="Times New Roman" pitchFamily="18" charset="0"/>
                <a:cs typeface="Times New Roman" pitchFamily="18" charset="0"/>
              </a:rPr>
              <a:t>nhỏ</a:t>
            </a:r>
            <a:r>
              <a:rPr lang="en-US" sz="4400" b="1" dirty="0">
                <a:solidFill>
                  <a:srgbClr val="3342CD"/>
                </a:solidFill>
                <a:latin typeface="Times New Roman" pitchFamily="18" charset="0"/>
                <a:cs typeface="Times New Roman" pitchFamily="18" charset="0"/>
              </a:rPr>
              <a:t>, </a:t>
            </a:r>
            <a:r>
              <a:rPr lang="en-US" sz="4400" b="1" dirty="0" err="1">
                <a:solidFill>
                  <a:srgbClr val="3342CD"/>
                </a:solidFill>
                <a:latin typeface="Times New Roman" pitchFamily="18" charset="0"/>
                <a:cs typeface="Times New Roman" pitchFamily="18" charset="0"/>
              </a:rPr>
              <a:t>hình</a:t>
            </a:r>
            <a:r>
              <a:rPr lang="en-US" sz="4400" b="1" dirty="0">
                <a:solidFill>
                  <a:srgbClr val="3342CD"/>
                </a:solidFill>
                <a:latin typeface="Times New Roman" pitchFamily="18" charset="0"/>
                <a:cs typeface="Times New Roman" pitchFamily="18" charset="0"/>
              </a:rPr>
              <a:t> </a:t>
            </a:r>
            <a:r>
              <a:rPr lang="en-US" sz="4400" b="1" dirty="0" err="1">
                <a:solidFill>
                  <a:srgbClr val="3342CD"/>
                </a:solidFill>
                <a:latin typeface="Times New Roman" pitchFamily="18" charset="0"/>
                <a:cs typeface="Times New Roman" pitchFamily="18" charset="0"/>
              </a:rPr>
              <a:t>thù</a:t>
            </a:r>
            <a:r>
              <a:rPr lang="en-US" sz="4400" b="1" dirty="0">
                <a:solidFill>
                  <a:srgbClr val="3342CD"/>
                </a:solidFill>
                <a:latin typeface="Times New Roman" pitchFamily="18" charset="0"/>
                <a:cs typeface="Times New Roman" pitchFamily="18" charset="0"/>
              </a:rPr>
              <a:t> </a:t>
            </a:r>
            <a:r>
              <a:rPr lang="en-US" sz="4400" b="1" dirty="0" err="1">
                <a:solidFill>
                  <a:srgbClr val="3342CD"/>
                </a:solidFill>
                <a:latin typeface="Times New Roman" pitchFamily="18" charset="0"/>
                <a:cs typeface="Times New Roman" pitchFamily="18" charset="0"/>
              </a:rPr>
              <a:t>các</a:t>
            </a:r>
            <a:r>
              <a:rPr lang="en-US" sz="4400" b="1" dirty="0">
                <a:solidFill>
                  <a:srgbClr val="3342CD"/>
                </a:solidFill>
                <a:latin typeface="Times New Roman" pitchFamily="18" charset="0"/>
                <a:cs typeface="Times New Roman" pitchFamily="18" charset="0"/>
              </a:rPr>
              <a:t> con </a:t>
            </a:r>
            <a:r>
              <a:rPr lang="en-US" sz="4400" b="1" dirty="0" err="1">
                <a:solidFill>
                  <a:srgbClr val="3342CD"/>
                </a:solidFill>
                <a:latin typeface="Times New Roman" pitchFamily="18" charset="0"/>
                <a:cs typeface="Times New Roman" pitchFamily="18" charset="0"/>
              </a:rPr>
              <a:t>vật</a:t>
            </a:r>
            <a:r>
              <a:rPr lang="en-US" sz="4400" b="1" dirty="0">
                <a:solidFill>
                  <a:srgbClr val="3342CD"/>
                </a:solidFill>
                <a:latin typeface="Times New Roman" pitchFamily="18" charset="0"/>
                <a:cs typeface="Times New Roman" pitchFamily="18" charset="0"/>
              </a:rPr>
              <a:t> </a:t>
            </a:r>
            <a:r>
              <a:rPr lang="en-US" sz="4400" b="1" dirty="0" err="1">
                <a:solidFill>
                  <a:srgbClr val="3342CD"/>
                </a:solidFill>
                <a:latin typeface="Times New Roman" pitchFamily="18" charset="0"/>
                <a:cs typeface="Times New Roman" pitchFamily="18" charset="0"/>
              </a:rPr>
              <a:t>khác</a:t>
            </a:r>
            <a:r>
              <a:rPr lang="en-US" sz="4400" b="1" dirty="0">
                <a:solidFill>
                  <a:srgbClr val="3342CD"/>
                </a:solidFill>
                <a:latin typeface="Times New Roman" pitchFamily="18" charset="0"/>
                <a:cs typeface="Times New Roman" pitchFamily="18" charset="0"/>
              </a:rPr>
              <a:t> </a:t>
            </a:r>
            <a:r>
              <a:rPr lang="en-US" sz="4400" b="1" dirty="0" err="1">
                <a:solidFill>
                  <a:srgbClr val="3342CD"/>
                </a:solidFill>
                <a:latin typeface="Times New Roman" pitchFamily="18" charset="0"/>
                <a:cs typeface="Times New Roman" pitchFamily="18" charset="0"/>
              </a:rPr>
              <a:t>nhau</a:t>
            </a:r>
            <a:r>
              <a:rPr lang="en-US" sz="4400" b="1" dirty="0">
                <a:solidFill>
                  <a:srgbClr val="3342CD"/>
                </a:solidFill>
                <a:latin typeface="Times New Roman" pitchFamily="18" charset="0"/>
                <a:cs typeface="Times New Roman" pitchFamily="18"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2585323"/>
          </a:xfrm>
          <a:prstGeom prst="rect">
            <a:avLst/>
          </a:prstGeom>
        </p:spPr>
        <p:txBody>
          <a:bodyPr wrap="square">
            <a:spAutoFit/>
          </a:bodyPr>
          <a:lstStyle/>
          <a:p>
            <a:r>
              <a:rPr lang="vi-VN" sz="5400" b="1" dirty="0">
                <a:solidFill>
                  <a:srgbClr val="3342CD"/>
                </a:solidFill>
                <a:latin typeface="+mj-lt"/>
                <a:cs typeface="Arial" pitchFamily="34" charset="0"/>
              </a:rPr>
              <a:t>Điều đó chứng tỏ không khí có hình dạng nhất định không? </a:t>
            </a:r>
            <a:r>
              <a:rPr lang="en-US" sz="5400" b="1" dirty="0" err="1">
                <a:solidFill>
                  <a:srgbClr val="3342CD"/>
                </a:solidFill>
                <a:latin typeface="+mj-lt"/>
                <a:cs typeface="Arial" pitchFamily="34" charset="0"/>
              </a:rPr>
              <a:t>Vì</a:t>
            </a:r>
            <a:r>
              <a:rPr lang="en-US" sz="5400" b="1" dirty="0">
                <a:solidFill>
                  <a:srgbClr val="3342CD"/>
                </a:solidFill>
                <a:latin typeface="+mj-lt"/>
                <a:cs typeface="Arial" pitchFamily="34" charset="0"/>
              </a:rPr>
              <a:t> </a:t>
            </a:r>
            <a:r>
              <a:rPr lang="en-US" sz="5400" b="1" dirty="0" err="1">
                <a:solidFill>
                  <a:srgbClr val="3342CD"/>
                </a:solidFill>
                <a:latin typeface="+mj-lt"/>
                <a:cs typeface="Arial" pitchFamily="34" charset="0"/>
              </a:rPr>
              <a:t>sao</a:t>
            </a:r>
            <a:r>
              <a:rPr lang="en-US" sz="5400" b="1" dirty="0">
                <a:solidFill>
                  <a:srgbClr val="3342CD"/>
                </a:solidFill>
                <a:latin typeface="+mj-lt"/>
                <a:cs typeface="Arial" pitchFamily="34" charset="0"/>
              </a:rPr>
              <a:t>?</a:t>
            </a:r>
          </a:p>
        </p:txBody>
      </p:sp>
      <p:sp>
        <p:nvSpPr>
          <p:cNvPr id="3" name="Rectangle 2"/>
          <p:cNvSpPr/>
          <p:nvPr/>
        </p:nvSpPr>
        <p:spPr>
          <a:xfrm>
            <a:off x="152400" y="3124200"/>
            <a:ext cx="8686800" cy="3416320"/>
          </a:xfrm>
          <a:prstGeom prst="rect">
            <a:avLst/>
          </a:prstGeom>
        </p:spPr>
        <p:txBody>
          <a:bodyPr wrap="square">
            <a:spAutoFit/>
          </a:bodyPr>
          <a:lstStyle/>
          <a:p>
            <a:r>
              <a:rPr lang="vi-VN" sz="5400" b="1" dirty="0">
                <a:solidFill>
                  <a:srgbClr val="FF0000"/>
                </a:solidFill>
                <a:latin typeface="+mj-lt"/>
                <a:cs typeface="Arial" pitchFamily="34" charset="0"/>
              </a:rPr>
              <a:t>Không khí không có hình dạng nhất định mà nó phụ thuộc vào hình dạng của vật chứa nó. </a:t>
            </a:r>
            <a:endParaRPr lang="en-US" sz="5400" b="1" dirty="0">
              <a:solidFill>
                <a:srgbClr val="FF0000"/>
              </a:solidFill>
              <a:latin typeface="+mj-lt"/>
              <a:cs typeface="Arial" pitchFamily="34"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534400" cy="6186309"/>
          </a:xfrm>
          <a:prstGeom prst="rect">
            <a:avLst/>
          </a:prstGeom>
        </p:spPr>
        <p:txBody>
          <a:bodyPr wrap="square">
            <a:spAutoFit/>
          </a:bodyPr>
          <a:lstStyle/>
          <a:p>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khí</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có</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hình</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dạng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nhất</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định</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mà</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nó</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có</a:t>
            </a:r>
            <a:r>
              <a:rPr lang="en-US" sz="6600" b="1" dirty="0">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hình</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dạng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của</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toàn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bộ</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khoảng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trống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bên</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trong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của</a:t>
            </a:r>
            <a:r>
              <a:rPr lang="en-US" sz="6600" b="1" dirty="0">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vật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chứa</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nó</a:t>
            </a:r>
            <a:r>
              <a:rPr lang="en-US" sz="6600" b="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74" y="228600"/>
            <a:ext cx="8686800" cy="64325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solidFill>
                  <a:srgbClr val="3342CD"/>
                </a:solidFill>
                <a:latin typeface="Times New Roman" pitchFamily="18" charset="0"/>
                <a:cs typeface="Times New Roman" pitchFamily="18" charset="0"/>
              </a:rPr>
              <a:t>Hình</a:t>
            </a:r>
            <a:r>
              <a:rPr lang="en-US" sz="4400" b="1" dirty="0" smtClean="0">
                <a:solidFill>
                  <a:srgbClr val="3342CD"/>
                </a:solidFill>
                <a:latin typeface="Times New Roman" pitchFamily="18" charset="0"/>
                <a:cs typeface="Times New Roman" pitchFamily="18" charset="0"/>
              </a:rPr>
              <a:t> 2a  </a:t>
            </a:r>
            <a:r>
              <a:rPr lang="en-US" sz="4400" b="1" dirty="0" err="1" smtClean="0">
                <a:solidFill>
                  <a:srgbClr val="3342CD"/>
                </a:solidFill>
                <a:latin typeface="Times New Roman" pitchFamily="18" charset="0"/>
                <a:cs typeface="Times New Roman" pitchFamily="18" charset="0"/>
              </a:rPr>
              <a:t>sơ</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đồ</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của</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một</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chiếc</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bơm</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tiêm</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đã</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được</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bịt</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kín</a:t>
            </a:r>
            <a:r>
              <a:rPr lang="en-US" sz="4400" b="1" dirty="0" smtClean="0">
                <a:solidFill>
                  <a:srgbClr val="3342CD"/>
                </a:solidFill>
                <a:latin typeface="Times New Roman" pitchFamily="18" charset="0"/>
                <a:cs typeface="Times New Roman" pitchFamily="18" charset="0"/>
              </a:rPr>
              <a:t> ở </a:t>
            </a:r>
            <a:r>
              <a:rPr lang="en-US" sz="4400" b="1" dirty="0" err="1" smtClean="0">
                <a:solidFill>
                  <a:srgbClr val="3342CD"/>
                </a:solidFill>
                <a:latin typeface="Times New Roman" pitchFamily="18" charset="0"/>
                <a:cs typeface="Times New Roman" pitchFamily="18" charset="0"/>
              </a:rPr>
              <a:t>đầu</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dưới</a:t>
            </a:r>
            <a:r>
              <a:rPr lang="en-US" sz="4400" b="1" dirty="0" smtClean="0">
                <a:solidFill>
                  <a:srgbClr val="3342CD"/>
                </a:solidFill>
                <a:latin typeface="Times New Roman" pitchFamily="18" charset="0"/>
                <a:cs typeface="Times New Roman" pitchFamily="18" charset="0"/>
              </a:rPr>
              <a:t>. </a:t>
            </a:r>
          </a:p>
          <a:p>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mô</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tả</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hiện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tượng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xảy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ra</a:t>
            </a:r>
            <a:r>
              <a:rPr lang="en-US" sz="5400" b="1" dirty="0" smtClean="0">
                <a:solidFill>
                  <a:srgbClr val="FF0000"/>
                </a:solidFill>
                <a:latin typeface="Times New Roman" pitchFamily="18" charset="0"/>
                <a:cs typeface="Times New Roman" pitchFamily="18" charset="0"/>
              </a:rPr>
              <a:t> ở </a:t>
            </a:r>
            <a:r>
              <a:rPr lang="en-US" sz="5400" b="1" dirty="0" err="1" smtClean="0">
                <a:solidFill>
                  <a:srgbClr val="FF0000"/>
                </a:solidFill>
                <a:latin typeface="Times New Roman" pitchFamily="18" charset="0"/>
                <a:cs typeface="Times New Roman" pitchFamily="18" charset="0"/>
              </a:rPr>
              <a:t>hình</a:t>
            </a:r>
            <a:r>
              <a:rPr lang="en-US" sz="5400" b="1" dirty="0" smtClean="0">
                <a:solidFill>
                  <a:srgbClr val="FF0000"/>
                </a:solidFill>
                <a:latin typeface="Times New Roman" pitchFamily="18" charset="0"/>
                <a:cs typeface="Times New Roman" pitchFamily="18" charset="0"/>
              </a:rPr>
              <a:t> 2b </a:t>
            </a:r>
            <a:r>
              <a:rPr lang="en-US" sz="5400" b="1" dirty="0" err="1" smtClean="0">
                <a:solidFill>
                  <a:srgbClr val="FF0000"/>
                </a:solidFill>
                <a:latin typeface="Times New Roman" pitchFamily="18" charset="0"/>
                <a:cs typeface="Times New Roman" pitchFamily="18" charset="0"/>
              </a:rPr>
              <a:t>và</a:t>
            </a:r>
            <a:r>
              <a:rPr lang="en-US" sz="5400" b="1" dirty="0" smtClean="0">
                <a:solidFill>
                  <a:srgbClr val="FF0000"/>
                </a:solidFill>
                <a:latin typeface="Times New Roman" pitchFamily="18" charset="0"/>
                <a:cs typeface="Times New Roman" pitchFamily="18" charset="0"/>
              </a:rPr>
              <a:t> 2c. </a:t>
            </a:r>
          </a:p>
          <a:p>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Sử</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dụng</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các</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từ</a:t>
            </a:r>
            <a:r>
              <a:rPr lang="en-US" sz="5400" b="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nén</a:t>
            </a:r>
            <a:r>
              <a:rPr lang="en-US" sz="5400" b="1" i="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lại</a:t>
            </a:r>
            <a:r>
              <a:rPr lang="en-US" sz="5400" b="1" i="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và</a:t>
            </a:r>
            <a:r>
              <a:rPr lang="en-US" sz="5400" b="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giãn</a:t>
            </a:r>
            <a:r>
              <a:rPr lang="en-US" sz="5400" b="1" i="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ra</a:t>
            </a:r>
            <a:r>
              <a:rPr lang="en-US" sz="5400" b="1" i="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để</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nói</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về</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tính</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chất</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của</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không</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khí</a:t>
            </a:r>
            <a:r>
              <a:rPr lang="en-US" sz="5400" b="1" dirty="0" smtClean="0">
                <a:solidFill>
                  <a:srgbClr val="3342CD"/>
                </a:solidFill>
                <a:latin typeface="Times New Roman" pitchFamily="18" charset="0"/>
                <a:cs typeface="Times New Roman" pitchFamily="18" charset="0"/>
              </a:rPr>
              <a:t> qua </a:t>
            </a:r>
            <a:r>
              <a:rPr lang="en-US" sz="5400" b="1" dirty="0" err="1" smtClean="0">
                <a:solidFill>
                  <a:srgbClr val="3342CD"/>
                </a:solidFill>
                <a:latin typeface="Times New Roman" pitchFamily="18" charset="0"/>
                <a:cs typeface="Times New Roman" pitchFamily="18" charset="0"/>
              </a:rPr>
              <a:t>thí</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nghiệm</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này</a:t>
            </a:r>
            <a:r>
              <a:rPr lang="en-US" sz="5400" b="1" dirty="0" smtClean="0">
                <a:solidFill>
                  <a:srgbClr val="3342CD"/>
                </a:solidFill>
                <a:latin typeface="Times New Roman" pitchFamily="18" charset="0"/>
                <a:cs typeface="Times New Roman" pitchFamily="18" charset="0"/>
              </a:rPr>
              <a:t>. </a:t>
            </a:r>
            <a:endParaRPr lang="en-US" sz="5400" b="1" dirty="0">
              <a:solidFill>
                <a:srgbClr val="3342CD"/>
              </a:solidFill>
              <a:latin typeface="Times New Roman" pitchFamily="18" charset="0"/>
              <a:cs typeface="Times New Roman" pitchFamily="18" charset="0"/>
            </a:endParaRPr>
          </a:p>
        </p:txBody>
      </p:sp>
    </p:spTree>
    <p:extLst>
      <p:ext uri="{BB962C8B-B14F-4D97-AF65-F5344CB8AC3E}">
        <p14:creationId xmlns:p14="http://schemas.microsoft.com/office/powerpoint/2010/main" val="3226919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3139321"/>
          </a:xfrm>
          <a:prstGeom prst="rect">
            <a:avLst/>
          </a:prstGeom>
          <a:solidFill>
            <a:schemeClr val="bg1"/>
          </a:solidFill>
        </p:spPr>
        <p:txBody>
          <a:bodyPr wrap="square" rtlCol="0">
            <a:spAutoFit/>
          </a:bodyPr>
          <a:lstStyle/>
          <a:p>
            <a:r>
              <a:rPr lang="en-US" sz="6600" b="1" dirty="0" smtClean="0">
                <a:solidFill>
                  <a:srgbClr val="FF0000"/>
                </a:solidFill>
                <a:latin typeface="Times New Roman" pitchFamily="18" charset="0"/>
                <a:cs typeface="Times New Roman" pitchFamily="18" charset="0"/>
              </a:rPr>
              <a:t>3.Tìm </a:t>
            </a:r>
            <a:r>
              <a:rPr lang="en-US" sz="6600" b="1" dirty="0" err="1" smtClean="0">
                <a:solidFill>
                  <a:srgbClr val="FF0000"/>
                </a:solidFill>
                <a:latin typeface="Times New Roman" pitchFamily="18" charset="0"/>
                <a:cs typeface="Times New Roman" pitchFamily="18" charset="0"/>
              </a:rPr>
              <a:t>hiểu</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bị</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nén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lại</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và</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giãn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ra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của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smtClean="0">
                <a:solidFill>
                  <a:srgbClr val="FF0000"/>
                </a:solidFill>
                <a:latin typeface="Times New Roman" pitchFamily="18" charset="0"/>
                <a:cs typeface="Times New Roman" pitchFamily="18" charset="0"/>
              </a:rPr>
              <a:t>. </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03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26" y="304268"/>
            <a:ext cx="8650574" cy="4247317"/>
          </a:xfrm>
          <a:prstGeom prst="rect">
            <a:avLst/>
          </a:prstGeom>
        </p:spPr>
        <p:txBody>
          <a:bodyPr wrap="square">
            <a:spAutoFit/>
          </a:bodyPr>
          <a:lstStyle/>
          <a:p>
            <a:r>
              <a:rPr lang="en-US" sz="5400" b="1" dirty="0" err="1">
                <a:latin typeface="Times New Roman" pitchFamily="18" charset="0"/>
                <a:cs typeface="Times New Roman" pitchFamily="18" charset="0"/>
              </a:rPr>
              <a:t>Q</a:t>
            </a:r>
            <a:r>
              <a:rPr lang="en-US" sz="5400" b="1" dirty="0" err="1" smtClean="0">
                <a:latin typeface="Times New Roman" pitchFamily="18" charset="0"/>
                <a:cs typeface="Times New Roman" pitchFamily="18" charset="0"/>
              </a:rPr>
              <a:t>uan</a:t>
            </a:r>
            <a:r>
              <a:rPr lang="en-US" sz="5400" b="1" dirty="0" smtClean="0">
                <a:latin typeface="Times New Roman" pitchFamily="18" charset="0"/>
                <a:cs typeface="Times New Roman" pitchFamily="18" charset="0"/>
              </a:rPr>
              <a:t> </a:t>
            </a:r>
            <a:r>
              <a:rPr lang="en-US" sz="5400" b="1" dirty="0" err="1">
                <a:latin typeface="Times New Roman" pitchFamily="18" charset="0"/>
                <a:cs typeface="Times New Roman" pitchFamily="18" charset="0"/>
              </a:rPr>
              <a:t>sát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hình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vẽ</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và</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mô</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tả</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hiện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tượng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xảy</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ra</a:t>
            </a:r>
            <a:r>
              <a:rPr lang="en-US" sz="5400" b="1" dirty="0">
                <a:latin typeface="Times New Roman" pitchFamily="18" charset="0"/>
                <a:cs typeface="Times New Roman" pitchFamily="18" charset="0"/>
              </a:rPr>
              <a:t> ở </a:t>
            </a:r>
            <a:r>
              <a:rPr lang="en-US" sz="5400" b="1" dirty="0" err="1">
                <a:latin typeface="Times New Roman" pitchFamily="18" charset="0"/>
                <a:cs typeface="Times New Roman" pitchFamily="18" charset="0"/>
              </a:rPr>
              <a:t>hình</a:t>
            </a:r>
            <a:r>
              <a:rPr lang="en-US" sz="5400" b="1" dirty="0">
                <a:latin typeface="Times New Roman" pitchFamily="18" charset="0"/>
                <a:cs typeface="Times New Roman" pitchFamily="18" charset="0"/>
              </a:rPr>
              <a:t> 2b, 2c </a:t>
            </a:r>
            <a:r>
              <a:rPr lang="en-US" sz="5400" b="1" dirty="0" err="1">
                <a:latin typeface="Times New Roman" pitchFamily="18" charset="0"/>
                <a:cs typeface="Times New Roman" pitchFamily="18" charset="0"/>
              </a:rPr>
              <a:t>và</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sử</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dụng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các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từ</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nén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lại</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và</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giãn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ra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để</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nói</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tính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chất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của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không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khí</a:t>
            </a:r>
            <a:r>
              <a:rPr lang="en-US" sz="5400" b="1" dirty="0">
                <a:latin typeface="Times New Roman" pitchFamily="18" charset="0"/>
                <a:cs typeface="Times New Roman" pitchFamily="18" charset="0"/>
              </a:rPr>
              <a:t>. </a:t>
            </a:r>
          </a:p>
        </p:txBody>
      </p:sp>
    </p:spTree>
    <p:extLst>
      <p:ext uri="{BB962C8B-B14F-4D97-AF65-F5344CB8AC3E}">
        <p14:creationId xmlns:p14="http://schemas.microsoft.com/office/powerpoint/2010/main" val="400158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r>
              <a:rPr lang="en-US" sz="2400" b="1">
                <a:latin typeface="Arial" charset="0"/>
              </a:rPr>
              <a:t>1</a:t>
            </a:r>
          </a:p>
        </p:txBody>
      </p:sp>
      <p:pic>
        <p:nvPicPr>
          <p:cNvPr id="8" name="Picture 2" descr="B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0"/>
            <a:ext cx="91821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2008188" y="2362200"/>
            <a:ext cx="508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b="1" dirty="0" smtClean="0">
                <a:solidFill>
                  <a:srgbClr val="FF0000"/>
                </a:solidFill>
                <a:latin typeface="Times New Roman" pitchFamily="18" charset="0"/>
              </a:rPr>
              <a:t>KHỞI ĐỘNG </a:t>
            </a:r>
            <a:endParaRPr lang="en-US" b="1" dirty="0">
              <a:solidFill>
                <a:srgbClr val="FF0000"/>
              </a:solidFill>
              <a:latin typeface="Times New Roman" pitchFamily="18" charset="0"/>
            </a:endParaRPr>
          </a:p>
        </p:txBody>
      </p:sp>
    </p:spTree>
    <p:extLst>
      <p:ext uri="{BB962C8B-B14F-4D97-AF65-F5344CB8AC3E}">
        <p14:creationId xmlns:p14="http://schemas.microsoft.com/office/powerpoint/2010/main" val="133754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cstate="print"/>
          <a:srcRect/>
          <a:stretch>
            <a:fillRect/>
          </a:stretch>
        </p:blipFill>
        <p:spPr bwMode="auto">
          <a:xfrm>
            <a:off x="533399" y="223734"/>
            <a:ext cx="7021643" cy="6558516"/>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170646"/>
          </a:xfrm>
          <a:prstGeom prst="rect">
            <a:avLst/>
          </a:prstGeom>
        </p:spPr>
        <p:txBody>
          <a:bodyPr wrap="square">
            <a:spAutoFit/>
          </a:bodyPr>
          <a:lstStyle/>
          <a:p>
            <a:r>
              <a:rPr lang="en-US" sz="6600" b="1" dirty="0" err="1">
                <a:solidFill>
                  <a:srgbClr val="FF0000"/>
                </a:solidFill>
                <a:latin typeface="Arial" pitchFamily="34" charset="0"/>
                <a:cs typeface="Arial" pitchFamily="34" charset="0"/>
              </a:rPr>
              <a:t>Tác</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động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lên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chiếc</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bơm</a:t>
            </a:r>
            <a:r>
              <a:rPr lang="en-US" sz="6600" b="1" dirty="0">
                <a:solidFill>
                  <a:srgbClr val="FF0000"/>
                </a:solidFill>
                <a:latin typeface="Arial" pitchFamily="34" charset="0"/>
                <a:cs typeface="Arial" pitchFamily="34" charset="0"/>
              </a:rPr>
              <a:t> n</a:t>
            </a:r>
            <a:r>
              <a:rPr lang="vi-VN" sz="6600" b="1" dirty="0">
                <a:solidFill>
                  <a:srgbClr val="FF0000"/>
                </a:solidFill>
                <a:latin typeface="Arial" pitchFamily="34" charset="0"/>
                <a:cs typeface="Arial" pitchFamily="34" charset="0"/>
              </a:rPr>
              <a:t>hư thế nào</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để</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chứng</a:t>
            </a:r>
            <a:r>
              <a:rPr lang="en-US" sz="6600" b="1" dirty="0">
                <a:solidFill>
                  <a:srgbClr val="FF0000"/>
                </a:solidFill>
                <a:latin typeface="Arial" pitchFamily="34" charset="0"/>
                <a:cs typeface="Arial" pitchFamily="34" charset="0"/>
              </a:rPr>
              <a:t> minh </a:t>
            </a:r>
            <a:r>
              <a:rPr lang="en-US" sz="6600" b="1" dirty="0" err="1">
                <a:solidFill>
                  <a:srgbClr val="FF0000"/>
                </a:solidFill>
                <a:latin typeface="Arial" pitchFamily="34" charset="0"/>
                <a:cs typeface="Arial" pitchFamily="34" charset="0"/>
              </a:rPr>
              <a:t>không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khí</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có</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thể</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bị</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nén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lại</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và</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giãn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ra</a:t>
            </a:r>
            <a:r>
              <a:rPr lang="en-US" sz="6600" b="1" dirty="0">
                <a:solidFill>
                  <a:srgbClr val="FF0000"/>
                </a:solidFill>
                <a:latin typeface="Arial" pitchFamily="34" charset="0"/>
                <a:cs typeface="Arial" pitchFamily="34" charset="0"/>
              </a:rPr>
              <a:t>?</a:t>
            </a:r>
          </a:p>
        </p:txBody>
      </p:sp>
      <p:sp>
        <p:nvSpPr>
          <p:cNvPr id="3" name="Rectangle 2"/>
          <p:cNvSpPr/>
          <p:nvPr/>
        </p:nvSpPr>
        <p:spPr>
          <a:xfrm>
            <a:off x="114300" y="-31101"/>
            <a:ext cx="8915400" cy="5909310"/>
          </a:xfrm>
          <a:prstGeom prst="rect">
            <a:avLst/>
          </a:prstGeom>
          <a:solidFill>
            <a:schemeClr val="bg1"/>
          </a:solidFill>
        </p:spPr>
        <p:txBody>
          <a:bodyPr wrap="square">
            <a:spAutoFit/>
          </a:bodyPr>
          <a:lstStyle/>
          <a:p>
            <a:r>
              <a:rPr lang="vi-VN" sz="5400" b="1" dirty="0">
                <a:latin typeface="+mj-lt"/>
                <a:cs typeface="Arial" pitchFamily="34"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5400" b="1" dirty="0">
              <a:latin typeface="+mj-lt"/>
              <a:cs typeface="Arial" pitchFamily="34"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4154984"/>
          </a:xfrm>
          <a:prstGeom prst="rect">
            <a:avLst/>
          </a:prstGeom>
        </p:spPr>
        <p:txBody>
          <a:bodyPr wrap="square">
            <a:spAutoFit/>
          </a:bodyPr>
          <a:lstStyle/>
          <a:p>
            <a:r>
              <a:rPr lang="vi-VN" sz="6600" b="1" dirty="0">
                <a:latin typeface="+mj-lt"/>
                <a:cs typeface="Arial" pitchFamily="34" charset="0"/>
              </a:rPr>
              <a:t>Nêu một số VD về việc ứng dụng một số tính chất của không khí trong đời sống?</a:t>
            </a:r>
            <a:endParaRPr lang="en-US" sz="6600" b="1" dirty="0">
              <a:latin typeface="+mj-lt"/>
              <a:cs typeface="Arial" pitchFamily="34" charset="0"/>
            </a:endParaRPr>
          </a:p>
        </p:txBody>
      </p:sp>
    </p:spTree>
    <p:extLst>
      <p:ext uri="{BB962C8B-B14F-4D97-AF65-F5344CB8AC3E}">
        <p14:creationId xmlns:p14="http://schemas.microsoft.com/office/powerpoint/2010/main" val="389558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0" y="2590800"/>
            <a:ext cx="8686800" cy="1754326"/>
          </a:xfrm>
          <a:prstGeom prst="rect">
            <a:avLst/>
          </a:prstGeom>
        </p:spPr>
        <p:txBody>
          <a:bodyPr wrap="square">
            <a:spAutoFit/>
          </a:bodyPr>
          <a:lstStyle/>
          <a:p>
            <a:r>
              <a:rPr lang="en-US" sz="5400" b="1" dirty="0" err="1">
                <a:solidFill>
                  <a:srgbClr val="FF0000"/>
                </a:solidFill>
                <a:latin typeface="Times New Roman" pitchFamily="18" charset="0"/>
                <a:cs typeface="Times New Roman" pitchFamily="18" charset="0"/>
              </a:rPr>
              <a:t>Bơm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bóng</a:t>
            </a:r>
            <a:r>
              <a:rPr lang="en-US" sz="5400" b="1" dirty="0">
                <a:solidFill>
                  <a:srgbClr val="FF0000"/>
                </a:solidFill>
                <a:latin typeface="Times New Roman" pitchFamily="18" charset="0"/>
                <a:cs typeface="Times New Roman" pitchFamily="18" charset="0"/>
              </a:rPr>
              <a:t> bay, </a:t>
            </a:r>
            <a:r>
              <a:rPr lang="en-US" sz="5400" b="1" dirty="0" err="1">
                <a:solidFill>
                  <a:srgbClr val="FF0000"/>
                </a:solidFill>
                <a:latin typeface="Times New Roman" pitchFamily="18" charset="0"/>
                <a:cs typeface="Times New Roman" pitchFamily="18" charset="0"/>
              </a:rPr>
              <a:t>bơm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lốp</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xe</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đạp</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xe</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máy</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xe</a:t>
            </a:r>
            <a:r>
              <a:rPr lang="en-US" sz="5400" b="1" dirty="0">
                <a:solidFill>
                  <a:srgbClr val="FF0000"/>
                </a:solidFill>
                <a:latin typeface="Times New Roman" pitchFamily="18" charset="0"/>
                <a:cs typeface="Times New Roman" pitchFamily="18" charset="0"/>
              </a:rPr>
              <a:t> ô </a:t>
            </a:r>
            <a:r>
              <a:rPr lang="en-US" sz="5400" b="1" dirty="0" err="1">
                <a:solidFill>
                  <a:srgbClr val="FF0000"/>
                </a:solidFill>
                <a:latin typeface="Times New Roman" pitchFamily="18" charset="0"/>
                <a:cs typeface="Times New Roman" pitchFamily="18" charset="0"/>
              </a:rPr>
              <a:t>tô</a:t>
            </a:r>
            <a:r>
              <a:rPr lang="en-US" sz="5400" b="1" dirty="0">
                <a:solidFill>
                  <a:srgbClr val="FF0000"/>
                </a:solidFill>
                <a:latin typeface="Times New Roman" pitchFamily="18" charset="0"/>
                <a:cs typeface="Times New Roman" pitchFamily="18" charset="0"/>
              </a:rPr>
              <a:t>…</a:t>
            </a:r>
          </a:p>
        </p:txBody>
      </p:sp>
      <p:sp>
        <p:nvSpPr>
          <p:cNvPr id="3" name="Rectangle 2"/>
          <p:cNvSpPr/>
          <p:nvPr/>
        </p:nvSpPr>
        <p:spPr>
          <a:xfrm>
            <a:off x="296056" y="457200"/>
            <a:ext cx="8610600" cy="1754326"/>
          </a:xfrm>
          <a:prstGeom prst="rect">
            <a:avLst/>
          </a:prstGeom>
        </p:spPr>
        <p:txBody>
          <a:bodyPr wrap="square">
            <a:spAutoFit/>
          </a:bodyPr>
          <a:lstStyle/>
          <a:p>
            <a:r>
              <a:rPr lang="en-US" sz="5400" b="1" dirty="0" smtClean="0">
                <a:latin typeface="Times New Roman" pitchFamily="18" charset="0"/>
                <a:cs typeface="Times New Roman" pitchFamily="18" charset="0"/>
              </a:rPr>
              <a:t>Ứ</a:t>
            </a:r>
            <a:r>
              <a:rPr lang="vi-VN" sz="5400" b="1" dirty="0" smtClean="0">
                <a:latin typeface="Times New Roman" pitchFamily="18" charset="0"/>
                <a:cs typeface="Times New Roman" pitchFamily="18" charset="0"/>
              </a:rPr>
              <a:t>ng </a:t>
            </a:r>
            <a:r>
              <a:rPr lang="vi-VN" sz="5400" b="1" dirty="0">
                <a:latin typeface="Times New Roman" pitchFamily="18" charset="0"/>
                <a:cs typeface="Times New Roman" pitchFamily="18" charset="0"/>
              </a:rPr>
              <a:t>dụng một số tính chất của không </a:t>
            </a:r>
            <a:r>
              <a:rPr lang="vi-VN" sz="5400" b="1" dirty="0" smtClean="0">
                <a:latin typeface="Times New Roman" pitchFamily="18" charset="0"/>
                <a:cs typeface="Times New Roman" pitchFamily="18" charset="0"/>
              </a:rPr>
              <a:t>khí</a:t>
            </a:r>
            <a:r>
              <a:rPr lang="en-US" sz="5400" b="1" dirty="0" smtClean="0">
                <a:latin typeface="Times New Roman" pitchFamily="18" charset="0"/>
                <a:cs typeface="Times New Roman" pitchFamily="18" charset="0"/>
              </a:rPr>
              <a:t>: </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cstate="print"/>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cstate="print"/>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cstate="print">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cstate="print"/>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cstate="print"/>
          <a:stretch>
            <a:fillRect/>
          </a:stretch>
        </p:blipFill>
        <p:spPr>
          <a:xfrm>
            <a:off x="2438400" y="2262981"/>
            <a:ext cx="4267200" cy="3200400"/>
          </a:xfrm>
          <a:noFill/>
          <a:ln w="38100">
            <a:solidFill>
              <a:srgbClr val="FF3300"/>
            </a:solidFill>
          </a:ln>
        </p:spPr>
      </p:pic>
      <p:pic>
        <p:nvPicPr>
          <p:cNvPr id="25607" name="Picture 7" descr="Tinh_chat_cua_khong_khi"/>
          <p:cNvPicPr>
            <a:picLocks noChangeAspect="1" noChangeArrowheads="1"/>
          </p:cNvPicPr>
          <p:nvPr/>
        </p:nvPicPr>
        <p:blipFill>
          <a:blip r:embed="rId5" cstate="print"/>
          <a:srcRect l="57001" t="2809"/>
          <a:stretch>
            <a:fillRect/>
          </a:stretch>
        </p:blipFill>
        <p:spPr bwMode="auto">
          <a:xfrm>
            <a:off x="152400" y="3657600"/>
            <a:ext cx="4267200" cy="30480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579438"/>
          </a:xfrm>
          <a:prstGeom prst="rect">
            <a:avLst/>
          </a:prstGeom>
          <a:noFill/>
          <a:ln w="9525">
            <a:noFill/>
            <a:miter lim="800000"/>
            <a:headEnd/>
            <a:tailEnd/>
          </a:ln>
          <a:effectLst/>
        </p:spPr>
        <p:txBody>
          <a:bodyPr>
            <a:spAutoFit/>
          </a:bodyPr>
          <a:lstStyle/>
          <a:p>
            <a:pPr algn="ctr">
              <a:spcBef>
                <a:spcPct val="50000"/>
              </a:spcBef>
            </a:pPr>
            <a:r>
              <a:rPr lang="en-US" sz="3200" b="1" dirty="0" err="1">
                <a:solidFill>
                  <a:srgbClr val="0000FF"/>
                </a:solidFill>
                <a:latin typeface="Times New Roman" pitchFamily="18" charset="0"/>
              </a:rPr>
              <a:t>Ứng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dụng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khí</a:t>
            </a:r>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cstate="print"/>
          <a:srcRect/>
          <a:stretch>
            <a:fillRect/>
          </a:stretch>
        </p:blipFill>
        <p:spPr>
          <a:xfrm>
            <a:off x="0" y="685800"/>
            <a:ext cx="3048000" cy="2971800"/>
          </a:xfrm>
          <a:noFill/>
          <a:ln w="38100">
            <a:solidFill>
              <a:srgbClr val="FF3300"/>
            </a:solidFill>
          </a:ln>
        </p:spPr>
      </p:pic>
      <p:pic>
        <p:nvPicPr>
          <p:cNvPr id="41998" name="Picture 14" descr="02-1"/>
          <p:cNvPicPr>
            <a:picLocks noChangeAspect="1" noChangeArrowheads="1"/>
          </p:cNvPicPr>
          <p:nvPr/>
        </p:nvPicPr>
        <p:blipFill>
          <a:blip r:embed="rId3" cstate="print"/>
          <a:srcRect/>
          <a:stretch>
            <a:fillRect/>
          </a:stretch>
        </p:blipFill>
        <p:spPr bwMode="auto">
          <a:xfrm>
            <a:off x="3124200" y="685800"/>
            <a:ext cx="2819400" cy="29718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cstate="print"/>
          <a:srcRect/>
          <a:stretch>
            <a:fillRect/>
          </a:stretch>
        </p:blipFill>
        <p:spPr bwMode="auto">
          <a:xfrm>
            <a:off x="5943600" y="685800"/>
            <a:ext cx="3200400" cy="32004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cstate="print"/>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cstate="print"/>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cstate="print"/>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cstate="print"/>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cstate="print"/>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cstate="print"/>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cstate="print"/>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cstate="print"/>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p:cNvSpPr>
            <a:spLocks noChangeArrowheads="1" noChangeShapeType="1" noTextEdit="1"/>
          </p:cNvSpPr>
          <p:nvPr/>
        </p:nvSpPr>
        <p:spPr bwMode="auto">
          <a:xfrm>
            <a:off x="1066800" y="228600"/>
            <a:ext cx="7010400" cy="2057400"/>
          </a:xfrm>
          <a:prstGeom prst="rect">
            <a:avLst/>
          </a:prstGeom>
        </p:spPr>
        <p:txBody>
          <a:bodyPr wrap="none" fromWordArt="1">
            <a:prstTxWarp prst="textDeflate">
              <a:avLst>
                <a:gd name="adj" fmla="val 26227"/>
              </a:avLst>
            </a:prstTxWarp>
          </a:bodyPr>
          <a:lstStyle/>
          <a:p>
            <a:pPr algn="ctr"/>
            <a:r>
              <a:rPr lang="en-GB" sz="3600" b="1" kern="10" dirty="0">
                <a:ln w="9525">
                  <a:solidFill>
                    <a:srgbClr val="CC00FF"/>
                  </a:solidFill>
                  <a:round/>
                  <a:headEnd/>
                  <a:tailEnd/>
                </a:ln>
                <a:solidFill>
                  <a:srgbClr val="000000"/>
                </a:solidFill>
                <a:latin typeface="Times New Roman" pitchFamily="18" charset="0"/>
                <a:cs typeface="Times New Roman" pitchFamily="18" charset="0"/>
              </a:rPr>
              <a:t>CHÚC THẦY CÔ SỨC KHỎE</a:t>
            </a:r>
          </a:p>
        </p:txBody>
      </p:sp>
      <p:sp>
        <p:nvSpPr>
          <p:cNvPr id="5" name="WordArt 27"/>
          <p:cNvSpPr>
            <a:spLocks noChangeArrowheads="1" noChangeShapeType="1" noTextEdit="1"/>
          </p:cNvSpPr>
          <p:nvPr/>
        </p:nvSpPr>
        <p:spPr bwMode="auto">
          <a:xfrm>
            <a:off x="1828800" y="2895600"/>
            <a:ext cx="548640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pt-BR" sz="3600" kern="10" spc="-360" dirty="0">
                <a:ln w="9525">
                  <a:round/>
                  <a:headEnd/>
                  <a:tailEnd/>
                </a:ln>
                <a:gradFill rotWithShape="1">
                  <a:gsLst>
                    <a:gs pos="0">
                      <a:srgbClr val="009900"/>
                    </a:gs>
                    <a:gs pos="100000">
                      <a:srgbClr val="CC00FF"/>
                    </a:gs>
                  </a:gsLst>
                  <a:lin ang="5400000" scaled="1"/>
                </a:gradFill>
                <a:latin typeface="Times New Roman" pitchFamily="18" charset="0"/>
                <a:cs typeface="Times New Roman" pitchFamily="18" charset="0"/>
              </a:rPr>
              <a:t>CHÚC CÁC EM HỌC TỐT</a:t>
            </a:r>
            <a:endParaRPr lang="en-GB" sz="3600" kern="10" spc="-360" dirty="0">
              <a:ln w="9525">
                <a:round/>
                <a:headEnd/>
                <a:tailEnd/>
              </a:ln>
              <a:gradFill rotWithShape="1">
                <a:gsLst>
                  <a:gs pos="0">
                    <a:srgbClr val="009900"/>
                  </a:gs>
                  <a:gs pos="100000">
                    <a:srgbClr val="CC00FF"/>
                  </a:gs>
                </a:gsLst>
                <a:lin ang="5400000" scaled="1"/>
              </a:gradFill>
              <a:latin typeface="Times New Roman" pitchFamily="18" charset="0"/>
              <a:cs typeface="Times New Roman" pitchFamily="18" charset="0"/>
            </a:endParaRPr>
          </a:p>
        </p:txBody>
      </p:sp>
      <p:pic>
        <p:nvPicPr>
          <p:cNvPr id="6" name="Picture 14" descr="butterfly2"/>
          <p:cNvPicPr>
            <a:picLocks noChangeAspect="1" noChangeArrowheads="1" noCrop="1"/>
          </p:cNvPicPr>
          <p:nvPr/>
        </p:nvPicPr>
        <p:blipFill>
          <a:blip r:embed="rId2" cstate="print"/>
          <a:srcRect/>
          <a:stretch>
            <a:fillRect/>
          </a:stretch>
        </p:blipFill>
        <p:spPr bwMode="auto">
          <a:xfrm>
            <a:off x="5486400" y="4343400"/>
            <a:ext cx="1028700" cy="622300"/>
          </a:xfrm>
          <a:prstGeom prst="rect">
            <a:avLst/>
          </a:prstGeom>
          <a:noFill/>
        </p:spPr>
      </p:pic>
      <p:pic>
        <p:nvPicPr>
          <p:cNvPr id="7" name="Picture 14" descr="butterfly2"/>
          <p:cNvPicPr>
            <a:picLocks noChangeAspect="1" noChangeArrowheads="1" noCrop="1"/>
          </p:cNvPicPr>
          <p:nvPr/>
        </p:nvPicPr>
        <p:blipFill>
          <a:blip r:embed="rId2" cstate="print"/>
          <a:srcRect/>
          <a:stretch>
            <a:fillRect/>
          </a:stretch>
        </p:blipFill>
        <p:spPr bwMode="auto">
          <a:xfrm>
            <a:off x="1143000" y="4343400"/>
            <a:ext cx="1028700" cy="622300"/>
          </a:xfrm>
          <a:prstGeom prst="rect">
            <a:avLst/>
          </a:prstGeom>
          <a:noFill/>
        </p:spPr>
      </p:pic>
      <p:pic>
        <p:nvPicPr>
          <p:cNvPr id="8" name="Picture 15" descr="Tweety[1]"/>
          <p:cNvPicPr>
            <a:picLocks noChangeAspect="1" noChangeArrowheads="1" noCrop="1"/>
          </p:cNvPicPr>
          <p:nvPr/>
        </p:nvPicPr>
        <p:blipFill>
          <a:blip r:embed="rId3" cstate="print"/>
          <a:srcRect/>
          <a:stretch>
            <a:fillRect/>
          </a:stretch>
        </p:blipFill>
        <p:spPr bwMode="auto">
          <a:xfrm>
            <a:off x="7772400" y="5791200"/>
            <a:ext cx="1050925" cy="790575"/>
          </a:xfrm>
          <a:prstGeom prst="rect">
            <a:avLst/>
          </a:prstGeom>
          <a:noFill/>
        </p:spPr>
      </p:pic>
      <p:pic>
        <p:nvPicPr>
          <p:cNvPr id="9" name="Picture 14" descr="butterfly2"/>
          <p:cNvPicPr>
            <a:picLocks noChangeAspect="1" noChangeArrowheads="1" noCrop="1"/>
          </p:cNvPicPr>
          <p:nvPr/>
        </p:nvPicPr>
        <p:blipFill>
          <a:blip r:embed="rId2" cstate="print"/>
          <a:srcRect/>
          <a:stretch>
            <a:fillRect/>
          </a:stretch>
        </p:blipFill>
        <p:spPr bwMode="auto">
          <a:xfrm>
            <a:off x="3581400" y="5410200"/>
            <a:ext cx="1028700" cy="6223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5400" b="1" dirty="0" smtClean="0">
                <a:solidFill>
                  <a:srgbClr val="FF0000"/>
                </a:solidFill>
                <a:latin typeface="Arial" pitchFamily="34" charset="0"/>
                <a:cs typeface="Arial" pitchFamily="34" charset="0"/>
              </a:rPr>
              <a:t>Không </a:t>
            </a:r>
            <a:r>
              <a:rPr lang="nl-NL" altLang="en-US" sz="5400" b="1" dirty="0">
                <a:solidFill>
                  <a:srgbClr val="FF0000"/>
                </a:solidFill>
                <a:latin typeface="Arial" pitchFamily="34" charset="0"/>
                <a:cs typeface="Arial" pitchFamily="34" charset="0"/>
              </a:rPr>
              <a:t>khí có ở đâu?</a:t>
            </a:r>
            <a:endParaRPr lang="en-US" altLang="en-US" sz="5400" b="1" dirty="0">
              <a:solidFill>
                <a:srgbClr val="FF0000"/>
              </a:solidFill>
              <a:latin typeface="Arial" pitchFamily="34" charset="0"/>
              <a:cs typeface="Arial" pitchFamily="34" charset="0"/>
            </a:endParaRPr>
          </a:p>
        </p:txBody>
      </p:sp>
      <p:sp>
        <p:nvSpPr>
          <p:cNvPr id="90123" name="Text Box 11"/>
          <p:cNvSpPr txBox="1">
            <a:spLocks noChangeArrowheads="1"/>
          </p:cNvSpPr>
          <p:nvPr/>
        </p:nvSpPr>
        <p:spPr bwMode="auto">
          <a:xfrm>
            <a:off x="88588" y="1600200"/>
            <a:ext cx="88614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6000" b="1" dirty="0" smtClean="0">
                <a:solidFill>
                  <a:srgbClr val="0000CC"/>
                </a:solidFill>
                <a:latin typeface="Times New Roman" pitchFamily="18" charset="0"/>
                <a:cs typeface="Times New Roman" pitchFamily="18" charset="0"/>
              </a:rPr>
              <a:t>Xung </a:t>
            </a:r>
            <a:r>
              <a:rPr lang="nl-NL" altLang="en-US" sz="6000" b="1" dirty="0">
                <a:solidFill>
                  <a:srgbClr val="0000CC"/>
                </a:solidFill>
                <a:latin typeface="Times New Roman" pitchFamily="18" charset="0"/>
                <a:cs typeface="Times New Roman" pitchFamily="18" charset="0"/>
              </a:rPr>
              <a:t>quanh mọi vật và mọi chỗ rỗng bên trong vật đều có không khí.</a:t>
            </a:r>
            <a:endParaRPr lang="en-US" altLang="en-US"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457200"/>
            <a:ext cx="8915400" cy="2123658"/>
          </a:xfrm>
          <a:prstGeom prst="rect">
            <a:avLst/>
          </a:prstGeom>
          <a:noFill/>
        </p:spPr>
        <p:txBody>
          <a:bodyPr wrap="square" rtlCol="0">
            <a:spAutoFit/>
          </a:bodyPr>
          <a:lstStyle/>
          <a:p>
            <a:pPr algn="ct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endParaRPr lang="en-US" sz="6600" b="1" dirty="0" smtClean="0">
              <a:solidFill>
                <a:srgbClr val="FF0000"/>
              </a:solidFill>
              <a:latin typeface="Times New Roman" pitchFamily="18" charset="0"/>
              <a:cs typeface="Times New Roman" pitchFamily="18" charset="0"/>
            </a:endParaRPr>
          </a:p>
          <a:p>
            <a:pPr algn="ct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534400" cy="2862322"/>
          </a:xfrm>
          <a:prstGeom prst="rect">
            <a:avLst/>
          </a:prstGeom>
        </p:spPr>
        <p:txBody>
          <a:bodyPr wrap="square">
            <a:spAutoFit/>
          </a:bodyPr>
          <a:lstStyle/>
          <a:p>
            <a:r>
              <a:rPr lang="en-US" sz="6000" b="1" dirty="0">
                <a:solidFill>
                  <a:srgbClr val="FF0000"/>
                </a:solidFill>
              </a:rPr>
              <a:t>Q</a:t>
            </a:r>
            <a:r>
              <a:rPr lang="vi-VN" sz="6000" b="1" dirty="0" smtClean="0">
                <a:solidFill>
                  <a:srgbClr val="FF0000"/>
                </a:solidFill>
                <a:latin typeface="Times New Roman" pitchFamily="18" charset="0"/>
                <a:cs typeface="Times New Roman" pitchFamily="18" charset="0"/>
              </a:rPr>
              <a:t>uan </a:t>
            </a:r>
            <a:r>
              <a:rPr lang="vi-VN" sz="6000" b="1" dirty="0">
                <a:solidFill>
                  <a:srgbClr val="FF0000"/>
                </a:solidFill>
                <a:latin typeface="Times New Roman" pitchFamily="18" charset="0"/>
                <a:cs typeface="Times New Roman" pitchFamily="18" charset="0"/>
              </a:rPr>
              <a:t>sát chiếc cốc thuỷ tinh rỗng </a:t>
            </a:r>
            <a:r>
              <a:rPr lang="en-US" sz="6000" b="1" dirty="0" err="1" smtClean="0">
                <a:solidFill>
                  <a:srgbClr val="FF0000"/>
                </a:solidFill>
                <a:latin typeface="Times New Roman" pitchFamily="18" charset="0"/>
                <a:cs typeface="Times New Roman" pitchFamily="18" charset="0"/>
              </a:rPr>
              <a:t>cho</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biết</a:t>
            </a:r>
            <a:r>
              <a:rPr lang="vi-VN" sz="6000" b="1" dirty="0" smtClean="0">
                <a:solidFill>
                  <a:srgbClr val="FF0000"/>
                </a:solidFill>
                <a:latin typeface="Times New Roman" pitchFamily="18" charset="0"/>
                <a:cs typeface="Times New Roman" pitchFamily="18" charset="0"/>
              </a:rPr>
              <a:t>: </a:t>
            </a:r>
            <a:r>
              <a:rPr lang="vi-VN" sz="6000" b="1" dirty="0">
                <a:solidFill>
                  <a:srgbClr val="3342CD"/>
                </a:solidFill>
                <a:latin typeface="Times New Roman" pitchFamily="18" charset="0"/>
                <a:cs typeface="Times New Roman" pitchFamily="18" charset="0"/>
              </a:rPr>
              <a:t>Trong cốc có chứa gì?</a:t>
            </a:r>
            <a:endParaRPr lang="en-US" sz="6000" b="1" dirty="0">
              <a:solidFill>
                <a:srgbClr val="3342CD"/>
              </a:solidFill>
              <a:latin typeface="Times New Roman" pitchFamily="18" charset="0"/>
              <a:cs typeface="Times New Roman" pitchFamily="18" charset="0"/>
            </a:endParaRPr>
          </a:p>
        </p:txBody>
      </p:sp>
    </p:spTree>
    <p:extLst>
      <p:ext uri="{BB962C8B-B14F-4D97-AF65-F5344CB8AC3E}">
        <p14:creationId xmlns:p14="http://schemas.microsoft.com/office/powerpoint/2010/main" val="204907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446550"/>
          </a:xfrm>
          <a:prstGeom prst="rect">
            <a:avLst/>
          </a:prstGeom>
          <a:noFill/>
          <a:ln w="9525">
            <a:noFill/>
            <a:miter lim="800000"/>
            <a:headEnd/>
            <a:tailEnd/>
          </a:ln>
          <a:effectLst/>
        </p:spPr>
        <p:txBody>
          <a:bodyPr wrap="square">
            <a:spAutoFit/>
          </a:bodyPr>
          <a:lstStyle/>
          <a:p>
            <a:pPr>
              <a:spcBef>
                <a:spcPct val="50000"/>
              </a:spcBef>
            </a:pPr>
            <a:r>
              <a:rPr lang="en-US" sz="4400" b="1" dirty="0" err="1" smtClean="0">
                <a:solidFill>
                  <a:srgbClr val="FF0000"/>
                </a:solidFill>
                <a:latin typeface="Times New Roman" pitchFamily="18" charset="0"/>
                <a:cs typeface="Times New Roman" pitchFamily="18" charset="0"/>
              </a:rPr>
              <a:t>Em</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có</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nhận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thấy</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không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khí</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không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Tại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sao</a:t>
            </a:r>
            <a:r>
              <a:rPr lang="en-US" sz="4400" b="1" dirty="0" smtClean="0">
                <a:solidFill>
                  <a:srgbClr val="FF0000"/>
                </a:solidFill>
                <a:latin typeface="Times New Roman" pitchFamily="18" charset="0"/>
                <a:cs typeface="Times New Roman" pitchFamily="18" charset="0"/>
              </a:rPr>
              <a:t>?</a:t>
            </a:r>
            <a:endParaRPr lang="en-US" sz="4400" b="1" dirty="0">
              <a:solidFill>
                <a:srgbClr val="FF0000"/>
              </a:solidFill>
              <a:latin typeface="Times New Roman" pitchFamily="18" charset="0"/>
              <a:cs typeface="Times New Roman" pitchFamily="18" charset="0"/>
            </a:endParaRPr>
          </a:p>
        </p:txBody>
      </p:sp>
      <p:sp>
        <p:nvSpPr>
          <p:cNvPr id="3" name="Rectangle 2"/>
          <p:cNvSpPr/>
          <p:nvPr/>
        </p:nvSpPr>
        <p:spPr>
          <a:xfrm>
            <a:off x="252334" y="2259557"/>
            <a:ext cx="8534400" cy="2308324"/>
          </a:xfrm>
          <a:prstGeom prst="rect">
            <a:avLst/>
          </a:prstGeom>
        </p:spPr>
        <p:txBody>
          <a:bodyPr wrap="square">
            <a:spAutoFit/>
          </a:bodyPr>
          <a:lstStyle/>
          <a:p>
            <a:r>
              <a:rPr lang="vi-VN" sz="4800" b="1" dirty="0">
                <a:solidFill>
                  <a:srgbClr val="3342CD"/>
                </a:solidFill>
                <a:latin typeface="+mj-lt"/>
                <a:cs typeface="Arial" pitchFamily="34" charset="0"/>
              </a:rPr>
              <a:t>Mắt ta không nhìn thấy không khí vì không khí trong suốt và không màu. </a:t>
            </a:r>
            <a:endParaRPr lang="en-US" sz="4800" b="1" dirty="0">
              <a:solidFill>
                <a:srgbClr val="3342CD"/>
              </a:solidFill>
              <a:latin typeface="+mj-lt"/>
              <a:cs typeface="Arial" pitchFamily="34"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2585323"/>
          </a:xfrm>
          <a:prstGeom prst="rect">
            <a:avLst/>
          </a:prstGeom>
          <a:noFill/>
          <a:ln w="9525">
            <a:noFill/>
            <a:miter lim="800000"/>
            <a:headEnd/>
            <a:tailEnd/>
          </a:ln>
          <a:effectLst/>
        </p:spPr>
        <p:txBody>
          <a:bodyPr wrap="square">
            <a:spAutoFit/>
          </a:bodyPr>
          <a:lstStyle/>
          <a:p>
            <a:pPr algn="just">
              <a:spcBef>
                <a:spcPct val="50000"/>
              </a:spcBef>
            </a:pPr>
            <a:r>
              <a:rPr lang="en-US" sz="5400" b="1" dirty="0" err="1" smtClean="0">
                <a:solidFill>
                  <a:srgbClr val="0000CC"/>
                </a:solidFill>
                <a:latin typeface="Times New Roman" pitchFamily="18" charset="0"/>
                <a:cs typeface="Times New Roman" pitchFamily="18" charset="0"/>
              </a:rPr>
              <a:t>Dùng</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mũi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ngửi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dùng</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lưỡi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nếm</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em</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thấy</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không</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khí</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có</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mùi</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vị</a:t>
            </a:r>
            <a:r>
              <a:rPr lang="en-US" sz="5400" b="1" dirty="0" smtClean="0">
                <a:solidFill>
                  <a:srgbClr val="0000CC"/>
                </a:solidFill>
                <a:latin typeface="Times New Roman" pitchFamily="18" charset="0"/>
                <a:cs typeface="Times New Roman" pitchFamily="18" charset="0"/>
              </a:rPr>
              <a:t> </a:t>
            </a:r>
            <a:r>
              <a:rPr lang="en-US" sz="5400" b="1" dirty="0" err="1" smtClean="0">
                <a:solidFill>
                  <a:srgbClr val="0000CC"/>
                </a:solidFill>
                <a:latin typeface="Times New Roman" pitchFamily="18" charset="0"/>
                <a:cs typeface="Times New Roman" pitchFamily="18" charset="0"/>
              </a:rPr>
              <a:t>gì</a:t>
            </a:r>
            <a:r>
              <a:rPr lang="en-US" sz="5400" b="1" dirty="0" smtClean="0">
                <a:solidFill>
                  <a:srgbClr val="0000CC"/>
                </a:solidFill>
                <a:latin typeface="Times New Roman" pitchFamily="18" charset="0"/>
                <a:cs typeface="Times New Roman" pitchFamily="18" charset="0"/>
              </a:rPr>
              <a:t>?</a:t>
            </a:r>
            <a:endParaRPr lang="en-US" sz="5400" b="1" dirty="0">
              <a:solidFill>
                <a:srgbClr val="0000CC"/>
              </a:solidFill>
              <a:latin typeface="Times New Roman" pitchFamily="18" charset="0"/>
              <a:cs typeface="Times New Roman" pitchFamily="18" charset="0"/>
            </a:endParaRPr>
          </a:p>
        </p:txBody>
      </p:sp>
      <p:sp>
        <p:nvSpPr>
          <p:cNvPr id="2" name="Rectangle 1"/>
          <p:cNvSpPr/>
          <p:nvPr/>
        </p:nvSpPr>
        <p:spPr>
          <a:xfrm>
            <a:off x="495300" y="3733800"/>
            <a:ext cx="8001000" cy="2123658"/>
          </a:xfrm>
          <a:prstGeom prst="rect">
            <a:avLst/>
          </a:prstGeom>
        </p:spPr>
        <p:txBody>
          <a:bodyPr wrap="square">
            <a:spAutoFit/>
          </a:bodyPr>
          <a:lstStyle/>
          <a:p>
            <a:r>
              <a:rPr lang="vi-VN" sz="6600" b="1" dirty="0">
                <a:solidFill>
                  <a:srgbClr val="FF0000"/>
                </a:solidFill>
                <a:latin typeface="Times New Roman" pitchFamily="18" charset="0"/>
                <a:cs typeface="Times New Roman" pitchFamily="18" charset="0"/>
              </a:rPr>
              <a:t>Không khí không mùi và không có vị.</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7"/>
          <p:cNvSpPr txBox="1">
            <a:spLocks noChangeArrowheads="1"/>
          </p:cNvSpPr>
          <p:nvPr/>
        </p:nvSpPr>
        <p:spPr bwMode="auto">
          <a:xfrm>
            <a:off x="304800" y="228600"/>
            <a:ext cx="8610600" cy="4708981"/>
          </a:xfrm>
          <a:prstGeom prst="rect">
            <a:avLst/>
          </a:prstGeom>
          <a:noFill/>
          <a:ln w="9525">
            <a:noFill/>
            <a:miter lim="800000"/>
            <a:headEnd/>
            <a:tailEnd/>
          </a:ln>
          <a:effectLst/>
        </p:spPr>
        <p:txBody>
          <a:bodyPr wrap="square">
            <a:spAutoFit/>
          </a:bodyPr>
          <a:lstStyle/>
          <a:p>
            <a:pPr>
              <a:spcBef>
                <a:spcPct val="50000"/>
              </a:spcBef>
            </a:pPr>
            <a:r>
              <a:rPr lang="en-US" sz="6000" b="1" dirty="0" err="1" smtClean="0">
                <a:solidFill>
                  <a:srgbClr val="0000CC"/>
                </a:solidFill>
                <a:latin typeface="Times New Roman" pitchFamily="18" charset="0"/>
                <a:cs typeface="Times New Roman" pitchFamily="18" charset="0"/>
              </a:rPr>
              <a:t>Đôi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ngửi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thấy</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mùi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hương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thơm</a:t>
            </a:r>
            <a:r>
              <a:rPr lang="en-US" sz="6000" b="1" dirty="0" smtClean="0">
                <a:solidFill>
                  <a:srgbClr val="0000CC"/>
                </a:solidFill>
                <a:latin typeface="Times New Roman" pitchFamily="18" charset="0"/>
                <a:cs typeface="Times New Roman" pitchFamily="18" charset="0"/>
              </a:rPr>
              <a:t> hay </a:t>
            </a:r>
            <a:r>
              <a:rPr lang="en-US" sz="6000" b="1" dirty="0" err="1" smtClean="0">
                <a:solidFill>
                  <a:srgbClr val="0000CC"/>
                </a:solidFill>
                <a:latin typeface="Times New Roman" pitchFamily="18" charset="0"/>
                <a:cs typeface="Times New Roman" pitchFamily="18" charset="0"/>
              </a:rPr>
              <a:t>một</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mùi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khó</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chịu</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đó</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có</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phải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là</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mùi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của</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không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khí</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không</a:t>
            </a:r>
            <a:r>
              <a:rPr lang="en-US" sz="6000" b="1" dirty="0" smtClean="0">
                <a:solidFill>
                  <a:srgbClr val="0000CC"/>
                </a:solidFill>
                <a:latin typeface="Times New Roman" pitchFamily="18" charset="0"/>
                <a:cs typeface="Times New Roman" pitchFamily="18" charset="0"/>
              </a:rPr>
              <a:t>? Cho </a:t>
            </a:r>
            <a:r>
              <a:rPr lang="en-US" sz="6000" b="1" dirty="0" err="1" smtClean="0">
                <a:solidFill>
                  <a:srgbClr val="0000CC"/>
                </a:solidFill>
                <a:latin typeface="Times New Roman" pitchFamily="18" charset="0"/>
                <a:cs typeface="Times New Roman" pitchFamily="18" charset="0"/>
              </a:rPr>
              <a:t>ví</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dụ</a:t>
            </a:r>
            <a:r>
              <a:rPr lang="en-US" sz="6000" b="1" dirty="0" smtClean="0">
                <a:solidFill>
                  <a:srgbClr val="0000CC"/>
                </a:solidFill>
                <a:latin typeface="Times New Roman" pitchFamily="18" charset="0"/>
                <a:cs typeface="Times New Roman" pitchFamily="18" charset="0"/>
              </a:rPr>
              <a:t>.</a:t>
            </a:r>
            <a:endParaRPr lang="en-US"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3260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763000" cy="4154984"/>
          </a:xfrm>
          <a:prstGeom prst="rect">
            <a:avLst/>
          </a:prstGeom>
        </p:spPr>
        <p:txBody>
          <a:bodyPr wrap="square">
            <a:spAutoFit/>
          </a:bodyPr>
          <a:lstStyle/>
          <a:p>
            <a:r>
              <a:rPr lang="vi-VN" sz="6600" b="1" dirty="0">
                <a:latin typeface="+mj-lt"/>
                <a:cs typeface="Arial" pitchFamily="34" charset="0"/>
              </a:rPr>
              <a:t>Đó không phải là mùi của không khí mà là các chất khác trong không khí. </a:t>
            </a:r>
            <a:endParaRPr lang="en-US" sz="6600" b="1" dirty="0">
              <a:latin typeface="+mj-lt"/>
              <a:cs typeface="Arial" pitchFamily="34" charset="0"/>
            </a:endParaRPr>
          </a:p>
        </p:txBody>
      </p:sp>
    </p:spTree>
    <p:extLst>
      <p:ext uri="{BB962C8B-B14F-4D97-AF65-F5344CB8AC3E}">
        <p14:creationId xmlns:p14="http://schemas.microsoft.com/office/powerpoint/2010/main" val="803166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591</Words>
  <Application>Microsoft Office PowerPoint</Application>
  <PresentationFormat>On-screen Show (4:3)</PresentationFormat>
  <Paragraphs>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HT81</cp:lastModifiedBy>
  <cp:revision>69</cp:revision>
  <dcterms:created xsi:type="dcterms:W3CDTF">2014-12-11T02:12:34Z</dcterms:created>
  <dcterms:modified xsi:type="dcterms:W3CDTF">2021-12-10T16:16:38Z</dcterms:modified>
</cp:coreProperties>
</file>