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3" r:id="rId4"/>
    <p:sldId id="258" r:id="rId5"/>
    <p:sldId id="259"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7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405104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04230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5056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BA0FA-8EE3-4AE0-89BA-5DFDC4C583D4}"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90102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BA0FA-8EE3-4AE0-89BA-5DFDC4C583D4}" type="datetimeFigureOut">
              <a:rPr lang="en-US" smtClean="0"/>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89770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0BA0FA-8EE3-4AE0-89BA-5DFDC4C583D4}"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10483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0BA0FA-8EE3-4AE0-89BA-5DFDC4C583D4}" type="datetimeFigureOut">
              <a:rPr lang="en-US" smtClean="0"/>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1208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0BA0FA-8EE3-4AE0-89BA-5DFDC4C583D4}" type="datetimeFigureOut">
              <a:rPr lang="en-US" smtClean="0"/>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3922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A0FA-8EE3-4AE0-89BA-5DFDC4C583D4}" type="datetimeFigureOut">
              <a:rPr lang="en-US" smtClean="0"/>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71432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40225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4097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A0FA-8EE3-4AE0-89BA-5DFDC4C583D4}" type="datetimeFigureOut">
              <a:rPr lang="en-US" smtClean="0"/>
              <a:t>9/8/2019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A987-1221-44A1-A07D-4F7FD8057D8E}" type="slidenum">
              <a:rPr lang="en-US" smtClean="0"/>
              <a:t>‹#›</a:t>
            </a:fld>
            <a:endParaRPr lang="en-US"/>
          </a:p>
        </p:txBody>
      </p:sp>
    </p:spTree>
    <p:extLst>
      <p:ext uri="{BB962C8B-B14F-4D97-AF65-F5344CB8AC3E}">
        <p14:creationId xmlns:p14="http://schemas.microsoft.com/office/powerpoint/2010/main" val="7123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solidFill>
                  <a:srgbClr val="C00000"/>
                </a:solidFill>
              </a:rPr>
              <a:t>Bài 1: Vật liệu, dụng cụ cắt, khâu, thêu</a:t>
            </a:r>
            <a:endParaRPr lang="en-US" b="1" dirty="0">
              <a:solidFill>
                <a:srgbClr val="C00000"/>
              </a:solidFill>
            </a:endParaRPr>
          </a:p>
        </p:txBody>
      </p:sp>
      <p:sp>
        <p:nvSpPr>
          <p:cNvPr id="4" name="TextBox 3"/>
          <p:cNvSpPr txBox="1"/>
          <p:nvPr/>
        </p:nvSpPr>
        <p:spPr>
          <a:xfrm>
            <a:off x="551330" y="1842247"/>
            <a:ext cx="3818964" cy="523220"/>
          </a:xfrm>
          <a:prstGeom prst="rect">
            <a:avLst/>
          </a:prstGeom>
          <a:noFill/>
        </p:spPr>
        <p:txBody>
          <a:bodyPr wrap="square" rtlCol="0">
            <a:spAutoFit/>
          </a:bodyPr>
          <a:lstStyle/>
          <a:p>
            <a:r>
              <a:rPr lang="vi-VN" sz="2800" dirty="0" smtClean="0">
                <a:solidFill>
                  <a:srgbClr val="C00000"/>
                </a:solidFill>
                <a:latin typeface="+mj-lt"/>
              </a:rPr>
              <a:t>1. Vật liệu khâu thêu</a:t>
            </a:r>
            <a:endParaRPr lang="en-US" sz="2800" dirty="0">
              <a:solidFill>
                <a:srgbClr val="C00000"/>
              </a:solidFill>
              <a:latin typeface="+mj-lt"/>
            </a:endParaRPr>
          </a:p>
        </p:txBody>
      </p:sp>
      <p:sp>
        <p:nvSpPr>
          <p:cNvPr id="5" name="TextBox 4"/>
          <p:cNvSpPr txBox="1"/>
          <p:nvPr/>
        </p:nvSpPr>
        <p:spPr>
          <a:xfrm>
            <a:off x="744071" y="2365467"/>
            <a:ext cx="11102186" cy="2246769"/>
          </a:xfrm>
          <a:prstGeom prst="rect">
            <a:avLst/>
          </a:prstGeom>
          <a:noFill/>
        </p:spPr>
        <p:txBody>
          <a:bodyPr wrap="square" rtlCol="0">
            <a:spAutoFit/>
          </a:bodyPr>
          <a:lstStyle/>
          <a:p>
            <a:pPr marL="514350" indent="-514350">
              <a:buAutoNum type="alphaLcPeriod"/>
            </a:pPr>
            <a:r>
              <a:rPr lang="vi-VN" sz="2800" dirty="0" smtClean="0">
                <a:latin typeface="+mj-lt"/>
              </a:rPr>
              <a:t>Vải</a:t>
            </a:r>
          </a:p>
          <a:p>
            <a:pPr marL="457200" indent="-457200">
              <a:buFontTx/>
              <a:buChar char="-"/>
            </a:pPr>
            <a:r>
              <a:rPr lang="vi-VN" sz="2800" dirty="0" smtClean="0">
                <a:latin typeface="+mj-lt"/>
              </a:rPr>
              <a:t>Vải gồm nhiều loại như vải sợi bông, vải sợi pha, xa tanh, vải lanh, lụa tơ tằm, vải sợi tổng hợp với các màu sắc, hoa văn rất phong phú.</a:t>
            </a:r>
          </a:p>
          <a:p>
            <a:r>
              <a:rPr lang="vi-VN" sz="2800" dirty="0" smtClean="0">
                <a:latin typeface="+mj-lt"/>
              </a:rPr>
              <a:t>- Vải là vật liệu chính để may, khâu, thêu thành quần, áo và nhiều sản phẩm cần thiết khác cho con người.</a:t>
            </a:r>
          </a:p>
        </p:txBody>
      </p:sp>
    </p:spTree>
    <p:extLst>
      <p:ext uri="{BB962C8B-B14F-4D97-AF65-F5344CB8AC3E}">
        <p14:creationId xmlns:p14="http://schemas.microsoft.com/office/powerpoint/2010/main" val="255800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393" y="0"/>
            <a:ext cx="585757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3" y="0"/>
            <a:ext cx="7498978" cy="6858000"/>
          </a:xfrm>
          <a:prstGeom prst="rect">
            <a:avLst/>
          </a:prstGeom>
        </p:spPr>
      </p:pic>
    </p:spTree>
    <p:extLst>
      <p:ext uri="{BB962C8B-B14F-4D97-AF65-F5344CB8AC3E}">
        <p14:creationId xmlns:p14="http://schemas.microsoft.com/office/powerpoint/2010/main" val="690392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537" y="1604962"/>
            <a:ext cx="4941616" cy="52530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33" y="1604963"/>
            <a:ext cx="5074692" cy="5074692"/>
          </a:xfrm>
          <a:prstGeom prst="rect">
            <a:avLst/>
          </a:prstGeom>
        </p:spPr>
      </p:pic>
    </p:spTree>
    <p:extLst>
      <p:ext uri="{BB962C8B-B14F-4D97-AF65-F5344CB8AC3E}">
        <p14:creationId xmlns:p14="http://schemas.microsoft.com/office/powerpoint/2010/main" val="530742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2877" y="3034317"/>
            <a:ext cx="11353800" cy="3254865"/>
          </a:xfrm>
          <a:prstGeom prst="rect">
            <a:avLst/>
          </a:prstGeom>
          <a:noFill/>
        </p:spPr>
        <p:txBody>
          <a:bodyPr wrap="square" rtlCol="0">
            <a:spAutoFit/>
          </a:bodyPr>
          <a:lstStyle/>
          <a:p>
            <a:pPr>
              <a:lnSpc>
                <a:spcPct val="150000"/>
              </a:lnSpc>
            </a:pPr>
            <a:r>
              <a:rPr lang="vi-VN" sz="2800" dirty="0" smtClean="0">
                <a:latin typeface="+mj-lt"/>
              </a:rPr>
              <a:t>Hướng dẫn chọn vải: </a:t>
            </a:r>
          </a:p>
          <a:p>
            <a:pPr>
              <a:lnSpc>
                <a:spcPct val="150000"/>
              </a:lnSpc>
            </a:pPr>
            <a:r>
              <a:rPr lang="vi-VN" sz="2800" dirty="0" smtClean="0">
                <a:latin typeface="+mj-lt"/>
              </a:rPr>
              <a:t>- Chúng ta chọn vải để học khâu, thêu nên chọn vải trắng hoặc vải màu có sợi thô, dày như vải sợi bông, sợi vải pha.</a:t>
            </a:r>
          </a:p>
          <a:p>
            <a:pPr>
              <a:lnSpc>
                <a:spcPct val="150000"/>
              </a:lnSpc>
            </a:pPr>
            <a:r>
              <a:rPr lang="vi-VN" sz="2800" dirty="0" smtClean="0">
                <a:latin typeface="+mj-lt"/>
              </a:rPr>
              <a:t>- Không nên sử dụng vải lụa, xa tanh, vải ni lông... </a:t>
            </a:r>
            <a:r>
              <a:rPr lang="vi-VN" sz="2800" dirty="0">
                <a:latin typeface="+mj-lt"/>
              </a:rPr>
              <a:t> </a:t>
            </a:r>
            <a:r>
              <a:rPr lang="vi-VN" sz="2800" dirty="0" smtClean="0">
                <a:latin typeface="+mj-lt"/>
              </a:rPr>
              <a:t>Vì những loại vải này mềm, nhũn, khó cắt, </a:t>
            </a:r>
            <a:r>
              <a:rPr lang="vi-VN" sz="2800" u="sng" dirty="0" smtClean="0">
                <a:latin typeface="+mj-lt"/>
              </a:rPr>
              <a:t>k</a:t>
            </a:r>
            <a:r>
              <a:rPr lang="vi-VN" sz="2800" dirty="0" smtClean="0">
                <a:latin typeface="+mj-lt"/>
              </a:rPr>
              <a:t>hó vạch dấu và khó khâu, thêu.</a:t>
            </a:r>
            <a:endParaRPr lang="en-US" sz="2800" dirty="0">
              <a:latin typeface="+mj-lt"/>
            </a:endParaRPr>
          </a:p>
        </p:txBody>
      </p:sp>
      <p:sp>
        <p:nvSpPr>
          <p:cNvPr id="5" name="Cloud Callout 4"/>
          <p:cNvSpPr/>
          <p:nvPr/>
        </p:nvSpPr>
        <p:spPr>
          <a:xfrm>
            <a:off x="6279777" y="147918"/>
            <a:ext cx="4975412" cy="3153938"/>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latin typeface="+mj-lt"/>
              </a:rPr>
              <a:t>Nên chọn loại vải như thế nào để học khâu, thêu?</a:t>
            </a:r>
            <a:endParaRPr lang="en-US" sz="3200"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897" y="3026990"/>
            <a:ext cx="3454774" cy="4368894"/>
          </a:xfrm>
          <a:prstGeom prst="rect">
            <a:avLst/>
          </a:prstGeom>
        </p:spPr>
      </p:pic>
    </p:spTree>
    <p:extLst>
      <p:ext uri="{BB962C8B-B14F-4D97-AF65-F5344CB8AC3E}">
        <p14:creationId xmlns:p14="http://schemas.microsoft.com/office/powerpoint/2010/main" val="24838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76" y="252319"/>
            <a:ext cx="10515600" cy="998257"/>
          </a:xfrm>
        </p:spPr>
        <p:txBody>
          <a:bodyPr/>
          <a:lstStyle/>
          <a:p>
            <a:pPr marL="0" indent="0">
              <a:buNone/>
            </a:pPr>
            <a:r>
              <a:rPr lang="vi-VN" u="sng" dirty="0" smtClean="0"/>
              <a:t>b. Chỉ</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921" y="652463"/>
            <a:ext cx="8648700" cy="6205537"/>
          </a:xfrm>
          <a:prstGeom prst="rect">
            <a:avLst/>
          </a:prstGeom>
        </p:spPr>
      </p:pic>
      <p:sp>
        <p:nvSpPr>
          <p:cNvPr id="5" name="Rounded Rectangle 4"/>
          <p:cNvSpPr/>
          <p:nvPr/>
        </p:nvSpPr>
        <p:spPr>
          <a:xfrm>
            <a:off x="5123329" y="181816"/>
            <a:ext cx="6441141" cy="941294"/>
          </a:xfrm>
          <a:prstGeom prst="roundRect">
            <a:avLst/>
          </a:prstGeom>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smtClean="0">
                <a:solidFill>
                  <a:srgbClr val="C00000"/>
                </a:solidFill>
                <a:latin typeface="+mj-lt"/>
              </a:rPr>
              <a:t>Em hãy nêu tên loại chỉ trong hình 1a, 1b</a:t>
            </a:r>
            <a:endParaRPr lang="en-US" sz="2800" dirty="0">
              <a:solidFill>
                <a:srgbClr val="C00000"/>
              </a:solidFill>
              <a:latin typeface="+mj-lt"/>
            </a:endParaRPr>
          </a:p>
        </p:txBody>
      </p:sp>
    </p:spTree>
    <p:extLst>
      <p:ext uri="{BB962C8B-B14F-4D97-AF65-F5344CB8AC3E}">
        <p14:creationId xmlns:p14="http://schemas.microsoft.com/office/powerpoint/2010/main" val="24691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938246"/>
          </a:xfrm>
        </p:spPr>
      </p:pic>
      <p:sp>
        <p:nvSpPr>
          <p:cNvPr id="5" name="Cloud Callout 4"/>
          <p:cNvSpPr/>
          <p:nvPr/>
        </p:nvSpPr>
        <p:spPr>
          <a:xfrm>
            <a:off x="6683188" y="-1"/>
            <a:ext cx="4988859" cy="321384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smtClean="0">
                <a:latin typeface="+mj-lt"/>
              </a:rPr>
              <a:t>Thảo luận nhóm đôi: Tìm cách để lựa chọn chỉ phù hợp với các loại vải.</a:t>
            </a:r>
            <a:endParaRPr lang="en-US" sz="2400" dirty="0">
              <a:latin typeface="+mj-lt"/>
            </a:endParaRPr>
          </a:p>
        </p:txBody>
      </p:sp>
      <p:sp>
        <p:nvSpPr>
          <p:cNvPr id="6" name="TextBox 5"/>
          <p:cNvSpPr txBox="1"/>
          <p:nvPr/>
        </p:nvSpPr>
        <p:spPr>
          <a:xfrm>
            <a:off x="602877" y="3034317"/>
            <a:ext cx="11353800" cy="3323987"/>
          </a:xfrm>
          <a:prstGeom prst="rect">
            <a:avLst/>
          </a:prstGeom>
          <a:noFill/>
        </p:spPr>
        <p:txBody>
          <a:bodyPr wrap="square" rtlCol="0">
            <a:spAutoFit/>
          </a:bodyPr>
          <a:lstStyle/>
          <a:p>
            <a:pPr>
              <a:lnSpc>
                <a:spcPct val="150000"/>
              </a:lnSpc>
            </a:pPr>
            <a:r>
              <a:rPr lang="vi-VN" sz="2800" dirty="0" smtClean="0">
                <a:latin typeface="+mj-lt"/>
              </a:rPr>
              <a:t>Hướng dẫn chọn chỉ: </a:t>
            </a:r>
          </a:p>
          <a:p>
            <a:pPr marL="457200" indent="-457200">
              <a:lnSpc>
                <a:spcPct val="150000"/>
              </a:lnSpc>
              <a:buFontTx/>
              <a:buChar char="-"/>
            </a:pPr>
            <a:r>
              <a:rPr lang="vi-VN" sz="2800" dirty="0" smtClean="0">
                <a:latin typeface="+mj-lt"/>
              </a:rPr>
              <a:t>Muốn có đường khâu, thêu đẹp phải chọn chỉ khâu có độ mảnh và độ dai phù hợp với độ dày và độ dai của sợi vải.</a:t>
            </a:r>
          </a:p>
          <a:p>
            <a:pPr>
              <a:lnSpc>
                <a:spcPct val="150000"/>
              </a:lnSpc>
            </a:pPr>
            <a:r>
              <a:rPr lang="vi-VN" sz="2800" dirty="0" smtClean="0">
                <a:latin typeface="+mj-lt"/>
              </a:rPr>
              <a:t>Ví dụ: Khâu vải mỏng thì ta dùng chỉ mảnh, nhưng nếu khâu vải dày thì ta chọn chỉ sợi to hơn.</a:t>
            </a:r>
          </a:p>
        </p:txBody>
      </p:sp>
    </p:spTree>
    <p:extLst>
      <p:ext uri="{BB962C8B-B14F-4D97-AF65-F5344CB8AC3E}">
        <p14:creationId xmlns:p14="http://schemas.microsoft.com/office/powerpoint/2010/main" val="1204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solidFill>
                  <a:srgbClr val="C00000"/>
                </a:solidFill>
              </a:rPr>
              <a:t>2. Dụng cụ cắt, khâu, thêu</a:t>
            </a:r>
            <a:endParaRPr lang="en-US" dirty="0">
              <a:solidFill>
                <a:srgbClr val="C00000"/>
              </a:solidFill>
            </a:endParaRPr>
          </a:p>
        </p:txBody>
      </p:sp>
      <p:sp>
        <p:nvSpPr>
          <p:cNvPr id="3" name="Content Placeholder 2"/>
          <p:cNvSpPr>
            <a:spLocks noGrp="1"/>
          </p:cNvSpPr>
          <p:nvPr>
            <p:ph idx="1"/>
          </p:nvPr>
        </p:nvSpPr>
        <p:spPr>
          <a:xfrm>
            <a:off x="838200" y="1825625"/>
            <a:ext cx="10515600" cy="1026758"/>
          </a:xfrm>
        </p:spPr>
        <p:txBody>
          <a:bodyPr/>
          <a:lstStyle/>
          <a:p>
            <a:pPr marL="514350" indent="-514350">
              <a:buAutoNum type="alphaLcPeriod"/>
            </a:pPr>
            <a:r>
              <a:rPr lang="vi-VN" u="sng" dirty="0" smtClean="0">
                <a:latin typeface="+mj-lt"/>
              </a:rPr>
              <a:t>Kéo</a:t>
            </a:r>
          </a:p>
          <a:p>
            <a:pPr marL="0" indent="0">
              <a:buNone/>
            </a:pPr>
            <a:r>
              <a:rPr lang="vi-VN" dirty="0" smtClean="0">
                <a:latin typeface="+mj-lt"/>
              </a:rPr>
              <a:t>Gồm có 2 loại: Kéo cắt vải và kéo cắt chỉ.</a:t>
            </a:r>
          </a:p>
        </p:txBody>
      </p:sp>
      <p:sp>
        <p:nvSpPr>
          <p:cNvPr id="4" name="Content Placeholder 2"/>
          <p:cNvSpPr txBox="1">
            <a:spLocks/>
          </p:cNvSpPr>
          <p:nvPr/>
        </p:nvSpPr>
        <p:spPr>
          <a:xfrm>
            <a:off x="838200" y="2960666"/>
            <a:ext cx="10515600" cy="123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buFont typeface="Wingdings" panose="05000000000000000000" pitchFamily="2" charset="2"/>
              <a:buChar char="v"/>
            </a:pPr>
            <a:r>
              <a:rPr lang="vi-VN" dirty="0" smtClean="0">
                <a:latin typeface="+mj-lt"/>
              </a:rPr>
              <a:t> Đặc điểm cấu tạo: Cả hai loại kéo đều có thành phần chủ yếu là tay cầm và lưỡi kéo, ở giữa có chốt hoặc vít để bắt chéo hai lưỡi kéo. Tay cầm của kéo thường có hình uốn cong khép kín để lồng ngón tay vào khi cắt.</a:t>
            </a:r>
            <a:endParaRPr lang="vi-VN" dirty="0">
              <a:latin typeface="+mj-lt"/>
            </a:endParaRPr>
          </a:p>
        </p:txBody>
      </p:sp>
    </p:spTree>
    <p:extLst>
      <p:ext uri="{BB962C8B-B14F-4D97-AF65-F5344CB8AC3E}">
        <p14:creationId xmlns:p14="http://schemas.microsoft.com/office/powerpoint/2010/main" val="414976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784682"/>
            <a:ext cx="10515600" cy="4351338"/>
          </a:xfrm>
        </p:spPr>
        <p:txBody>
          <a:bodyPr/>
          <a:lstStyle/>
          <a:p>
            <a:pPr>
              <a:lnSpc>
                <a:spcPct val="120000"/>
              </a:lnSpc>
              <a:buFont typeface="Wingdings" panose="05000000000000000000" pitchFamily="2" charset="2"/>
              <a:buChar char="v"/>
            </a:pPr>
            <a:r>
              <a:rPr lang="vi-VN" dirty="0"/>
              <a:t> </a:t>
            </a:r>
            <a:r>
              <a:rPr lang="vi-VN" dirty="0" smtClean="0"/>
              <a:t>Sử dụng:</a:t>
            </a:r>
          </a:p>
          <a:p>
            <a:pPr>
              <a:lnSpc>
                <a:spcPct val="120000"/>
              </a:lnSpc>
              <a:buFontTx/>
              <a:buChar char="-"/>
            </a:pPr>
            <a:r>
              <a:rPr lang="vi-VN" dirty="0" smtClean="0"/>
              <a:t>Khi cắt vải, tay phải cầm kéo (ngón cái đặt vào một tay cầm, các ngón còn lại cầm vào tay cầm bên kia) để điều khiển lưỡi kéo.</a:t>
            </a:r>
          </a:p>
          <a:p>
            <a:pPr>
              <a:lnSpc>
                <a:spcPct val="120000"/>
              </a:lnSpc>
              <a:buFontTx/>
              <a:buChar char="-"/>
            </a:pPr>
            <a:r>
              <a:rPr lang="vi-VN" dirty="0" smtClean="0"/>
              <a:t>Lưỡi kéo nhọn, nhỏ hơn để phía dưới để luồn xuống dưới mặt vải khi cắt.</a:t>
            </a:r>
          </a:p>
          <a:p>
            <a:pPr>
              <a:lnSpc>
                <a:spcPct val="120000"/>
              </a:lnSpc>
              <a:buFontTx/>
              <a:buChar char="-"/>
            </a:pPr>
            <a:r>
              <a:rPr lang="vi-VN" dirty="0" smtClean="0"/>
              <a:t>Không dùng kéo cắt vải để cắt các vật cứng hoặc kim loại. </a:t>
            </a:r>
            <a:endParaRPr lang="en-US" dirty="0"/>
          </a:p>
        </p:txBody>
      </p:sp>
    </p:spTree>
    <p:extLst>
      <p:ext uri="{BB962C8B-B14F-4D97-AF65-F5344CB8AC3E}">
        <p14:creationId xmlns:p14="http://schemas.microsoft.com/office/powerpoint/2010/main" val="3383482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409</Words>
  <Application>Microsoft Office PowerPoint</Application>
  <PresentationFormat>Custom</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Bài 1: Vật liệu, dụng cụ cắt, khâu, thêu</vt:lpstr>
      <vt:lpstr>PowerPoint Presentation</vt:lpstr>
      <vt:lpstr>PowerPoint Presentation</vt:lpstr>
      <vt:lpstr>PowerPoint Presentation</vt:lpstr>
      <vt:lpstr>PowerPoint Presentation</vt:lpstr>
      <vt:lpstr>PowerPoint Presentation</vt:lpstr>
      <vt:lpstr>2. Dụng cụ cắt, khâu, thêu</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Kĩ thuật cắt, khâu, thêu</dc:title>
  <dc:creator>Windows 10 Version 2</dc:creator>
  <cp:lastModifiedBy>MyPC</cp:lastModifiedBy>
  <cp:revision>9</cp:revision>
  <dcterms:created xsi:type="dcterms:W3CDTF">2019-08-26T14:33:13Z</dcterms:created>
  <dcterms:modified xsi:type="dcterms:W3CDTF">2019-09-08T08:10:47Z</dcterms:modified>
</cp:coreProperties>
</file>