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65" r:id="rId3"/>
    <p:sldId id="269" r:id="rId4"/>
    <p:sldId id="267" r:id="rId5"/>
    <p:sldId id="266" r:id="rId6"/>
    <p:sldId id="273" r:id="rId7"/>
    <p:sldId id="282" r:id="rId8"/>
    <p:sldId id="270" r:id="rId9"/>
    <p:sldId id="272" r:id="rId10"/>
    <p:sldId id="274" r:id="rId11"/>
    <p:sldId id="275" r:id="rId12"/>
    <p:sldId id="276" r:id="rId13"/>
    <p:sldId id="277" r:id="rId14"/>
    <p:sldId id="279" r:id="rId15"/>
    <p:sldId id="284" r:id="rId16"/>
    <p:sldId id="285" r:id="rId17"/>
    <p:sldId id="281"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5F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77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a:t>
            </a:fld>
            <a:endParaRPr lang="en-US"/>
          </a:p>
        </p:txBody>
      </p:sp>
    </p:spTree>
    <p:extLst>
      <p:ext uri="{BB962C8B-B14F-4D97-AF65-F5344CB8AC3E}">
        <p14:creationId xmlns:p14="http://schemas.microsoft.com/office/powerpoint/2010/main" val="333499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16</a:t>
            </a:fld>
            <a:endParaRPr lang="en-US"/>
          </a:p>
        </p:txBody>
      </p:sp>
    </p:spTree>
    <p:extLst>
      <p:ext uri="{BB962C8B-B14F-4D97-AF65-F5344CB8AC3E}">
        <p14:creationId xmlns:p14="http://schemas.microsoft.com/office/powerpoint/2010/main" val="110946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2</a:t>
            </a:fld>
            <a:endParaRPr lang="en-US"/>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4</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5</a:t>
            </a:fld>
            <a:endParaRPr lang="en-US"/>
          </a:p>
        </p:txBody>
      </p:sp>
    </p:spTree>
    <p:extLst>
      <p:ext uri="{BB962C8B-B14F-4D97-AF65-F5344CB8AC3E}">
        <p14:creationId xmlns:p14="http://schemas.microsoft.com/office/powerpoint/2010/main" val="16272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8</a:t>
            </a:fld>
            <a:endParaRPr lang="en-US"/>
          </a:p>
        </p:txBody>
      </p:sp>
    </p:spTree>
    <p:extLst>
      <p:ext uri="{BB962C8B-B14F-4D97-AF65-F5344CB8AC3E}">
        <p14:creationId xmlns:p14="http://schemas.microsoft.com/office/powerpoint/2010/main" val="303910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9</a:t>
            </a:fld>
            <a:endParaRPr lang="en-US"/>
          </a:p>
        </p:txBody>
      </p:sp>
    </p:spTree>
    <p:extLst>
      <p:ext uri="{BB962C8B-B14F-4D97-AF65-F5344CB8AC3E}">
        <p14:creationId xmlns:p14="http://schemas.microsoft.com/office/powerpoint/2010/main" val="330435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11</a:t>
            </a:fld>
            <a:endParaRPr lang="en-US"/>
          </a:p>
        </p:txBody>
      </p:sp>
    </p:spTree>
    <p:extLst>
      <p:ext uri="{BB962C8B-B14F-4D97-AF65-F5344CB8AC3E}">
        <p14:creationId xmlns:p14="http://schemas.microsoft.com/office/powerpoint/2010/main" val="380725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13</a:t>
            </a:fld>
            <a:endParaRPr lang="en-US"/>
          </a:p>
        </p:txBody>
      </p:sp>
    </p:spTree>
    <p:extLst>
      <p:ext uri="{BB962C8B-B14F-4D97-AF65-F5344CB8AC3E}">
        <p14:creationId xmlns:p14="http://schemas.microsoft.com/office/powerpoint/2010/main" val="174070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14</a:t>
            </a:fld>
            <a:endParaRPr lang="en-US"/>
          </a:p>
        </p:txBody>
      </p:sp>
    </p:spTree>
    <p:extLst>
      <p:ext uri="{BB962C8B-B14F-4D97-AF65-F5344CB8AC3E}">
        <p14:creationId xmlns:p14="http://schemas.microsoft.com/office/powerpoint/2010/main" val="298091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2021/7/16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7/16/2021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2021/7/16</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715106" y="2182694"/>
            <a:ext cx="6761787" cy="923330"/>
          </a:xfrm>
          <a:prstGeom prst="rect">
            <a:avLst/>
          </a:prstGeom>
          <a:noFill/>
        </p:spPr>
        <p:txBody>
          <a:bodyPr wrap="none" lIns="91440" tIns="45720" rIns="91440" bIns="45720">
            <a:prstTxWarp prst="textArchUp">
              <a:avLst/>
            </a:prstTxWarp>
            <a:spAutoFit/>
          </a:bodyPr>
          <a:lstStyle/>
          <a:p>
            <a:pPr algn="ctr"/>
            <a:r>
              <a:rPr lang="en-US" sz="8000" b="1" cap="none" spc="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a:t>
            </a:r>
            <a:r>
              <a:rPr lang="en-US" sz="80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3: Luyện tay cho khéo</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3305175" y="85725"/>
            <a:ext cx="5048250" cy="523220"/>
          </a:xfrm>
          <a:prstGeom prst="rect">
            <a:avLst/>
          </a:prstGeom>
          <a:noFill/>
        </p:spPr>
        <p:txBody>
          <a:bodyPr wrap="square" rtlCol="0">
            <a:spAutoFit/>
          </a:bodyPr>
          <a:lstStyle/>
          <a:p>
            <a:pPr algn="ctr"/>
            <a:r>
              <a:rPr lang="en-US" sz="2800" b="1" dirty="0" err="1"/>
              <a:t>Chủ</a:t>
            </a:r>
            <a:r>
              <a:rPr lang="en-US" sz="2800" b="1" dirty="0"/>
              <a:t> </a:t>
            </a:r>
            <a:r>
              <a:rPr lang="en-US" sz="2800" b="1" dirty="0" err="1"/>
              <a:t>đề</a:t>
            </a:r>
            <a:r>
              <a:rPr lang="en-US" sz="2800" b="1" dirty="0"/>
              <a:t>: </a:t>
            </a:r>
            <a:r>
              <a:rPr lang="en-US" sz="2800" b="1" dirty="0" err="1"/>
              <a:t>Khám</a:t>
            </a:r>
            <a:r>
              <a:rPr lang="en-US" sz="2800" b="1" dirty="0"/>
              <a:t> </a:t>
            </a:r>
            <a:r>
              <a:rPr lang="en-US" sz="2800" b="1" dirty="0" err="1"/>
              <a:t>phá</a:t>
            </a:r>
            <a:r>
              <a:rPr lang="en-US" sz="2800" b="1" dirty="0"/>
              <a:t> </a:t>
            </a:r>
            <a:r>
              <a:rPr lang="en-US" sz="2800" b="1" dirty="0" err="1"/>
              <a:t>bản</a:t>
            </a:r>
            <a:r>
              <a:rPr lang="en-US" sz="2800" b="1" dirty="0"/>
              <a:t> </a:t>
            </a:r>
            <a:r>
              <a:rPr lang="en-US" sz="2800" b="1" dirty="0" err="1"/>
              <a:t>thân</a:t>
            </a:r>
            <a:endParaRPr lang="en-US" sz="2800" b="1" dirty="0"/>
          </a:p>
        </p:txBody>
      </p:sp>
      <p:sp>
        <p:nvSpPr>
          <p:cNvPr id="4" name="Rectangle 3">
            <a:extLst>
              <a:ext uri="{FF2B5EF4-FFF2-40B4-BE49-F238E27FC236}">
                <a16:creationId xmlns:a16="http://schemas.microsoft.com/office/drawing/2014/main" id="{41CA1889-5F82-49AD-B0BB-CEF477D8EE9B}"/>
              </a:ext>
            </a:extLst>
          </p:cNvPr>
          <p:cNvSpPr/>
          <p:nvPr/>
        </p:nvSpPr>
        <p:spPr>
          <a:xfrm>
            <a:off x="10744200" y="0"/>
            <a:ext cx="1447800" cy="1619250"/>
          </a:xfrm>
          <a:prstGeom prst="rect">
            <a:avLst/>
          </a:prstGeom>
          <a:solidFill>
            <a:srgbClr val="C7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tar: 24 Points 5">
            <a:extLst>
              <a:ext uri="{FF2B5EF4-FFF2-40B4-BE49-F238E27FC236}">
                <a16:creationId xmlns:a16="http://schemas.microsoft.com/office/drawing/2014/main" id="{0027DCE0-6490-49D4-B432-1D600D8BEA21}"/>
              </a:ext>
            </a:extLst>
          </p:cNvPr>
          <p:cNvSpPr/>
          <p:nvPr/>
        </p:nvSpPr>
        <p:spPr>
          <a:xfrm>
            <a:off x="2819400" y="0"/>
            <a:ext cx="6615112" cy="1347311"/>
          </a:xfrm>
          <a:prstGeom prst="star24">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30D2E-3F87-4686-B30A-99848F9AD9DB}"/>
              </a:ext>
            </a:extLst>
          </p:cNvPr>
          <p:cNvSpPr txBox="1"/>
          <p:nvPr/>
        </p:nvSpPr>
        <p:spPr>
          <a:xfrm>
            <a:off x="1385887" y="350489"/>
            <a:ext cx="976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mn-cs"/>
              </a:rPr>
              <a:t>Xâu</a:t>
            </a:r>
            <a:r>
              <a:rPr kumimoji="0" lang="en-GB" sz="3600" b="1" i="0" u="none" strike="noStrike" kern="1200" cap="none" spc="0" normalizeH="0" noProof="0">
                <a:ln>
                  <a:noFill/>
                </a:ln>
                <a:solidFill>
                  <a:srgbClr val="0070C0"/>
                </a:solidFill>
                <a:effectLst/>
                <a:uLnTx/>
                <a:uFillTx/>
                <a:latin typeface="Arial" panose="020B0604020202020204" pitchFamily="34" charset="0"/>
                <a:ea typeface="+mn-ea"/>
                <a:cs typeface="+mn-cs"/>
              </a:rPr>
              <a:t> dây giày</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4098" name="Picture 2" descr="20 Cách Buộc Dây Giày Cực Đẹp | Creative Ways to fasten Shoelaces - YouTube">
            <a:extLst>
              <a:ext uri="{FF2B5EF4-FFF2-40B4-BE49-F238E27FC236}">
                <a16:creationId xmlns:a16="http://schemas.microsoft.com/office/drawing/2014/main" id="{61AF06C5-F500-47B9-B43F-8B0168022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12" b="10555"/>
          <a:stretch/>
        </p:blipFill>
        <p:spPr bwMode="auto">
          <a:xfrm>
            <a:off x="2583656" y="1553528"/>
            <a:ext cx="7086600" cy="41633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C9219FB-AD68-4340-82B6-D7D0A2A75546}"/>
              </a:ext>
            </a:extLst>
          </p:cNvPr>
          <p:cNvSpPr/>
          <p:nvPr/>
        </p:nvSpPr>
        <p:spPr>
          <a:xfrm>
            <a:off x="10648950" y="0"/>
            <a:ext cx="154305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C30967-0B74-44A3-BFF6-2690E952110C}"/>
              </a:ext>
            </a:extLst>
          </p:cNvPr>
          <p:cNvSpPr/>
          <p:nvPr/>
        </p:nvSpPr>
        <p:spPr>
          <a:xfrm>
            <a:off x="10401300" y="0"/>
            <a:ext cx="1790700"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7D53A8C9-646D-4270-BF22-2E2744056403}"/>
              </a:ext>
            </a:extLst>
          </p:cNvPr>
          <p:cNvSpPr/>
          <p:nvPr/>
        </p:nvSpPr>
        <p:spPr>
          <a:xfrm>
            <a:off x="971550" y="257175"/>
            <a:ext cx="10248900" cy="36099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30000"/>
              </a:lnSpc>
            </a:pPr>
            <a:r>
              <a:rPr lang="en-GB" sz="4000">
                <a:solidFill>
                  <a:srgbClr val="002060"/>
                </a:solidFill>
              </a:rPr>
              <a:t>Bàn tay thật kì diệu, bàn tay có thể giúp ta làm mọi việc, tạo ra các sản phẩm. Để làm được nhiều việc hơn, luôn cần luyện tay khéo léo.</a:t>
            </a:r>
            <a:endParaRPr kumimoji="0" lang="en-US" sz="4000" i="0" u="none" strike="noStrike" kern="1200" cap="none" spc="0" normalizeH="0" baseline="0" noProof="0" dirty="0">
              <a:ln>
                <a:noFill/>
              </a:ln>
              <a:solidFill>
                <a:srgbClr val="002060"/>
              </a:solidFill>
              <a:effectLst/>
              <a:uLnTx/>
              <a:uFillTx/>
            </a:endParaRPr>
          </a:p>
        </p:txBody>
      </p:sp>
      <p:sp>
        <p:nvSpPr>
          <p:cNvPr id="4" name="Rectangle 3">
            <a:extLst>
              <a:ext uri="{FF2B5EF4-FFF2-40B4-BE49-F238E27FC236}">
                <a16:creationId xmlns:a16="http://schemas.microsoft.com/office/drawing/2014/main" id="{11363FE4-AA42-479F-BC1B-5FC8BBEA19CB}"/>
              </a:ext>
            </a:extLst>
          </p:cNvPr>
          <p:cNvSpPr/>
          <p:nvPr/>
        </p:nvSpPr>
        <p:spPr>
          <a:xfrm>
            <a:off x="2886851" y="4086225"/>
            <a:ext cx="64182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KHÉO LÉO, CẨN THẬN</a:t>
            </a:r>
          </a:p>
        </p:txBody>
      </p:sp>
    </p:spTree>
    <p:extLst>
      <p:ext uri="{BB962C8B-B14F-4D97-AF65-F5344CB8AC3E}">
        <p14:creationId xmlns:p14="http://schemas.microsoft.com/office/powerpoint/2010/main" val="9836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图片 13">
            <a:extLst>
              <a:ext uri="{FF2B5EF4-FFF2-40B4-BE49-F238E27FC236}">
                <a16:creationId xmlns:a16="http://schemas.microsoft.com/office/drawing/2014/main" id="{F7D1B18D-8328-4EB7-ACB3-68FB00F9F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7" name="组合 7">
            <a:extLst>
              <a:ext uri="{FF2B5EF4-FFF2-40B4-BE49-F238E27FC236}">
                <a16:creationId xmlns:a16="http://schemas.microsoft.com/office/drawing/2014/main" id="{D3EFF0A1-ADEF-467E-AB12-704C5084803D}"/>
              </a:ext>
            </a:extLst>
          </p:cNvPr>
          <p:cNvGrpSpPr/>
          <p:nvPr/>
        </p:nvGrpSpPr>
        <p:grpSpPr>
          <a:xfrm>
            <a:off x="2393187" y="3018175"/>
            <a:ext cx="10338318" cy="2957493"/>
            <a:chOff x="-578546" y="3048000"/>
            <a:chExt cx="7487347" cy="2225040"/>
          </a:xfrm>
        </p:grpSpPr>
        <p:pic>
          <p:nvPicPr>
            <p:cNvPr id="8" name="图片 8">
              <a:extLst>
                <a:ext uri="{FF2B5EF4-FFF2-40B4-BE49-F238E27FC236}">
                  <a16:creationId xmlns:a16="http://schemas.microsoft.com/office/drawing/2014/main" id="{EB1CBEB8-C945-459D-AB5F-E9165F032D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9" name="文本框 9">
              <a:extLst>
                <a:ext uri="{FF2B5EF4-FFF2-40B4-BE49-F238E27FC236}">
                  <a16:creationId xmlns:a16="http://schemas.microsoft.com/office/drawing/2014/main" id="{6EAC19AA-C176-4002-9725-7A35BADFC8A2}"/>
                </a:ext>
              </a:extLst>
            </p:cNvPr>
            <p:cNvSpPr txBox="1"/>
            <p:nvPr/>
          </p:nvSpPr>
          <p:spPr>
            <a:xfrm>
              <a:off x="30303" y="3887483"/>
              <a:ext cx="3934823" cy="6251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Mở rộng và tổng kết</a:t>
              </a:r>
              <a:endParaRPr kumimoji="0" lang="en-US" altLang="zh-CN" sz="48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350207616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0000">
                                          <p:cBhvr additive="base">
                                            <p:cTn id="12" dur="11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100" fill="hold"/>
                                            <p:tgtEl>
                                              <p:spTgt spid="7"/>
                                            </p:tgtEl>
                                            <p:attrNameLst>
                                              <p:attrName>ppt_x</p:attrName>
                                            </p:attrNameLst>
                                          </p:cBhvr>
                                          <p:tavLst>
                                            <p:tav tm="0">
                                              <p:val>
                                                <p:strVal val="1+#ppt_w/2"/>
                                              </p:val>
                                            </p:tav>
                                            <p:tav tm="100000">
                                              <p:val>
                                                <p:strVal val="#ppt_x"/>
                                              </p:val>
                                            </p:tav>
                                          </p:tavLst>
                                        </p:anim>
                                        <p:anim calcmode="lin" valueType="num">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925567-ACA6-4E79-A738-433695BEEF94}"/>
              </a:ext>
            </a:extLst>
          </p:cNvPr>
          <p:cNvSpPr/>
          <p:nvPr/>
        </p:nvSpPr>
        <p:spPr>
          <a:xfrm>
            <a:off x="10287000" y="0"/>
            <a:ext cx="190500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B3342518-A366-482E-9518-F94CEC4B030B}"/>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rPr>
              <a:t>Để sáng tạo bằng đôi bàn tay, em đã dùng những nguyên liệu và dụng cụ gì?</a:t>
            </a:r>
            <a:endParaRPr lang="en-US" sz="4800" dirty="0">
              <a:solidFill>
                <a:srgbClr val="002060"/>
              </a:solidFill>
            </a:endParaRPr>
          </a:p>
        </p:txBody>
      </p:sp>
    </p:spTree>
    <p:extLst>
      <p:ext uri="{BB962C8B-B14F-4D97-AF65-F5344CB8AC3E}">
        <p14:creationId xmlns:p14="http://schemas.microsoft.com/office/powerpoint/2010/main" val="2748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D53A8C9-646D-4270-BF22-2E2744056403}"/>
              </a:ext>
            </a:extLst>
          </p:cNvPr>
          <p:cNvSpPr/>
          <p:nvPr/>
        </p:nvSpPr>
        <p:spPr>
          <a:xfrm>
            <a:off x="1962150" y="1371600"/>
            <a:ext cx="8267700" cy="3609975"/>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30000"/>
              </a:lnSpc>
            </a:pPr>
            <a:r>
              <a:rPr lang="en-GB" sz="4000" noProof="0">
                <a:solidFill>
                  <a:srgbClr val="002060"/>
                </a:solidFill>
              </a:rPr>
              <a:t>Với đôi bàn tay khéo léo và sự sáng tạo, chúng ta có thể làm được nhiều việc, tạo ra nhiều sản phẩm đẹp.</a:t>
            </a:r>
            <a:endParaRPr kumimoji="0" lang="en-US" sz="400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53237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02720E10-27DD-403F-9978-15B27ADDC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3" name="组合 7">
            <a:extLst>
              <a:ext uri="{FF2B5EF4-FFF2-40B4-BE49-F238E27FC236}">
                <a16:creationId xmlns:a16="http://schemas.microsoft.com/office/drawing/2014/main" id="{3843CEA3-9746-4569-8E70-A81D87237046}"/>
              </a:ext>
            </a:extLst>
          </p:cNvPr>
          <p:cNvGrpSpPr/>
          <p:nvPr/>
        </p:nvGrpSpPr>
        <p:grpSpPr>
          <a:xfrm>
            <a:off x="2393187" y="3018175"/>
            <a:ext cx="10338318" cy="2957493"/>
            <a:chOff x="-578546" y="3048000"/>
            <a:chExt cx="7487347" cy="2225040"/>
          </a:xfrm>
        </p:grpSpPr>
        <p:pic>
          <p:nvPicPr>
            <p:cNvPr id="4" name="图片 8">
              <a:extLst>
                <a:ext uri="{FF2B5EF4-FFF2-40B4-BE49-F238E27FC236}">
                  <a16:creationId xmlns:a16="http://schemas.microsoft.com/office/drawing/2014/main" id="{A00950B7-34F8-445A-9B98-22D132E6A0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5" name="文本框 9">
              <a:extLst>
                <a:ext uri="{FF2B5EF4-FFF2-40B4-BE49-F238E27FC236}">
                  <a16:creationId xmlns:a16="http://schemas.microsoft.com/office/drawing/2014/main" id="{EB107193-A42A-4B9E-81DF-944797D0FA61}"/>
                </a:ext>
              </a:extLst>
            </p:cNvPr>
            <p:cNvSpPr txBox="1"/>
            <p:nvPr/>
          </p:nvSpPr>
          <p:spPr>
            <a:xfrm>
              <a:off x="30303" y="3887483"/>
              <a:ext cx="3934823" cy="578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Hoạt động sau giờ học</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48273748"/>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11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100" fill="hold"/>
                                            <p:tgtEl>
                                              <p:spTgt spid="3"/>
                                            </p:tgtEl>
                                            <p:attrNameLst>
                                              <p:attrName>ppt_x</p:attrName>
                                            </p:attrNameLst>
                                          </p:cBhvr>
                                          <p:tavLst>
                                            <p:tav tm="0">
                                              <p:val>
                                                <p:strVal val="1+#ppt_w/2"/>
                                              </p:val>
                                            </p:tav>
                                            <p:tav tm="100000">
                                              <p:val>
                                                <p:strVal val="#ppt_x"/>
                                              </p:val>
                                            </p:tav>
                                          </p:tavLst>
                                        </p:anim>
                                        <p:anim calcmode="lin" valueType="num">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Về</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cùng</a:t>
            </a:r>
            <a:r>
              <a:rPr lang="en-US" sz="3200" dirty="0">
                <a:solidFill>
                  <a:prstClr val="white"/>
                </a:solidFill>
                <a:latin typeface="Calibri" panose="020F0502020204030204"/>
              </a:rPr>
              <a:t> </a:t>
            </a:r>
            <a:r>
              <a:rPr lang="en-US" sz="3200" dirty="0" err="1">
                <a:solidFill>
                  <a:prstClr val="white"/>
                </a:solidFill>
                <a:latin typeface="Calibri" panose="020F0502020204030204"/>
              </a:rPr>
              <a:t>bố</a:t>
            </a:r>
            <a:r>
              <a:rPr lang="en-US" sz="3200" dirty="0">
                <a:solidFill>
                  <a:prstClr val="white"/>
                </a:solidFill>
                <a:latin typeface="Calibri" panose="020F0502020204030204"/>
              </a:rPr>
              <a:t> </a:t>
            </a:r>
            <a:r>
              <a:rPr lang="en-US" sz="3200" err="1">
                <a:solidFill>
                  <a:prstClr val="white"/>
                </a:solidFill>
                <a:latin typeface="Calibri" panose="020F0502020204030204"/>
              </a:rPr>
              <a:t>mẹ</a:t>
            </a:r>
            <a:r>
              <a:rPr lang="en-US" sz="3200">
                <a:solidFill>
                  <a:prstClr val="white"/>
                </a:solidFill>
                <a:latin typeface="Calibri" panose="020F0502020204030204"/>
              </a:rPr>
              <a:t> chơi trò “Xiếc bóng”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C1BDBBE-BCB8-4B63-8953-D6EC221DD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53" y="1500014"/>
            <a:ext cx="7658100" cy="4959712"/>
          </a:xfrm>
          <a:prstGeom prst="rect">
            <a:avLst/>
          </a:prstGeom>
        </p:spPr>
      </p:pic>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r>
              <a:rPr lang="en-US" sz="5000" dirty="0" err="1">
                <a:solidFill>
                  <a:srgbClr val="7030A0"/>
                </a:solidFill>
              </a:rPr>
              <a:t>Mục</a:t>
            </a:r>
            <a:r>
              <a:rPr lang="en-US" sz="5000" dirty="0">
                <a:solidFill>
                  <a:srgbClr val="7030A0"/>
                </a:solidFill>
              </a:rPr>
              <a:t> </a:t>
            </a:r>
            <a:r>
              <a:rPr lang="en-US" sz="5000" dirty="0" err="1">
                <a:solidFill>
                  <a:srgbClr val="7030A0"/>
                </a:solidFill>
              </a:rPr>
              <a:t>tiêu</a:t>
            </a:r>
            <a:r>
              <a:rPr lang="en-US" sz="5000" dirty="0">
                <a:solidFill>
                  <a:srgbClr val="7030A0"/>
                </a:solidFill>
              </a:rPr>
              <a:t> </a:t>
            </a:r>
            <a:r>
              <a:rPr lang="en-US" sz="5000" dirty="0" err="1">
                <a:solidFill>
                  <a:srgbClr val="7030A0"/>
                </a:solidFill>
              </a:rPr>
              <a:t>bài</a:t>
            </a:r>
            <a:r>
              <a:rPr lang="en-US" sz="5000" dirty="0">
                <a:solidFill>
                  <a:srgbClr val="7030A0"/>
                </a:solidFill>
              </a:rPr>
              <a:t> </a:t>
            </a:r>
            <a:r>
              <a:rPr lang="en-US" sz="5000" dirty="0" err="1">
                <a:solidFill>
                  <a:srgbClr val="7030A0"/>
                </a:solidFill>
              </a:rPr>
              <a:t>học</a:t>
            </a:r>
            <a:endParaRPr lang="en-US" sz="5000" dirty="0">
              <a:solidFill>
                <a:srgbClr val="7030A0"/>
              </a:solidFill>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539552" y="2896998"/>
            <a:ext cx="8761444" cy="1200329"/>
          </a:xfrm>
          <a:prstGeom prst="rect">
            <a:avLst/>
          </a:prstGeom>
          <a:noFill/>
        </p:spPr>
        <p:txBody>
          <a:bodyPr wrap="square" rtlCol="0">
            <a:spAutoFit/>
          </a:bodyPr>
          <a:lstStyle/>
          <a:p>
            <a:pPr marL="457200" indent="-457200">
              <a:buFont typeface="Arial" panose="020B0604020202020204" pitchFamily="34" charset="0"/>
              <a:buChar char="•"/>
            </a:pPr>
            <a:r>
              <a:rPr lang="en-GB" sz="3600">
                <a:solidFill>
                  <a:srgbClr val="FF0000"/>
                </a:solidFill>
              </a:rPr>
              <a:t>Tự làm một món đồ thủ công</a:t>
            </a:r>
            <a:r>
              <a:rPr lang="vi-VN" sz="3600">
                <a:solidFill>
                  <a:srgbClr val="FF0000"/>
                </a:solidFill>
              </a:rPr>
              <a:t>.</a:t>
            </a:r>
            <a:endParaRPr lang="en-US" sz="3600" dirty="0">
              <a:solidFill>
                <a:srgbClr val="FF0000"/>
              </a:solidFill>
            </a:endParaRPr>
          </a:p>
          <a:p>
            <a:pPr marL="457200" indent="-457200">
              <a:buFont typeface="Arial" panose="020B0604020202020204" pitchFamily="34" charset="0"/>
              <a:buChar char="•"/>
            </a:pPr>
            <a:r>
              <a:rPr lang="en-GB" sz="3600">
                <a:solidFill>
                  <a:srgbClr val="FF0000"/>
                </a:solidFill>
              </a:rPr>
              <a:t>Thể hiện sự khéo léo, cẩn thận khi làm việc</a:t>
            </a:r>
            <a:r>
              <a:rPr lang="vi-VN" sz="360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1D83FB03-EA17-4551-869C-08607536F1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id="{A8EA5C3C-A6C1-44ED-A732-AA78EC0CA124}"/>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id="{22825634-D88D-4A06-A677-924DB6FFD7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id="{F9A6376D-A520-460C-A63B-427E8D047F63}"/>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Khởi động</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8259595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7A476B-122E-4ECB-BC2D-6AAA52E18F88}"/>
              </a:ext>
            </a:extLst>
          </p:cNvPr>
          <p:cNvSpPr txBox="1"/>
          <p:nvPr/>
        </p:nvSpPr>
        <p:spPr>
          <a:xfrm>
            <a:off x="2113614" y="2244777"/>
            <a:ext cx="7719934" cy="1200329"/>
          </a:xfrm>
          <a:prstGeom prst="rect">
            <a:avLst/>
          </a:prstGeom>
          <a:noFill/>
        </p:spPr>
        <p:txBody>
          <a:bodyPr wrap="square" rtlCol="0">
            <a:spAutoFit/>
          </a:bodyPr>
          <a:lstStyle/>
          <a:p>
            <a:pPr algn="ctr"/>
            <a:r>
              <a:rPr lang="en-GB" sz="3600" b="1">
                <a:solidFill>
                  <a:srgbClr val="002060"/>
                </a:solidFill>
              </a:rPr>
              <a:t>Hằng ngày, đôi bàn tay có thể làm những việc gì?</a:t>
            </a:r>
            <a:endParaRPr lang="en-US" sz="3600" b="1">
              <a:solidFill>
                <a:srgbClr val="002060"/>
              </a:solidFill>
            </a:endParaRPr>
          </a:p>
        </p:txBody>
      </p:sp>
    </p:spTree>
    <p:extLst>
      <p:ext uri="{BB962C8B-B14F-4D97-AF65-F5344CB8AC3E}">
        <p14:creationId xmlns:p14="http://schemas.microsoft.com/office/powerpoint/2010/main" val="4997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8" presetClass="exit" presetSubtype="32" fill="hold" grpId="1" nodeType="withEffect">
                                  <p:stCondLst>
                                    <p:cond delay="0"/>
                                  </p:stCondLst>
                                  <p:childTnLst>
                                    <p:animEffect transition="out" filter="diamond(out)">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descr="Cartoon Reaching Hand Gesture Illustration, Reach Out, Palm, Action PNG  Transparent Clipart Image and PSD File for Free Download | Cartoon clip  art, Hand gesture illustration, Cartoon hand">
            <a:extLst>
              <a:ext uri="{FF2B5EF4-FFF2-40B4-BE49-F238E27FC236}">
                <a16:creationId xmlns:a16="http://schemas.microsoft.com/office/drawing/2014/main" id="{3754DA5F-0BE7-49EF-877E-D899E07D3B7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0270" b="28180"/>
          <a:stretch/>
        </p:blipFill>
        <p:spPr bwMode="auto">
          <a:xfrm rot="523284" flipH="1">
            <a:off x="2850629" y="869630"/>
            <a:ext cx="6490741" cy="1708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4CF2754-CB5C-43EF-8863-1E029CF2099E}"/>
              </a:ext>
            </a:extLst>
          </p:cNvPr>
          <p:cNvSpPr/>
          <p:nvPr/>
        </p:nvSpPr>
        <p:spPr>
          <a:xfrm>
            <a:off x="3072985" y="387413"/>
            <a:ext cx="5771213" cy="83234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a:solidFill>
                  <a:srgbClr val="C00000"/>
                </a:solidFill>
              </a:rPr>
              <a:t>Bàn tay biết nói</a:t>
            </a:r>
            <a:endParaRPr lang="en-US" sz="5400" b="1" dirty="0">
              <a:solidFill>
                <a:srgbClr val="C00000"/>
              </a:solidFill>
            </a:endParaRPr>
          </a:p>
        </p:txBody>
      </p:sp>
      <p:sp>
        <p:nvSpPr>
          <p:cNvPr id="5" name="TextBox 4">
            <a:extLst>
              <a:ext uri="{FF2B5EF4-FFF2-40B4-BE49-F238E27FC236}">
                <a16:creationId xmlns:a16="http://schemas.microsoft.com/office/drawing/2014/main" id="{7116A591-6A57-4FE7-9206-E90B21FAF635}"/>
              </a:ext>
            </a:extLst>
          </p:cNvPr>
          <p:cNvSpPr txBox="1"/>
          <p:nvPr/>
        </p:nvSpPr>
        <p:spPr>
          <a:xfrm>
            <a:off x="809469" y="2537346"/>
            <a:ext cx="9458794" cy="523220"/>
          </a:xfrm>
          <a:prstGeom prst="rect">
            <a:avLst/>
          </a:prstGeom>
          <a:noFill/>
        </p:spPr>
        <p:txBody>
          <a:bodyPr wrap="square" rtlCol="0">
            <a:spAutoFit/>
          </a:bodyPr>
          <a:lstStyle/>
          <a:p>
            <a:r>
              <a:rPr lang="en-GB" sz="2800"/>
              <a:t>Hãy dùng đôi bàn tay của mình để thể hiện những nội dung sau:</a:t>
            </a:r>
            <a:endParaRPr lang="en-US" sz="2800"/>
          </a:p>
        </p:txBody>
      </p:sp>
      <p:sp>
        <p:nvSpPr>
          <p:cNvPr id="10" name="Rectangle 9">
            <a:extLst>
              <a:ext uri="{FF2B5EF4-FFF2-40B4-BE49-F238E27FC236}">
                <a16:creationId xmlns:a16="http://schemas.microsoft.com/office/drawing/2014/main" id="{5D9EAE36-8D9C-4678-A2C0-5B9EDDF19BBF}"/>
              </a:ext>
            </a:extLst>
          </p:cNvPr>
          <p:cNvSpPr/>
          <p:nvPr/>
        </p:nvSpPr>
        <p:spPr>
          <a:xfrm>
            <a:off x="4414306" y="3632543"/>
            <a:ext cx="285373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Tuyệt vời</a:t>
            </a:r>
          </a:p>
        </p:txBody>
      </p:sp>
      <p:sp>
        <p:nvSpPr>
          <p:cNvPr id="12" name="Rectangle 11">
            <a:extLst>
              <a:ext uri="{FF2B5EF4-FFF2-40B4-BE49-F238E27FC236}">
                <a16:creationId xmlns:a16="http://schemas.microsoft.com/office/drawing/2014/main" id="{BB2C1A93-75FA-4E5C-BF43-DF78A871420C}"/>
              </a:ext>
            </a:extLst>
          </p:cNvPr>
          <p:cNvSpPr/>
          <p:nvPr/>
        </p:nvSpPr>
        <p:spPr>
          <a:xfrm>
            <a:off x="4339798" y="3632201"/>
            <a:ext cx="3002745"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Sóng biển</a:t>
            </a:r>
          </a:p>
        </p:txBody>
      </p:sp>
      <p:sp>
        <p:nvSpPr>
          <p:cNvPr id="13" name="Rectangle 12">
            <a:extLst>
              <a:ext uri="{FF2B5EF4-FFF2-40B4-BE49-F238E27FC236}">
                <a16:creationId xmlns:a16="http://schemas.microsoft.com/office/drawing/2014/main" id="{7139E708-B837-43F3-88EE-622AACC3A38B}"/>
              </a:ext>
            </a:extLst>
          </p:cNvPr>
          <p:cNvSpPr/>
          <p:nvPr/>
        </p:nvSpPr>
        <p:spPr>
          <a:xfrm>
            <a:off x="3828039" y="3631859"/>
            <a:ext cx="4261103"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Gọi điện thoại</a:t>
            </a:r>
          </a:p>
        </p:txBody>
      </p:sp>
      <p:sp>
        <p:nvSpPr>
          <p:cNvPr id="14" name="Rectangle 13">
            <a:extLst>
              <a:ext uri="{FF2B5EF4-FFF2-40B4-BE49-F238E27FC236}">
                <a16:creationId xmlns:a16="http://schemas.microsoft.com/office/drawing/2014/main" id="{175D1188-C2CE-4E2C-BB4C-EA07AE41ACE8}"/>
              </a:ext>
            </a:extLst>
          </p:cNvPr>
          <p:cNvSpPr/>
          <p:nvPr/>
        </p:nvSpPr>
        <p:spPr>
          <a:xfrm>
            <a:off x="4441075" y="3556366"/>
            <a:ext cx="274754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Ngôi nhà</a:t>
            </a:r>
          </a:p>
        </p:txBody>
      </p:sp>
      <p:sp>
        <p:nvSpPr>
          <p:cNvPr id="15" name="Rectangle 14">
            <a:extLst>
              <a:ext uri="{FF2B5EF4-FFF2-40B4-BE49-F238E27FC236}">
                <a16:creationId xmlns:a16="http://schemas.microsoft.com/office/drawing/2014/main" id="{E64B9B9D-B581-479D-B6CC-D45FD9F83F88}"/>
              </a:ext>
            </a:extLst>
          </p:cNvPr>
          <p:cNvSpPr/>
          <p:nvPr/>
        </p:nvSpPr>
        <p:spPr>
          <a:xfrm>
            <a:off x="4929027" y="3527832"/>
            <a:ext cx="223651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Mặt nạ</a:t>
            </a:r>
          </a:p>
        </p:txBody>
      </p:sp>
      <p:sp>
        <p:nvSpPr>
          <p:cNvPr id="16" name="Rectangle 15">
            <a:extLst>
              <a:ext uri="{FF2B5EF4-FFF2-40B4-BE49-F238E27FC236}">
                <a16:creationId xmlns:a16="http://schemas.microsoft.com/office/drawing/2014/main" id="{264B1A1D-599F-4225-BE48-7BA606C3406D}"/>
              </a:ext>
            </a:extLst>
          </p:cNvPr>
          <p:cNvSpPr/>
          <p:nvPr/>
        </p:nvSpPr>
        <p:spPr>
          <a:xfrm>
            <a:off x="5056808" y="3707352"/>
            <a:ext cx="1920206"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Lá cây</a:t>
            </a:r>
          </a:p>
        </p:txBody>
      </p:sp>
      <p:sp>
        <p:nvSpPr>
          <p:cNvPr id="17" name="Rectangle 16">
            <a:extLst>
              <a:ext uri="{FF2B5EF4-FFF2-40B4-BE49-F238E27FC236}">
                <a16:creationId xmlns:a16="http://schemas.microsoft.com/office/drawing/2014/main" id="{3A1E1A4D-FDBB-4581-83D9-4DE513B79700}"/>
              </a:ext>
            </a:extLst>
          </p:cNvPr>
          <p:cNvSpPr/>
          <p:nvPr/>
        </p:nvSpPr>
        <p:spPr>
          <a:xfrm>
            <a:off x="5033723" y="3753969"/>
            <a:ext cx="116730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Gió</a:t>
            </a:r>
          </a:p>
        </p:txBody>
      </p:sp>
      <p:sp>
        <p:nvSpPr>
          <p:cNvPr id="18" name="Rectangle 17">
            <a:extLst>
              <a:ext uri="{FF2B5EF4-FFF2-40B4-BE49-F238E27FC236}">
                <a16:creationId xmlns:a16="http://schemas.microsoft.com/office/drawing/2014/main" id="{FB3DAEA8-4A39-451D-8C0B-3322431CF329}"/>
              </a:ext>
            </a:extLst>
          </p:cNvPr>
          <p:cNvSpPr/>
          <p:nvPr/>
        </p:nvSpPr>
        <p:spPr>
          <a:xfrm>
            <a:off x="5314073" y="3631859"/>
            <a:ext cx="1580882"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Mưa</a:t>
            </a:r>
          </a:p>
        </p:txBody>
      </p:sp>
      <p:sp>
        <p:nvSpPr>
          <p:cNvPr id="19" name="Rectangle 18">
            <a:extLst>
              <a:ext uri="{FF2B5EF4-FFF2-40B4-BE49-F238E27FC236}">
                <a16:creationId xmlns:a16="http://schemas.microsoft.com/office/drawing/2014/main" id="{2100FE7A-8C31-4A2F-914D-AB77E7636E34}"/>
              </a:ext>
            </a:extLst>
          </p:cNvPr>
          <p:cNvSpPr/>
          <p:nvPr/>
        </p:nvSpPr>
        <p:spPr>
          <a:xfrm>
            <a:off x="3697331" y="3753285"/>
            <a:ext cx="50073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Tình yêu thương</a:t>
            </a:r>
          </a:p>
        </p:txBody>
      </p:sp>
    </p:spTree>
    <p:extLst>
      <p:ext uri="{BB962C8B-B14F-4D97-AF65-F5344CB8AC3E}">
        <p14:creationId xmlns:p14="http://schemas.microsoft.com/office/powerpoint/2010/main" val="3244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 presetClass="exit" presetSubtype="10" fill="hold" grpId="1" nodeType="withEffect">
                                  <p:stCondLst>
                                    <p:cond delay="0"/>
                                  </p:stCondLst>
                                  <p:childTnLst>
                                    <p:animEffect transition="out" filter="checkerboard(across)">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 presetClass="exit" presetSubtype="10" fill="hold" grpId="1" nodeType="withEffect">
                                  <p:stCondLst>
                                    <p:cond delay="0"/>
                                  </p:stCondLst>
                                  <p:childTnLst>
                                    <p:animEffect transition="out" filter="checkerboard(across)">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 presetClass="exit" presetSubtype="10" fill="hold" grpId="1" nodeType="withEffect">
                                  <p:stCondLst>
                                    <p:cond delay="0"/>
                                  </p:stCondLst>
                                  <p:childTnLst>
                                    <p:animEffect transition="out" filter="checkerboard(across)">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 presetClass="exit" presetSubtype="10" fill="hold" grpId="1" nodeType="withEffect">
                                  <p:stCondLst>
                                    <p:cond delay="0"/>
                                  </p:stCondLst>
                                  <p:childTnLst>
                                    <p:animEffect transition="out" filter="checkerboard(across)">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par>
                                <p:cTn id="82" presetID="5" presetClass="exit" presetSubtype="10" fill="hold" grpId="1" nodeType="withEffect">
                                  <p:stCondLst>
                                    <p:cond delay="0"/>
                                  </p:stCondLst>
                                  <p:childTnLst>
                                    <p:animEffect transition="out" filter="checkerboard(across)">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5" presetClass="exit" presetSubtype="10" fill="hold" grpId="1" nodeType="withEffect">
                                  <p:stCondLst>
                                    <p:cond delay="0"/>
                                  </p:stCondLst>
                                  <p:childTnLst>
                                    <p:animEffect transition="out" filter="checkerboard(across)">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par>
                                <p:cTn id="102" presetID="5" presetClass="exit" presetSubtype="10" fill="hold" grpId="1" nodeType="withEffect">
                                  <p:stCondLst>
                                    <p:cond delay="0"/>
                                  </p:stCondLst>
                                  <p:childTnLst>
                                    <p:animEffect transition="out" filter="checkerboard(across)">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0"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12000"/>
          </a:stretch>
        </a:blipFill>
        <a:effectLst/>
      </p:bgPr>
    </p:bg>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1EC753BF-E675-4122-A03F-37B68DF52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id="{D5518431-C4F1-48FF-897C-D9FF34F9C568}"/>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id="{9F41BFAD-6244-4593-8C2C-284300F48E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id="{1CE2FE9C-F935-406F-9CB9-2B43793D325A}"/>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Khám phá chủ đề</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54214534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7D53A8C9-646D-4270-BF22-2E2744056403}"/>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4800" b="1">
                <a:solidFill>
                  <a:srgbClr val="002060"/>
                </a:solidFill>
              </a:rPr>
              <a:t>Thử tài khéo léo của đôi bàn tay</a:t>
            </a:r>
            <a:endParaRPr lang="en-US" sz="4800" dirty="0">
              <a:solidFill>
                <a:srgbClr val="002060"/>
              </a:solidFill>
            </a:endParaRPr>
          </a:p>
        </p:txBody>
      </p:sp>
      <p:sp>
        <p:nvSpPr>
          <p:cNvPr id="3" name="Rectangle 2">
            <a:extLst>
              <a:ext uri="{FF2B5EF4-FFF2-40B4-BE49-F238E27FC236}">
                <a16:creationId xmlns:a16="http://schemas.microsoft.com/office/drawing/2014/main" id="{7AEE79A2-2C46-4A8F-96AD-766498A40679}"/>
              </a:ext>
            </a:extLst>
          </p:cNvPr>
          <p:cNvSpPr/>
          <p:nvPr/>
        </p:nvSpPr>
        <p:spPr>
          <a:xfrm>
            <a:off x="10248900" y="-133350"/>
            <a:ext cx="2438400" cy="173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Flowchart: Punched Tape 2">
            <a:extLst>
              <a:ext uri="{FF2B5EF4-FFF2-40B4-BE49-F238E27FC236}">
                <a16:creationId xmlns:a16="http://schemas.microsoft.com/office/drawing/2014/main" id="{1EB42147-C812-4A25-BD74-A4325AA7E4D7}"/>
              </a:ext>
            </a:extLst>
          </p:cNvPr>
          <p:cNvSpPr/>
          <p:nvPr/>
        </p:nvSpPr>
        <p:spPr>
          <a:xfrm>
            <a:off x="3431513" y="75515"/>
            <a:ext cx="5257806" cy="1485900"/>
          </a:xfrm>
          <a:prstGeom prst="flowChartPunchedTape">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30D2E-3F87-4686-B30A-99848F9AD9DB}"/>
              </a:ext>
            </a:extLst>
          </p:cNvPr>
          <p:cNvSpPr txBox="1"/>
          <p:nvPr/>
        </p:nvSpPr>
        <p:spPr>
          <a:xfrm>
            <a:off x="3335428" y="495300"/>
            <a:ext cx="5353891" cy="646331"/>
          </a:xfrm>
          <a:prstGeom prst="rect">
            <a:avLst/>
          </a:prstGeom>
          <a:noFill/>
        </p:spPr>
        <p:txBody>
          <a:bodyPr wrap="square" rtlCol="0">
            <a:spAutoFit/>
          </a:bodyPr>
          <a:lstStyle/>
          <a:p>
            <a:pPr algn="ctr"/>
            <a:r>
              <a:rPr lang="en-GB" sz="3600" b="1">
                <a:solidFill>
                  <a:srgbClr val="0070C0"/>
                </a:solidFill>
              </a:rPr>
              <a:t>Tranh làm từ lá khô</a:t>
            </a:r>
            <a:endParaRPr lang="en-US" sz="3600" b="1" dirty="0">
              <a:solidFill>
                <a:srgbClr val="0070C0"/>
              </a:solidFill>
            </a:endParaRPr>
          </a:p>
        </p:txBody>
      </p:sp>
      <p:pic>
        <p:nvPicPr>
          <p:cNvPr id="2050" name="Picture 2" descr="30 Tạo hình bằng lá cây ý tưởng | lá cây, cây, trang trí">
            <a:extLst>
              <a:ext uri="{FF2B5EF4-FFF2-40B4-BE49-F238E27FC236}">
                <a16:creationId xmlns:a16="http://schemas.microsoft.com/office/drawing/2014/main" id="{A80C1D40-9AAC-4B18-B079-0EEE8B745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03" y="2119312"/>
            <a:ext cx="3057525"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Sở Giáo Dục Và Đào Tạo Vĩnh Phúc">
            <a:extLst>
              <a:ext uri="{FF2B5EF4-FFF2-40B4-BE49-F238E27FC236}">
                <a16:creationId xmlns:a16="http://schemas.microsoft.com/office/drawing/2014/main" id="{2D7D9013-C8B4-4CC5-A6F7-08D3359DE8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1513" y="2162712"/>
            <a:ext cx="3136815" cy="259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Tạo hình con vật từ lá cây 3">
            <a:extLst>
              <a:ext uri="{FF2B5EF4-FFF2-40B4-BE49-F238E27FC236}">
                <a16:creationId xmlns:a16="http://schemas.microsoft.com/office/drawing/2014/main" id="{5897F7E1-62C9-4569-B1E8-17533877B7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0729" y="2160600"/>
            <a:ext cx="2537571"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Junbaby: Cách làm đồ chơi từ lá cây">
            <a:extLst>
              <a:ext uri="{FF2B5EF4-FFF2-40B4-BE49-F238E27FC236}">
                <a16:creationId xmlns:a16="http://schemas.microsoft.com/office/drawing/2014/main" id="{D48BC116-0060-4F3A-A8B2-8029B81608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5462" y="2141012"/>
            <a:ext cx="2604789" cy="2638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863AC60-06DD-48BE-9915-5E2827904B3D}"/>
              </a:ext>
            </a:extLst>
          </p:cNvPr>
          <p:cNvSpPr/>
          <p:nvPr/>
        </p:nvSpPr>
        <p:spPr>
          <a:xfrm>
            <a:off x="10572750" y="0"/>
            <a:ext cx="1619250" cy="1561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6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1000"/>
                                        <p:tgtEl>
                                          <p:spTgt spid="2054"/>
                                        </p:tgtEl>
                                      </p:cBhvr>
                                    </p:animEffect>
                                    <p:anim calcmode="lin" valueType="num">
                                      <p:cBhvr>
                                        <p:cTn id="23" dur="1000" fill="hold"/>
                                        <p:tgtEl>
                                          <p:spTgt spid="2054"/>
                                        </p:tgtEl>
                                        <p:attrNameLst>
                                          <p:attrName>ppt_x</p:attrName>
                                        </p:attrNameLst>
                                      </p:cBhvr>
                                      <p:tavLst>
                                        <p:tav tm="0">
                                          <p:val>
                                            <p:strVal val="#ppt_x"/>
                                          </p:val>
                                        </p:tav>
                                        <p:tav tm="100000">
                                          <p:val>
                                            <p:strVal val="#ppt_x"/>
                                          </p:val>
                                        </p:tav>
                                      </p:tavLst>
                                    </p:anim>
                                    <p:anim calcmode="lin" valueType="num">
                                      <p:cBhvr>
                                        <p:cTn id="24" dur="1000" fill="hold"/>
                                        <p:tgtEl>
                                          <p:spTgt spid="205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fade">
                                      <p:cBhvr>
                                        <p:cTn id="27" dur="1000"/>
                                        <p:tgtEl>
                                          <p:spTgt spid="2056"/>
                                        </p:tgtEl>
                                      </p:cBhvr>
                                    </p:animEffect>
                                    <p:anim calcmode="lin" valueType="num">
                                      <p:cBhvr>
                                        <p:cTn id="28" dur="1000" fill="hold"/>
                                        <p:tgtEl>
                                          <p:spTgt spid="2056"/>
                                        </p:tgtEl>
                                        <p:attrNameLst>
                                          <p:attrName>ppt_x</p:attrName>
                                        </p:attrNameLst>
                                      </p:cBhvr>
                                      <p:tavLst>
                                        <p:tav tm="0">
                                          <p:val>
                                            <p:strVal val="#ppt_x"/>
                                          </p:val>
                                        </p:tav>
                                        <p:tav tm="100000">
                                          <p:val>
                                            <p:strVal val="#ppt_x"/>
                                          </p:val>
                                        </p:tav>
                                      </p:tavLst>
                                    </p:anim>
                                    <p:anim calcmode="lin" valueType="num">
                                      <p:cBhvr>
                                        <p:cTn id="29"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F3A019-AD1C-488F-98EA-5757F0927BB1}"/>
              </a:ext>
            </a:extLst>
          </p:cNvPr>
          <p:cNvSpPr/>
          <p:nvPr/>
        </p:nvSpPr>
        <p:spPr>
          <a:xfrm>
            <a:off x="10648950" y="0"/>
            <a:ext cx="154305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bbon: Tilted Up 2">
            <a:extLst>
              <a:ext uri="{FF2B5EF4-FFF2-40B4-BE49-F238E27FC236}">
                <a16:creationId xmlns:a16="http://schemas.microsoft.com/office/drawing/2014/main" id="{61132932-CBF9-4D09-B42E-2B1FCC48DA1D}"/>
              </a:ext>
            </a:extLst>
          </p:cNvPr>
          <p:cNvSpPr/>
          <p:nvPr/>
        </p:nvSpPr>
        <p:spPr>
          <a:xfrm>
            <a:off x="676275" y="209550"/>
            <a:ext cx="10810875" cy="1162050"/>
          </a:xfrm>
          <a:prstGeom prst="ribbon2">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430D2E-3F87-4686-B30A-99848F9AD9DB}"/>
              </a:ext>
            </a:extLst>
          </p:cNvPr>
          <p:cNvSpPr txBox="1"/>
          <p:nvPr/>
        </p:nvSpPr>
        <p:spPr>
          <a:xfrm>
            <a:off x="1214437" y="410259"/>
            <a:ext cx="9763125" cy="646331"/>
          </a:xfrm>
          <a:prstGeom prst="rect">
            <a:avLst/>
          </a:prstGeom>
          <a:noFill/>
        </p:spPr>
        <p:txBody>
          <a:bodyPr wrap="square" rtlCol="0">
            <a:spAutoFit/>
          </a:bodyPr>
          <a:lstStyle/>
          <a:p>
            <a:pPr lvl="0" algn="ctr"/>
            <a:r>
              <a:rPr lang="en-GB" sz="3600" b="1">
                <a:solidFill>
                  <a:srgbClr val="0070C0"/>
                </a:solidFill>
              </a:rPr>
              <a:t>Làm khung ảnh bằng bìa</a:t>
            </a:r>
            <a:endParaRPr kumimoji="0" lang="en-US" sz="3600" b="1" i="0" u="none" strike="noStrike" kern="1200" cap="none" spc="0" normalizeH="0" baseline="0" noProof="0" dirty="0">
              <a:ln>
                <a:noFill/>
              </a:ln>
              <a:solidFill>
                <a:srgbClr val="0070C0"/>
              </a:solidFill>
              <a:effectLst/>
              <a:uLnTx/>
              <a:uFillTx/>
              <a:latin typeface="Calibri" panose="020F0502020204030204"/>
            </a:endParaRPr>
          </a:p>
        </p:txBody>
      </p:sp>
      <p:pic>
        <p:nvPicPr>
          <p:cNvPr id="3074" name="Picture 2" descr="Cách làm khung ảnh bằng bìa carton siêu đơn giản">
            <a:extLst>
              <a:ext uri="{FF2B5EF4-FFF2-40B4-BE49-F238E27FC236}">
                <a16:creationId xmlns:a16="http://schemas.microsoft.com/office/drawing/2014/main" id="{32910050-22A6-4A41-8AB3-B0DF3E6F0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173355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ướng dẫn làm khung hình giấy - Paper frame tutorial - YouTube">
            <a:extLst>
              <a:ext uri="{FF2B5EF4-FFF2-40B4-BE49-F238E27FC236}">
                <a16:creationId xmlns:a16="http://schemas.microsoft.com/office/drawing/2014/main" id="{037C7814-1F18-4436-9D3A-6AC877E5B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173355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398</Words>
  <Application>Microsoft Office PowerPoint</Application>
  <PresentationFormat>Widescreen</PresentationFormat>
  <Paragraphs>55</Paragraphs>
  <Slides>17</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等线</vt:lpstr>
      <vt:lpstr>Arial</vt:lpstr>
      <vt:lpstr>Calibri</vt:lpstr>
      <vt:lpstr>Calibri Light</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cp:lastModifiedBy>
  <cp:revision>30</cp:revision>
  <dcterms:created xsi:type="dcterms:W3CDTF">2021-06-07T06:59:14Z</dcterms:created>
  <dcterms:modified xsi:type="dcterms:W3CDTF">2021-07-16T03:38:46Z</dcterms:modified>
</cp:coreProperties>
</file>