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1"/>
  </p:notesMasterIdLst>
  <p:sldIdLst>
    <p:sldId id="256" r:id="rId4"/>
    <p:sldId id="264" r:id="rId5"/>
    <p:sldId id="288" r:id="rId6"/>
    <p:sldId id="290" r:id="rId7"/>
    <p:sldId id="279" r:id="rId8"/>
    <p:sldId id="289" r:id="rId9"/>
    <p:sldId id="270"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varScale="1">
        <p:scale>
          <a:sx n="77" d="100"/>
          <a:sy n="77" d="100"/>
        </p:scale>
        <p:origin x="1133"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10/14/2021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10/14/2021</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10/14/2021</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10/14/2021</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10/14/2021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10/14/2021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10/14/2021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10/14/2021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10/14/2021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10/14/2021</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10/14/2021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10/14/2021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10/14/2021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10/14/2021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10/14/2021</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10/14/2021</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10/14/2021</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10/14/2021</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10/14/2021</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10/14/2021</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10/14/2021</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10/14/2021</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889721" y="3202559"/>
            <a:ext cx="2454500" cy="923330"/>
          </a:xfrm>
          <a:prstGeom prst="rect">
            <a:avLst/>
          </a:prstGeom>
          <a:noFill/>
        </p:spPr>
        <p:txBody>
          <a:bodyPr wrap="square" rtlCol="0">
            <a:spAutoFit/>
          </a:bodyPr>
          <a:lstStyle/>
          <a:p>
            <a:r>
              <a:rPr lang="en-US" altLang="zh-CN" sz="5400">
                <a:solidFill>
                  <a:srgbClr val="FF0000"/>
                </a:solidFill>
                <a:latin typeface="iCiel Cadena" panose="02000503000000020004" pitchFamily="2" charset="0"/>
                <a:ea typeface="思源黑体 CN Bold" panose="020B0800000000000000" pitchFamily="34" charset="-122"/>
              </a:rPr>
              <a:t>Tuần 7</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r>
              <a:rPr lang="en-US" altLang="zh-CN" sz="5400" dirty="0" err="1">
                <a:solidFill>
                  <a:srgbClr val="FF0000"/>
                </a:solidFill>
                <a:latin typeface="iCiel Cadena" panose="02000503000000020004" pitchFamily="2" charset="0"/>
                <a:ea typeface="思源黑体 CN Bold" panose="020B0800000000000000" pitchFamily="34" charset="-122"/>
              </a:rPr>
              <a:t>Mục</a:t>
            </a:r>
            <a:r>
              <a:rPr lang="en-US" altLang="zh-CN" sz="5400" dirty="0">
                <a:solidFill>
                  <a:srgbClr val="FF0000"/>
                </a:solidFill>
                <a:latin typeface="iCiel Cadena" panose="02000503000000020004" pitchFamily="2" charset="0"/>
                <a:ea typeface="思源黑体 CN Bold" panose="020B0800000000000000" pitchFamily="34" charset="-122"/>
              </a:rPr>
              <a:t> </a:t>
            </a:r>
            <a:r>
              <a:rPr lang="en-US" altLang="zh-CN" sz="5400" dirty="0" err="1">
                <a:solidFill>
                  <a:srgbClr val="FF0000"/>
                </a:solidFill>
                <a:latin typeface="iCiel Cadena" panose="02000503000000020004" pitchFamily="2" charset="0"/>
                <a:ea typeface="思源黑体 CN Bold" panose="020B0800000000000000" pitchFamily="34" charset="-122"/>
              </a:rPr>
              <a:t>tiêu</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Giáo viên ghi mục tiêu.</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2524" y="2788062"/>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Giáo viên ghi mục tiêu.</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4086680" y="4306457"/>
            <a:ext cx="10210371" cy="714672"/>
            <a:chOff x="778314" y="3315253"/>
            <a:chExt cx="10210371"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8905080" cy="523220"/>
            </a:xfrm>
            <a:prstGeom prst="rect">
              <a:avLst/>
            </a:prstGeom>
            <a:noFill/>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Giáo viên ghi mục tiêu.</a:t>
              </a:r>
            </a:p>
          </p:txBody>
        </p:sp>
      </p:grpSp>
      <p:sp>
        <p:nvSpPr>
          <p:cNvPr id="3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89" t="26535" r="12694" b="12061"/>
          <a:stretch/>
        </p:blipFill>
        <p:spPr bwMode="auto">
          <a:xfrm>
            <a:off x="990569" y="1421626"/>
            <a:ext cx="7442056" cy="342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183074" y="192466"/>
            <a:ext cx="10841601" cy="1138773"/>
            <a:chOff x="238537" y="232458"/>
            <a:chExt cx="10841601" cy="1138773"/>
          </a:xfrm>
        </p:grpSpPr>
        <p:sp>
          <p:nvSpPr>
            <p:cNvPr id="6" name="TextBox 5"/>
            <p:cNvSpPr txBox="1"/>
            <p:nvPr/>
          </p:nvSpPr>
          <p:spPr>
            <a:xfrm>
              <a:off x="786448" y="232458"/>
              <a:ext cx="10293690" cy="1138773"/>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a:solidFill>
                    <a:srgbClr val="008200"/>
                  </a:solidFill>
                  <a:latin typeface="Arial" pitchFamily="34" charset="0"/>
                  <a:cs typeface="Arial" pitchFamily="34" charset="0"/>
                </a:rPr>
                <a:t>Nhìn tranh, nói tên đồ vật và nêu công dụng </a:t>
              </a:r>
            </a:p>
            <a:p>
              <a:r>
                <a:rPr lang="en-US" sz="3200" b="1" dirty="0">
                  <a:solidFill>
                    <a:srgbClr val="008200"/>
                  </a:solidFill>
                  <a:latin typeface="Arial" pitchFamily="34" charset="0"/>
                  <a:cs typeface="Arial" pitchFamily="34" charset="0"/>
                </a:rPr>
                <a:t>của chúng.</a:t>
              </a:r>
              <a:endParaRPr lang="vi-VN" sz="3200" b="1" dirty="0">
                <a:solidFill>
                  <a:srgbClr val="008200"/>
                </a:solidFill>
                <a:latin typeface="Arial" pitchFamily="34" charset="0"/>
                <a:cs typeface="Arial" pitchFamily="34" charset="0"/>
              </a:endParaRPr>
            </a:p>
          </p:txBody>
        </p:sp>
        <p:sp>
          <p:nvSpPr>
            <p:cNvPr id="7" name="Oval 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grpSp>
        <p:nvGrpSpPr>
          <p:cNvPr id="8" name="Group 7"/>
          <p:cNvGrpSpPr/>
          <p:nvPr/>
        </p:nvGrpSpPr>
        <p:grpSpPr>
          <a:xfrm>
            <a:off x="9580198" y="3537834"/>
            <a:ext cx="2482090" cy="1271511"/>
            <a:chOff x="3759267" y="334167"/>
            <a:chExt cx="5621970" cy="1418267"/>
          </a:xfrm>
        </p:grpSpPr>
        <p:sp>
          <p:nvSpPr>
            <p:cNvPr id="9" name="Cloud Callout 8"/>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4223658" y="688205"/>
              <a:ext cx="4919222" cy="1064229"/>
            </a:xfrm>
            <a:prstGeom prst="rect">
              <a:avLst/>
            </a:prstGeom>
            <a:noFill/>
            <a:ln>
              <a:noFill/>
            </a:ln>
          </p:spPr>
          <p:txBody>
            <a:bodyPr wrap="square" rtlCol="0">
              <a:spAutoFit/>
            </a:bodyPr>
            <a:lstStyle/>
            <a:p>
              <a:pPr algn="ctr"/>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Thảo luận nhóm</a:t>
              </a:r>
            </a:p>
          </p:txBody>
        </p:sp>
      </p:gr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7860348" y="4332291"/>
            <a:ext cx="3246872" cy="1861264"/>
          </a:xfrm>
          <a:prstGeom prst="rect">
            <a:avLst/>
          </a:prstGeom>
        </p:spPr>
      </p:pic>
    </p:spTree>
    <p:extLst>
      <p:ext uri="{BB962C8B-B14F-4D97-AF65-F5344CB8AC3E}">
        <p14:creationId xmlns:p14="http://schemas.microsoft.com/office/powerpoint/2010/main" val="197742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par>
                                <p:cTn id="22" presetID="21" presetClass="entr" presetSubtype="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89" t="26535" r="12694" b="12061"/>
          <a:stretch/>
        </p:blipFill>
        <p:spPr bwMode="auto">
          <a:xfrm>
            <a:off x="669726" y="1854763"/>
            <a:ext cx="7442056" cy="342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183074" y="192466"/>
            <a:ext cx="10841601" cy="1138773"/>
            <a:chOff x="238537" y="232458"/>
            <a:chExt cx="10841601" cy="1138773"/>
          </a:xfrm>
        </p:grpSpPr>
        <p:sp>
          <p:nvSpPr>
            <p:cNvPr id="6" name="TextBox 5"/>
            <p:cNvSpPr txBox="1"/>
            <p:nvPr/>
          </p:nvSpPr>
          <p:spPr>
            <a:xfrm>
              <a:off x="786448" y="232458"/>
              <a:ext cx="10293690" cy="1138773"/>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a:solidFill>
                    <a:srgbClr val="008200"/>
                  </a:solidFill>
                  <a:latin typeface="Arial" pitchFamily="34" charset="0"/>
                  <a:cs typeface="Arial" pitchFamily="34" charset="0"/>
                </a:rPr>
                <a:t>Nhìn tranh, nói tên đồ vật và nêu công dụng </a:t>
              </a:r>
            </a:p>
            <a:p>
              <a:r>
                <a:rPr lang="en-US" sz="3200" b="1" dirty="0">
                  <a:solidFill>
                    <a:srgbClr val="008200"/>
                  </a:solidFill>
                  <a:latin typeface="Arial" pitchFamily="34" charset="0"/>
                  <a:cs typeface="Arial" pitchFamily="34" charset="0"/>
                </a:rPr>
                <a:t>của chúng.</a:t>
              </a:r>
              <a:endParaRPr lang="vi-VN" sz="3200" b="1" dirty="0">
                <a:solidFill>
                  <a:srgbClr val="008200"/>
                </a:solidFill>
                <a:latin typeface="Arial" pitchFamily="34" charset="0"/>
                <a:cs typeface="Arial" pitchFamily="34" charset="0"/>
              </a:endParaRPr>
            </a:p>
          </p:txBody>
        </p:sp>
        <p:sp>
          <p:nvSpPr>
            <p:cNvPr id="7" name="Oval 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sp>
        <p:nvSpPr>
          <p:cNvPr id="2" name="Rounded Rectangle 1"/>
          <p:cNvSpPr/>
          <p:nvPr/>
        </p:nvSpPr>
        <p:spPr>
          <a:xfrm>
            <a:off x="8518358" y="2101516"/>
            <a:ext cx="3169433" cy="3174882"/>
          </a:xfrm>
          <a:prstGeom prst="roundRect">
            <a:avLst/>
          </a:prstGeom>
          <a:no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4B26D2C-1BC9-4238-BC4C-795267AEDD6F}"/>
              </a:ext>
            </a:extLst>
          </p:cNvPr>
          <p:cNvSpPr txBox="1"/>
          <p:nvPr/>
        </p:nvSpPr>
        <p:spPr>
          <a:xfrm>
            <a:off x="8691188" y="2565572"/>
            <a:ext cx="2823772" cy="2246769"/>
          </a:xfrm>
          <a:prstGeom prst="rect">
            <a:avLst/>
          </a:prstGeom>
          <a:noFill/>
        </p:spPr>
        <p:txBody>
          <a:bodyPr wrap="square" rtlCol="0">
            <a:spAutoFit/>
          </a:bodyPr>
          <a:lstStyle/>
          <a:p>
            <a:pPr marL="457200" indent="-457200">
              <a:buFontTx/>
              <a:buChar char="-"/>
            </a:pPr>
            <a:r>
              <a:rPr lang="en-US" sz="2800" b="1" dirty="0">
                <a:solidFill>
                  <a:srgbClr val="002060"/>
                </a:solidFill>
                <a:latin typeface="Arial" panose="020B0604020202020204" pitchFamily="34" charset="0"/>
                <a:cs typeface="Arial" panose="020B0604020202020204" pitchFamily="34" charset="0"/>
              </a:rPr>
              <a:t>Giấy vẽ</a:t>
            </a:r>
          </a:p>
          <a:p>
            <a:pPr marL="457200" indent="-457200">
              <a:buFontTx/>
              <a:buChar char="-"/>
            </a:pPr>
            <a:r>
              <a:rPr lang="en-US" sz="2800" b="1" dirty="0">
                <a:solidFill>
                  <a:srgbClr val="002060"/>
                </a:solidFill>
                <a:latin typeface="Arial" panose="020B0604020202020204" pitchFamily="34" charset="0"/>
                <a:cs typeface="Arial" panose="020B0604020202020204" pitchFamily="34" charset="0"/>
              </a:rPr>
              <a:t>Bút chì</a:t>
            </a:r>
          </a:p>
          <a:p>
            <a:pPr marL="457200" indent="-457200">
              <a:buFontTx/>
              <a:buChar char="-"/>
            </a:pPr>
            <a:r>
              <a:rPr lang="en-US" sz="2800" b="1" dirty="0">
                <a:solidFill>
                  <a:srgbClr val="002060"/>
                </a:solidFill>
                <a:latin typeface="Arial" panose="020B0604020202020204" pitchFamily="34" charset="0"/>
                <a:cs typeface="Arial" panose="020B0604020202020204" pitchFamily="34" charset="0"/>
              </a:rPr>
              <a:t>Bút màu</a:t>
            </a:r>
          </a:p>
          <a:p>
            <a:pPr marL="457200" indent="-457200">
              <a:buFontTx/>
              <a:buChar char="-"/>
            </a:pPr>
            <a:r>
              <a:rPr lang="en-US" sz="2800" b="1" dirty="0">
                <a:solidFill>
                  <a:srgbClr val="002060"/>
                </a:solidFill>
                <a:latin typeface="Arial" panose="020B0604020202020204" pitchFamily="34" charset="0"/>
                <a:cs typeface="Arial" panose="020B0604020202020204" pitchFamily="34" charset="0"/>
              </a:rPr>
              <a:t>Tẩy</a:t>
            </a:r>
          </a:p>
          <a:p>
            <a:pPr marL="457200" indent="-457200">
              <a:buFontTx/>
              <a:buChar char="-"/>
            </a:pPr>
            <a:r>
              <a:rPr lang="en-US" sz="2800" b="1" dirty="0">
                <a:solidFill>
                  <a:srgbClr val="002060"/>
                </a:solidFill>
                <a:latin typeface="Arial" panose="020B0604020202020204" pitchFamily="34" charset="0"/>
                <a:cs typeface="Arial" panose="020B0604020202020204" pitchFamily="34" charset="0"/>
              </a:rPr>
              <a:t>Thước kẻ</a:t>
            </a:r>
          </a:p>
        </p:txBody>
      </p:sp>
    </p:spTree>
    <p:extLst>
      <p:ext uri="{BB962C8B-B14F-4D97-AF65-F5344CB8AC3E}">
        <p14:creationId xmlns:p14="http://schemas.microsoft.com/office/powerpoint/2010/main" val="272035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5" name="Group 14"/>
          <p:cNvGrpSpPr/>
          <p:nvPr/>
        </p:nvGrpSpPr>
        <p:grpSpPr>
          <a:xfrm>
            <a:off x="1183074" y="192466"/>
            <a:ext cx="10857643" cy="1077218"/>
            <a:chOff x="238537" y="232458"/>
            <a:chExt cx="10857643" cy="1077218"/>
          </a:xfrm>
        </p:grpSpPr>
        <p:sp>
          <p:nvSpPr>
            <p:cNvPr id="16" name="TextBox 15"/>
            <p:cNvSpPr txBox="1"/>
            <p:nvPr/>
          </p:nvSpPr>
          <p:spPr>
            <a:xfrm>
              <a:off x="802490" y="232458"/>
              <a:ext cx="10293690" cy="1077218"/>
            </a:xfrm>
            <a:prstGeom prst="rect">
              <a:avLst/>
            </a:prstGeom>
            <a:noFill/>
          </p:spPr>
          <p:txBody>
            <a:bodyPr wrap="square" rtlCol="0">
              <a:spAutoFit/>
            </a:bodyPr>
            <a:lstStyle/>
            <a:p>
              <a:r>
                <a:rPr lang="en-US" sz="3200" b="1" dirty="0">
                  <a:solidFill>
                    <a:srgbClr val="008200"/>
                  </a:solidFill>
                  <a:latin typeface="Arial" pitchFamily="34" charset="0"/>
                  <a:cs typeface="Arial" pitchFamily="34" charset="0"/>
                </a:rPr>
                <a:t> Viết 3 – 4 câu giới thiệu về một đồ vật được </a:t>
              </a:r>
            </a:p>
            <a:p>
              <a:r>
                <a:rPr lang="en-US" sz="3200" b="1" dirty="0">
                  <a:solidFill>
                    <a:srgbClr val="008200"/>
                  </a:solidFill>
                  <a:latin typeface="Arial" pitchFamily="34" charset="0"/>
                  <a:cs typeface="Arial" pitchFamily="34" charset="0"/>
                </a:rPr>
                <a:t>dùng để vẽ.</a:t>
              </a:r>
              <a:endParaRPr lang="vi-VN" sz="3200" b="1" dirty="0">
                <a:solidFill>
                  <a:srgbClr val="008200"/>
                </a:solidFill>
                <a:latin typeface="Arial" pitchFamily="34" charset="0"/>
                <a:cs typeface="Arial" pitchFamily="34"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2</a:t>
              </a:r>
            </a:p>
          </p:txBody>
        </p:sp>
      </p:gr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1901" b="74479" l="31618" r="71324"/>
                    </a14:imgEffect>
                  </a14:imgLayer>
                </a14:imgProps>
              </a:ext>
              <a:ext uri="{28A0092B-C50C-407E-A947-70E740481C1C}">
                <a14:useLocalDpi xmlns:a14="http://schemas.microsoft.com/office/drawing/2010/main" val="0"/>
              </a:ext>
            </a:extLst>
          </a:blip>
          <a:srcRect l="31703" t="31798" r="29040" b="24781"/>
          <a:stretch/>
        </p:blipFill>
        <p:spPr bwMode="auto">
          <a:xfrm>
            <a:off x="2664328" y="1815184"/>
            <a:ext cx="6752388" cy="421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5852" y="1325162"/>
            <a:ext cx="10539663" cy="4616648"/>
          </a:xfrm>
          <a:prstGeom prst="rect">
            <a:avLst/>
          </a:prstGeom>
        </p:spPr>
        <p:txBody>
          <a:bodyPr wrap="square">
            <a:spAutoFit/>
          </a:bodyPr>
          <a:lstStyle/>
          <a:p>
            <a:pPr algn="just">
              <a:lnSpc>
                <a:spcPct val="150000"/>
              </a:lnSpc>
            </a:pPr>
            <a:r>
              <a:rPr lang="en-US" sz="2800" b="1" dirty="0">
                <a:solidFill>
                  <a:srgbClr val="002060"/>
                </a:solidFill>
                <a:latin typeface="Arial-Rounded" pitchFamily="34" charset="0"/>
                <a:ea typeface="Arial-Rounded" pitchFamily="34" charset="0"/>
                <a:cs typeface="Arial-Rounded" pitchFamily="34" charset="0"/>
              </a:rPr>
              <a:t>      </a:t>
            </a:r>
            <a:r>
              <a:rPr lang="vi-VN" sz="2800" b="1" dirty="0">
                <a:solidFill>
                  <a:srgbClr val="002060"/>
                </a:solidFill>
                <a:latin typeface="Arial-Rounded" pitchFamily="34" charset="0"/>
                <a:ea typeface="Arial-Rounded" pitchFamily="34" charset="0"/>
                <a:cs typeface="Arial-Rounded" pitchFamily="34" charset="0"/>
              </a:rPr>
              <a:t>Trong những món đồ dùng </a:t>
            </a:r>
            <a:r>
              <a:rPr lang="en-US" sz="2800" b="1" dirty="0">
                <a:solidFill>
                  <a:srgbClr val="002060"/>
                </a:solidFill>
                <a:latin typeface="Arial-Rounded" pitchFamily="34" charset="0"/>
                <a:ea typeface="Arial-Rounded" pitchFamily="34" charset="0"/>
                <a:cs typeface="Arial-Rounded" pitchFamily="34" charset="0"/>
              </a:rPr>
              <a:t>để vẽ tranh, </a:t>
            </a:r>
            <a:r>
              <a:rPr lang="vi-VN" sz="2800" b="1" dirty="0">
                <a:solidFill>
                  <a:srgbClr val="002060"/>
                </a:solidFill>
                <a:latin typeface="Arial-Rounded" pitchFamily="34" charset="0"/>
                <a:ea typeface="Arial-Rounded" pitchFamily="34" charset="0"/>
                <a:cs typeface="Arial-Rounded" pitchFamily="34" charset="0"/>
              </a:rPr>
              <a:t>em thích nhất là hộp bút sáp màu. Cái hộp giấy nhỏ được trang trí nhiều hình ngộ nghĩnh và đẹp mắt. Ngoài hộp là chú gấu Pu vui chơi cùng các bạn dưới cầu vồng. Hộp tuy nhỏ nhưng chứa bên trong mười tám cây sáp màu</a:t>
            </a:r>
            <a:r>
              <a:rPr lang="en-US" sz="2800" b="1" dirty="0">
                <a:solidFill>
                  <a:srgbClr val="002060"/>
                </a:solidFill>
                <a:latin typeface="Arial-Rounded" pitchFamily="34" charset="0"/>
                <a:ea typeface="Arial-Rounded" pitchFamily="34" charset="0"/>
                <a:cs typeface="Arial-Rounded" pitchFamily="34" charset="0"/>
              </a:rPr>
              <a:t>. Sau khi vẽ chì, em thường dùng hộp bút màu để tô cho bức tranh thêm sinh động. </a:t>
            </a:r>
            <a:r>
              <a:rPr lang="vi-VN" sz="2800" b="1" dirty="0">
                <a:solidFill>
                  <a:srgbClr val="002060"/>
                </a:solidFill>
                <a:latin typeface="Arial-Rounded" pitchFamily="34" charset="0"/>
                <a:ea typeface="Arial-Rounded" pitchFamily="34" charset="0"/>
                <a:cs typeface="Arial-Rounded" pitchFamily="34" charset="0"/>
              </a:rPr>
              <a:t>Mỗi khi cầm </a:t>
            </a:r>
            <a:r>
              <a:rPr lang="en-US" sz="2800" b="1" dirty="0">
                <a:solidFill>
                  <a:srgbClr val="002060"/>
                </a:solidFill>
                <a:latin typeface="Arial-Rounded" pitchFamily="34" charset="0"/>
                <a:ea typeface="Arial-Rounded" pitchFamily="34" charset="0"/>
                <a:cs typeface="Arial-Rounded" pitchFamily="34" charset="0"/>
              </a:rPr>
              <a:t>bút </a:t>
            </a:r>
            <a:r>
              <a:rPr lang="vi-VN" sz="2800" b="1" dirty="0">
                <a:solidFill>
                  <a:srgbClr val="002060"/>
                </a:solidFill>
                <a:latin typeface="Arial-Rounded" pitchFamily="34" charset="0"/>
                <a:ea typeface="Arial-Rounded" pitchFamily="34" charset="0"/>
                <a:cs typeface="Arial-Rounded" pitchFamily="34" charset="0"/>
              </a:rPr>
              <a:t>lên tô tranh</a:t>
            </a:r>
            <a:r>
              <a:rPr lang="en-US" sz="2800" b="1" dirty="0">
                <a:solidFill>
                  <a:srgbClr val="002060"/>
                </a:solidFill>
                <a:latin typeface="Arial-Rounded" pitchFamily="34" charset="0"/>
                <a:ea typeface="Arial-Rounded" pitchFamily="34" charset="0"/>
                <a:cs typeface="Arial-Rounded" pitchFamily="34" charset="0"/>
              </a:rPr>
              <a:t>,</a:t>
            </a:r>
            <a:r>
              <a:rPr lang="vi-VN" sz="2800" b="1" dirty="0">
                <a:solidFill>
                  <a:srgbClr val="002060"/>
                </a:solidFill>
                <a:latin typeface="Arial-Rounded" pitchFamily="34" charset="0"/>
                <a:ea typeface="Arial-Rounded" pitchFamily="34" charset="0"/>
                <a:cs typeface="Arial-Rounded" pitchFamily="34" charset="0"/>
              </a:rPr>
              <a:t> em thấy rất thích.</a:t>
            </a:r>
            <a:r>
              <a:rPr lang="en-US" sz="2800" b="1" dirty="0">
                <a:solidFill>
                  <a:srgbClr val="002060"/>
                </a:solidFill>
                <a:latin typeface="Arial-Rounded" pitchFamily="34" charset="0"/>
                <a:ea typeface="Arial-Rounded" pitchFamily="34" charset="0"/>
                <a:cs typeface="Arial-Rounded" pitchFamily="34" charset="0"/>
              </a:rPr>
              <a:t> Em sẽ giữ gìn cẩn thận để có thể tô được nhiều bức tranh đẹp.</a:t>
            </a:r>
            <a:endParaRPr lang="vi-VN" sz="2800" b="1" dirty="0">
              <a:solidFill>
                <a:srgbClr val="002060"/>
              </a:solidFill>
              <a:latin typeface="Arial-Rounded" pitchFamily="34" charset="0"/>
              <a:ea typeface="Arial-Rounded" pitchFamily="34" charset="0"/>
              <a:cs typeface="Arial-Rounded" pitchFamily="34" charset="0"/>
            </a:endParaRPr>
          </a:p>
        </p:txBody>
      </p:sp>
      <p:grpSp>
        <p:nvGrpSpPr>
          <p:cNvPr id="3" name="Group 2"/>
          <p:cNvGrpSpPr/>
          <p:nvPr/>
        </p:nvGrpSpPr>
        <p:grpSpPr>
          <a:xfrm>
            <a:off x="3553643" y="158702"/>
            <a:ext cx="4844080" cy="1394622"/>
            <a:chOff x="3759267" y="334167"/>
            <a:chExt cx="5621970" cy="1555587"/>
          </a:xfrm>
        </p:grpSpPr>
        <p:sp>
          <p:nvSpPr>
            <p:cNvPr id="5" name="Cloud Callout 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6" name="TextBox 5"/>
            <p:cNvSpPr txBox="1"/>
            <p:nvPr/>
          </p:nvSpPr>
          <p:spPr>
            <a:xfrm>
              <a:off x="4223658" y="688205"/>
              <a:ext cx="4919222" cy="1201549"/>
            </a:xfrm>
            <a:prstGeom prst="rect">
              <a:avLst/>
            </a:prstGeom>
            <a:noFill/>
            <a:ln>
              <a:noFill/>
            </a:ln>
          </p:spPr>
          <p:txBody>
            <a:bodyPr wrap="square" rtlCol="0">
              <a:spAutoFit/>
            </a:bodyPr>
            <a:lstStyle/>
            <a:p>
              <a:pPr algn="ctr"/>
              <a:r>
                <a:rPr lang="en-US" sz="3200" b="1" dirty="0">
                  <a:solidFill>
                    <a:srgbClr val="FF0000"/>
                  </a:solidFill>
                  <a:latin typeface="Arial-Rounded"/>
                  <a:ea typeface="Arial-Rounded" panose="020B0500000000000000" pitchFamily="34" charset="0"/>
                  <a:cs typeface="Arial" panose="020B0604020202020204" pitchFamily="34" charset="0"/>
                </a:rPr>
                <a:t>Bài văn tham khảo</a:t>
              </a:r>
            </a:p>
          </p:txBody>
        </p:sp>
      </p:grpSp>
    </p:spTree>
    <p:extLst>
      <p:ext uri="{BB962C8B-B14F-4D97-AF65-F5344CB8AC3E}">
        <p14:creationId xmlns:p14="http://schemas.microsoft.com/office/powerpoint/2010/main" val="5893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
        <p:nvSpPr>
          <p:cNvPr id="17"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1044&quot;&gt;&lt;object type=&quot;3&quot; unique_id=&quot;11045&quot;&gt;&lt;property id=&quot;20148&quot; value=&quot;5&quot;/&gt;&lt;property id=&quot;20300&quot; value=&quot;Slide 1&quot;/&gt;&lt;property id=&quot;20307&quot; value=&quot;256&quot;/&gt;&lt;/object&gt;&lt;object type=&quot;3&quot; unique_id=&quot;11046&quot;&gt;&lt;property id=&quot;20148&quot; value=&quot;5&quot;/&gt;&lt;property id=&quot;20300&quot; value=&quot;Slide 2&quot;/&gt;&lt;property id=&quot;20307&quot; value=&quot;264&quot;/&gt;&lt;/object&gt;&lt;object type=&quot;3&quot; unique_id=&quot;11047&quot;&gt;&lt;property id=&quot;20148&quot; value=&quot;5&quot;/&gt;&lt;property id=&quot;20300&quot; value=&quot;Slide 3&quot;/&gt;&lt;property id=&quot;20307&quot; value=&quot;288&quot;/&gt;&lt;/object&gt;&lt;object type=&quot;3&quot; unique_id=&quot;11048&quot;&gt;&lt;property id=&quot;20148&quot; value=&quot;5&quot;/&gt;&lt;property id=&quot;20300&quot; value=&quot;Slide 4&quot;/&gt;&lt;property id=&quot;20307&quot; value=&quot;290&quot;/&gt;&lt;/object&gt;&lt;object type=&quot;3&quot; unique_id=&quot;11049&quot;&gt;&lt;property id=&quot;20148&quot; value=&quot;5&quot;/&gt;&lt;property id=&quot;20300&quot; value=&quot;Slide 5&quot;/&gt;&lt;property id=&quot;20307&quot; value=&quot;279&quot;/&gt;&lt;/object&gt;&lt;object type=&quot;3&quot; unique_id=&quot;11050&quot;&gt;&lt;property id=&quot;20148&quot; value=&quot;5&quot;/&gt;&lt;property id=&quot;20300&quot; value=&quot;Slide 6&quot;/&gt;&lt;property id=&quot;20307&quot; value=&quot;289&quot;/&gt;&lt;/object&gt;&lt;object type=&quot;3&quot; unique_id=&quot;11051&quot;&gt;&lt;property id=&quot;20148&quot; value=&quot;5&quot;/&gt;&lt;property id=&quot;20300&quot; value=&quot;Slide 7&quot;/&gt;&lt;property id=&quot;20307&quot; value=&quot;270&quot;/&gt;&lt;/object&gt;&lt;/object&gt;&lt;object type=&quot;8&quot; unique_id=&quot;11060&quot;&gt;&lt;/object&gt;&lt;/object&gt;&lt;/database&gt;"/>
  <p:tag name="MMPROD_NEXTUNIQUEID" val="10013"/>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310</Words>
  <Application>Microsoft Office PowerPoint</Application>
  <PresentationFormat>Widescreen</PresentationFormat>
  <Paragraphs>31</Paragraphs>
  <Slides>7</Slides>
  <Notes>1</Notes>
  <HiddenSlides>0</HiddenSlides>
  <MMClips>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vt:i4>
      </vt:variant>
    </vt:vector>
  </HeadingPairs>
  <TitlesOfParts>
    <vt:vector size="16" baseType="lpstr">
      <vt:lpstr>Arial</vt:lpstr>
      <vt:lpstr>Arial-Rounded</vt:lpstr>
      <vt:lpstr>Calibri</vt:lpstr>
      <vt:lpstr>Calibri Light</vt:lpstr>
      <vt:lpstr>iCiel Cadena</vt:lpstr>
      <vt:lpstr>iCiel Crocante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Ngan Nguyen</cp:lastModifiedBy>
  <cp:revision>195</cp:revision>
  <dcterms:created xsi:type="dcterms:W3CDTF">2021-05-29T04:05:18Z</dcterms:created>
  <dcterms:modified xsi:type="dcterms:W3CDTF">2021-10-14T11:17:22Z</dcterms:modified>
</cp:coreProperties>
</file>