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8" r:id="rId2"/>
    <p:sldMasterId id="2147483793" r:id="rId3"/>
  </p:sldMasterIdLst>
  <p:notesMasterIdLst>
    <p:notesMasterId r:id="rId24"/>
  </p:notesMasterIdLst>
  <p:sldIdLst>
    <p:sldId id="306" r:id="rId4"/>
    <p:sldId id="302" r:id="rId5"/>
    <p:sldId id="337" r:id="rId6"/>
    <p:sldId id="336" r:id="rId7"/>
    <p:sldId id="301" r:id="rId8"/>
    <p:sldId id="263" r:id="rId9"/>
    <p:sldId id="340" r:id="rId10"/>
    <p:sldId id="293" r:id="rId11"/>
    <p:sldId id="320" r:id="rId12"/>
    <p:sldId id="329" r:id="rId13"/>
    <p:sldId id="331" r:id="rId14"/>
    <p:sldId id="322" r:id="rId15"/>
    <p:sldId id="323" r:id="rId16"/>
    <p:sldId id="330" r:id="rId17"/>
    <p:sldId id="321" r:id="rId18"/>
    <p:sldId id="334" r:id="rId19"/>
    <p:sldId id="317" r:id="rId20"/>
    <p:sldId id="308" r:id="rId21"/>
    <p:sldId id="338" r:id="rId22"/>
    <p:sldId id="33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9900"/>
    <a:srgbClr val="FF0000"/>
    <a:srgbClr val="0000CC"/>
    <a:srgbClr val="99FF33"/>
    <a:srgbClr val="FF00FF"/>
    <a:srgbClr val="FFCC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4746" autoAdjust="0"/>
  </p:normalViewPr>
  <p:slideViewPr>
    <p:cSldViewPr>
      <p:cViewPr varScale="1">
        <p:scale>
          <a:sx n="73" d="100"/>
          <a:sy n="73" d="100"/>
        </p:scale>
        <p:origin x="169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11C0C-F7B7-4056-89FD-E9EB275A0522}" type="datetimeFigureOut">
              <a:rPr lang="vi-VN" smtClean="0"/>
              <a:t>11/11/2021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C9F6-F689-4ADC-9D76-1F6E27A337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69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83E1-4010-4914-865C-2E2C408C5E3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138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47AB-43C7-4FFB-BFF2-DDF7A8709DD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150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B6CCF-EC93-4FB9-82EA-DF099FD08C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416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CA5FE-0BC0-448F-80B2-87CEF4BF812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3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96CD-BAD8-44A9-82F9-EEC404DB604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BD43-CC94-4F52-B446-5F34D8D80E1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0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39CB-5E15-4899-9BE7-A1431B98A748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3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E0573-CA40-4E05-92CF-88342307B8C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36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0F6B-87F8-4956-8563-FF5C144A5CA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42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DB45-9620-4F20-A9DB-08AE1DE614F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4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73E1-75BC-4252-BD76-CFAC7B3577AF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521F-72AD-446A-A539-825C535A46E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5519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BAA91-3610-45BA-BBD1-875E4B027B41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93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8D6D5-417F-48F6-89DD-882D36E46AF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15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8CBE8-59DF-40D5-88BE-7F42C373CD86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98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1DB2-3EF2-43D2-AB72-36E490A70DCC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56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DFC0781-1EE4-456D-A1CA-98E8B414CD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1A595C-EC40-403C-A63E-4468FCF1967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pPr>
              <a:defRPr/>
            </a:pPr>
            <a:fld id="{FBDDEA37-24A7-4BA0-87D8-9DB2700C94A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A29CA9-93C1-4C3A-8EAB-484302E1CA9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7B378C-D8A5-4829-BC26-3A9EC94985DD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BEBB2-CD98-4114-965D-227D105ECF2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2CF5C-8EFD-4960-A412-6CB779A261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8408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286579-985B-4CB4-ACC2-84BC3FB81FB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E98BA5-5F56-4237-A5B7-CE35D903764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01637-F5D7-4F94-909F-456DDF1053B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7C2CF3-E872-4BAB-B23B-19E1A31196C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CECF25-CC9E-4F49-BD62-701C177A112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A9EB-C928-465F-A31E-4CB2BB10D31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82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D0F3-A037-4BA1-A5B7-CC49334922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7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57365-8780-4B14-AB79-D40D77D452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40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2BF-3EC7-4B74-8B38-94DE678F6D2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19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4146A-193E-4CBD-8F4D-6FC9872D881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419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C087-5775-4570-9535-45F3061C24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32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B8018F8-5E52-489C-A705-A1E97DE2251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9F54265-429B-4E23-9B18-AB0DB9EEC1E4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8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B8018F8-5E52-489C-A705-A1E97DE2251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0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19.jpg"/><Relationship Id="rId4" Type="http://schemas.openxmlformats.org/officeDocument/2006/relationships/audio" Target="../media/audio6.wav"/><Relationship Id="rId9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Hình nền pp dễ thương">
            <a:extLst>
              <a:ext uri="{FF2B5EF4-FFF2-40B4-BE49-F238E27FC236}">
                <a16:creationId xmlns:a16="http://schemas.microsoft.com/office/drawing/2014/main" id="{6A909F7F-D02E-4781-BD67-242C0D45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r="8479"/>
          <a:stretch>
            <a:fillRect/>
          </a:stretch>
        </p:blipFill>
        <p:spPr bwMode="auto">
          <a:xfrm>
            <a:off x="-304800" y="-263769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ECD4C303-F648-4041-9F54-C7A73E412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3192" y="1201617"/>
            <a:ext cx="6330462" cy="3481510"/>
          </a:xfrm>
        </p:spPr>
        <p:txBody>
          <a:bodyPr/>
          <a:lstStyle/>
          <a:p>
            <a:pPr marL="0" indent="0" algn="ctr">
              <a:buNone/>
            </a:pPr>
            <a:endParaRPr lang="en-US" altLang="en-US"/>
          </a:p>
          <a:p>
            <a:pPr marL="0" indent="0" algn="ctr">
              <a:buNone/>
            </a:pPr>
            <a:endParaRPr lang="en-US" altLang="en-US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8863C30-EAB4-4625-99BF-7C580909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31" y="2015179"/>
            <a:ext cx="7444154" cy="19625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61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 eaLnBrk="1" hangingPunct="1">
              <a:defRPr/>
            </a:pP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154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154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n-US" sz="3384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121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D06DDF39-E506-45EC-B24F-6075D423C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858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304800" y="1272600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	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			 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57200" y="762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48" name="Rectangle 47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49" name="Rectangle 48"/>
          <p:cNvSpPr/>
          <p:nvPr/>
        </p:nvSpPr>
        <p:spPr>
          <a:xfrm>
            <a:off x="4800600" y="1819275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50" name="Rectangle 49"/>
          <p:cNvSpPr/>
          <p:nvPr/>
        </p:nvSpPr>
        <p:spPr>
          <a:xfrm>
            <a:off x="58674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51" name="Rectangle 50"/>
          <p:cNvSpPr/>
          <p:nvPr/>
        </p:nvSpPr>
        <p:spPr>
          <a:xfrm>
            <a:off x="2971800" y="32956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vi-VN" dirty="0"/>
          </a:p>
        </p:txBody>
      </p:sp>
      <p:sp>
        <p:nvSpPr>
          <p:cNvPr id="52" name="Rectangle 51"/>
          <p:cNvSpPr/>
          <p:nvPr/>
        </p:nvSpPr>
        <p:spPr>
          <a:xfrm>
            <a:off x="5867400" y="3257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vi-VN" dirty="0"/>
          </a:p>
        </p:txBody>
      </p:sp>
      <p:sp>
        <p:nvSpPr>
          <p:cNvPr id="53" name="Rectangle 52"/>
          <p:cNvSpPr/>
          <p:nvPr/>
        </p:nvSpPr>
        <p:spPr>
          <a:xfrm>
            <a:off x="8229600" y="4781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vi-VN" dirty="0"/>
          </a:p>
        </p:txBody>
      </p:sp>
      <p:sp>
        <p:nvSpPr>
          <p:cNvPr id="54" name="Rectangle 53"/>
          <p:cNvSpPr/>
          <p:nvPr/>
        </p:nvSpPr>
        <p:spPr>
          <a:xfrm>
            <a:off x="4343400" y="525780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vi-VN" dirty="0"/>
          </a:p>
        </p:txBody>
      </p:sp>
      <p:sp>
        <p:nvSpPr>
          <p:cNvPr id="55" name="Rectangle 54"/>
          <p:cNvSpPr/>
          <p:nvPr/>
        </p:nvSpPr>
        <p:spPr>
          <a:xfrm>
            <a:off x="6553200" y="13144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6" name="Rectangle 55"/>
          <p:cNvSpPr/>
          <p:nvPr/>
        </p:nvSpPr>
        <p:spPr>
          <a:xfrm>
            <a:off x="4800600" y="1819275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7" name="Rectangle 56"/>
          <p:cNvSpPr/>
          <p:nvPr/>
        </p:nvSpPr>
        <p:spPr>
          <a:xfrm>
            <a:off x="58674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8" name="Rectangle 57"/>
          <p:cNvSpPr/>
          <p:nvPr/>
        </p:nvSpPr>
        <p:spPr>
          <a:xfrm>
            <a:off x="2971800" y="32956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9" name="Rectangle 58"/>
          <p:cNvSpPr/>
          <p:nvPr/>
        </p:nvSpPr>
        <p:spPr>
          <a:xfrm>
            <a:off x="5867400" y="3257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0" name="Rectangle 59"/>
          <p:cNvSpPr/>
          <p:nvPr/>
        </p:nvSpPr>
        <p:spPr>
          <a:xfrm>
            <a:off x="8229600" y="47815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1" name="Rectangle 60"/>
          <p:cNvSpPr/>
          <p:nvPr/>
        </p:nvSpPr>
        <p:spPr>
          <a:xfrm>
            <a:off x="4343400" y="525780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Rectangle 61"/>
          <p:cNvSpPr/>
          <p:nvPr/>
        </p:nvSpPr>
        <p:spPr>
          <a:xfrm>
            <a:off x="685800" y="2343150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990600" y="590550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533400" y="1066800"/>
            <a:ext cx="4114800" cy="1904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666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489EFC66-E825-4AC0-B580-A7BC90F1C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685800" y="22964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304800" y="1225868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	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					 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  <a:endParaRPr lang="en-US" altLang="vi-VN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  <a:p>
            <a:pPr algn="just" eaLnBrk="1" hangingPunct="1"/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457200" y="76200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vi-VN" sz="3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553200" y="12677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53200" y="12677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1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00600" y="1772543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67400" y="22964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4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71800" y="32489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5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67400" y="32108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6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229600" y="473481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43400" y="5211068"/>
            <a:ext cx="533400" cy="419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8</a:t>
            </a:r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420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26A98654-1A1F-4355-BD38-0181CAF9A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517525" y="958850"/>
            <a:ext cx="56044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7375525" y="1176338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7391400" y="969963"/>
            <a:ext cx="771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517525" y="1419225"/>
            <a:ext cx="39132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22"/>
          <p:cNvSpPr>
            <a:spLocks noChangeArrowheads="1"/>
          </p:cNvSpPr>
          <p:nvPr/>
        </p:nvSpPr>
        <p:spPr bwMode="auto">
          <a:xfrm>
            <a:off x="4724400" y="1506538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5470525" y="1430338"/>
            <a:ext cx="26757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hồng hiện lên </a:t>
            </a:r>
          </a:p>
        </p:txBody>
      </p:sp>
      <p:sp>
        <p:nvSpPr>
          <p:cNvPr id="11273" name="Rectangle 24"/>
          <p:cNvSpPr>
            <a:spLocks noChangeArrowheads="1"/>
          </p:cNvSpPr>
          <p:nvPr/>
        </p:nvSpPr>
        <p:spPr bwMode="auto">
          <a:xfrm>
            <a:off x="990600" y="196056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1812925" y="1873250"/>
            <a:ext cx="3919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trời, sau rặng tre đen</a:t>
            </a:r>
          </a:p>
        </p:txBody>
      </p: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6248400" y="196056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7010400" y="1884363"/>
            <a:ext cx="14702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ngôi</a:t>
            </a:r>
            <a:endParaRPr lang="en-US" altLang="vi-VN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898525" y="2330450"/>
            <a:ext cx="13195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 Box 29"/>
          <p:cNvSpPr txBox="1">
            <a:spLocks noChangeArrowheads="1"/>
          </p:cNvSpPr>
          <p:nvPr/>
        </p:nvSpPr>
        <p:spPr bwMode="auto">
          <a:xfrm>
            <a:off x="5316538" y="2482850"/>
            <a:ext cx="2005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>
            <a:off x="533400" y="2838450"/>
            <a:ext cx="23775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Trăng quầng</a:t>
            </a:r>
          </a:p>
        </p:txBody>
      </p:sp>
      <p:sp>
        <p:nvSpPr>
          <p:cNvPr id="80928" name="Text Box 32"/>
          <p:cNvSpPr txBox="1">
            <a:spLocks noChangeArrowheads="1"/>
          </p:cNvSpPr>
          <p:nvPr/>
        </p:nvSpPr>
        <p:spPr bwMode="auto">
          <a:xfrm>
            <a:off x="4114800" y="2787650"/>
            <a:ext cx="2146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hạn, trăng tán</a:t>
            </a:r>
          </a:p>
        </p:txBody>
      </p:sp>
      <p:sp>
        <p:nvSpPr>
          <p:cNvPr id="80930" name="Text Box 34"/>
          <p:cNvSpPr txBox="1">
            <a:spLocks noChangeArrowheads="1"/>
          </p:cNvSpPr>
          <p:nvPr/>
        </p:nvSpPr>
        <p:spPr bwMode="auto">
          <a:xfrm>
            <a:off x="7391400" y="2787650"/>
            <a:ext cx="9957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82" name="Text Box 35"/>
          <p:cNvSpPr txBox="1">
            <a:spLocks noChangeArrowheads="1"/>
          </p:cNvSpPr>
          <p:nvPr/>
        </p:nvSpPr>
        <p:spPr bwMode="auto">
          <a:xfrm>
            <a:off x="5486400" y="3370263"/>
            <a:ext cx="1135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 NGỮ</a:t>
            </a:r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533400" y="3625850"/>
            <a:ext cx="8169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84" name="Rectangle 38"/>
          <p:cNvSpPr>
            <a:spLocks noChangeArrowheads="1"/>
          </p:cNvSpPr>
          <p:nvPr/>
        </p:nvSpPr>
        <p:spPr bwMode="auto">
          <a:xfrm>
            <a:off x="6961187" y="4127847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685800" y="4540250"/>
            <a:ext cx="3709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1286" name="Rectangle 40"/>
          <p:cNvSpPr>
            <a:spLocks noChangeArrowheads="1"/>
          </p:cNvSpPr>
          <p:nvPr/>
        </p:nvSpPr>
        <p:spPr bwMode="auto">
          <a:xfrm>
            <a:off x="5029200" y="4616450"/>
            <a:ext cx="1143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8" name="Text Box 42"/>
          <p:cNvSpPr txBox="1">
            <a:spLocks noChangeArrowheads="1"/>
          </p:cNvSpPr>
          <p:nvPr/>
        </p:nvSpPr>
        <p:spPr bwMode="auto">
          <a:xfrm>
            <a:off x="6689725" y="4540250"/>
            <a:ext cx="199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altLang="vi-VN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39" name="Text Box 43"/>
          <p:cNvSpPr txBox="1">
            <a:spLocks noChangeArrowheads="1"/>
          </p:cNvSpPr>
          <p:nvPr/>
        </p:nvSpPr>
        <p:spPr bwMode="auto">
          <a:xfrm>
            <a:off x="593725" y="4997450"/>
            <a:ext cx="8016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day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289" name="Text Box 44"/>
          <p:cNvSpPr txBox="1">
            <a:spLocks noChangeArrowheads="1"/>
          </p:cNvSpPr>
          <p:nvPr/>
        </p:nvSpPr>
        <p:spPr bwMode="auto">
          <a:xfrm>
            <a:off x="5638800" y="5911850"/>
            <a:ext cx="223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1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KHẢI</a:t>
            </a:r>
          </a:p>
        </p:txBody>
      </p:sp>
      <p:sp>
        <p:nvSpPr>
          <p:cNvPr id="80944" name="Text Box 48"/>
          <p:cNvSpPr txBox="1">
            <a:spLocks noChangeArrowheads="1"/>
          </p:cNvSpPr>
          <p:nvPr/>
        </p:nvSpPr>
        <p:spPr bwMode="auto">
          <a:xfrm>
            <a:off x="1030288" y="1873250"/>
            <a:ext cx="3738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</a:p>
        </p:txBody>
      </p:sp>
      <p:sp>
        <p:nvSpPr>
          <p:cNvPr id="80945" name="Text Box 49"/>
          <p:cNvSpPr txBox="1">
            <a:spLocks noChangeArrowheads="1"/>
          </p:cNvSpPr>
          <p:nvPr/>
        </p:nvSpPr>
        <p:spPr bwMode="auto">
          <a:xfrm>
            <a:off x="6175375" y="1873250"/>
            <a:ext cx="6815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49" name="Text Box 53"/>
          <p:cNvSpPr txBox="1">
            <a:spLocks noChangeArrowheads="1"/>
          </p:cNvSpPr>
          <p:nvPr/>
        </p:nvSpPr>
        <p:spPr bwMode="auto">
          <a:xfrm>
            <a:off x="5029200" y="4554538"/>
            <a:ext cx="1089913" cy="51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3" name="Rectangle 57"/>
          <p:cNvSpPr>
            <a:spLocks noChangeArrowheads="1"/>
          </p:cNvSpPr>
          <p:nvPr/>
        </p:nvSpPr>
        <p:spPr bwMode="auto">
          <a:xfrm>
            <a:off x="3276600" y="28638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56" name="Text Box 60"/>
          <p:cNvSpPr txBox="1">
            <a:spLocks noChangeArrowheads="1"/>
          </p:cNvSpPr>
          <p:nvPr/>
        </p:nvSpPr>
        <p:spPr bwMode="auto">
          <a:xfrm>
            <a:off x="3382963" y="2801938"/>
            <a:ext cx="579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</a:p>
        </p:txBody>
      </p:sp>
      <p:sp>
        <p:nvSpPr>
          <p:cNvPr id="11295" name="Rectangle 6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553200" y="286385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2" name="Text Box 6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629400" y="2801938"/>
            <a:ext cx="579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63" name="Text Box 67"/>
          <p:cNvSpPr txBox="1">
            <a:spLocks noChangeArrowheads="1"/>
          </p:cNvSpPr>
          <p:nvPr/>
        </p:nvSpPr>
        <p:spPr bwMode="auto">
          <a:xfrm>
            <a:off x="7010400" y="4040535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80969" name="Text Box 73"/>
          <p:cNvSpPr txBox="1">
            <a:spLocks noChangeArrowheads="1"/>
          </p:cNvSpPr>
          <p:nvPr/>
        </p:nvSpPr>
        <p:spPr bwMode="auto">
          <a:xfrm>
            <a:off x="4800600" y="1416050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1299" name="Rectangle 74"/>
          <p:cNvSpPr>
            <a:spLocks noChangeArrowheads="1"/>
          </p:cNvSpPr>
          <p:nvPr/>
        </p:nvSpPr>
        <p:spPr bwMode="auto">
          <a:xfrm>
            <a:off x="6477000" y="103505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71" name="Text Box 75"/>
          <p:cNvSpPr txBox="1">
            <a:spLocks noChangeArrowheads="1"/>
          </p:cNvSpPr>
          <p:nvPr/>
        </p:nvSpPr>
        <p:spPr bwMode="auto">
          <a:xfrm>
            <a:off x="6553200" y="958850"/>
            <a:ext cx="522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50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0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0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80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/>
      <p:bldP spid="80916" grpId="0"/>
      <p:bldP spid="80917" grpId="0"/>
      <p:bldP spid="80919" grpId="0"/>
      <p:bldP spid="80921" grpId="0"/>
      <p:bldP spid="80923" grpId="0"/>
      <p:bldP spid="80924" grpId="0"/>
      <p:bldP spid="80926" grpId="0"/>
      <p:bldP spid="80928" grpId="0"/>
      <p:bldP spid="80930" grpId="0"/>
      <p:bldP spid="80933" grpId="0"/>
      <p:bldP spid="80935" grpId="0"/>
      <p:bldP spid="80938" grpId="0"/>
      <p:bldP spid="80939" grpId="0"/>
      <p:bldP spid="80944" grpId="0"/>
      <p:bldP spid="80945" grpId="0"/>
      <p:bldP spid="80949" grpId="0"/>
      <p:bldP spid="80956" grpId="0"/>
      <p:bldP spid="80962" grpId="0"/>
      <p:bldP spid="80963" grpId="0"/>
      <p:bldP spid="80969" grpId="0"/>
      <p:bldP spid="809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AC11588E-D6F7-4CBE-AD8D-60513939F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5706">
            <a:off x="3916187" y="2978018"/>
            <a:ext cx="5066454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7641"/>
            <a:ext cx="5410200" cy="4009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00" y="304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accent1"/>
                </a:solidFill>
              </a:rPr>
              <a:t>Trăng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quầng</a:t>
            </a:r>
            <a:endParaRPr lang="vi-VN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6096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Trăng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tán</a:t>
            </a:r>
            <a:endParaRPr lang="vi-VN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CB146665-E466-4B8E-AB9B-4D64D0813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59" y="97412"/>
            <a:ext cx="4155523" cy="335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20" y="3505200"/>
            <a:ext cx="4176603" cy="331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06030"/>
            <a:ext cx="4855720" cy="327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7" y="136061"/>
            <a:ext cx="4820242" cy="335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28206"/>
            <a:ext cx="8305800" cy="4672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661">
            <a:off x="846725" y="815850"/>
            <a:ext cx="7674276" cy="5477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57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4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566D9888-D680-4269-AE6C-FD1BD7AEA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29"/>
          <p:cNvSpPr txBox="1">
            <a:spLocks noChangeArrowheads="1"/>
          </p:cNvSpPr>
          <p:nvPr/>
        </p:nvSpPr>
        <p:spPr bwMode="auto">
          <a:xfrm>
            <a:off x="403860" y="325932"/>
            <a:ext cx="6537960" cy="1532334"/>
          </a:xfrm>
          <a:prstGeom prst="roundRect">
            <a:avLst/>
          </a:prstGeom>
          <a:solidFill>
            <a:srgbClr val="FFCC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</a:rPr>
              <a:t>4. </a:t>
            </a:r>
            <a:r>
              <a:rPr lang="en-US" altLang="vi-VN" sz="2800" b="1" dirty="0" err="1">
                <a:solidFill>
                  <a:srgbClr val="000000"/>
                </a:solidFill>
              </a:rPr>
              <a:t>Đặt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câu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với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mỗi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quan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hệ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từ</a:t>
            </a:r>
            <a:r>
              <a:rPr lang="en-US" altLang="vi-VN" sz="2800" b="1" dirty="0">
                <a:solidFill>
                  <a:srgbClr val="000000"/>
                </a:solidFill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</a:rPr>
              <a:t>sau</a:t>
            </a:r>
            <a:r>
              <a:rPr lang="en-US" altLang="vi-VN" sz="2800" b="1" dirty="0">
                <a:solidFill>
                  <a:srgbClr val="000000"/>
                </a:solidFill>
              </a:rPr>
              <a:t>: </a:t>
            </a:r>
            <a:r>
              <a:rPr lang="en-US" altLang="vi-VN" sz="2800" b="1" i="1" dirty="0" err="1">
                <a:solidFill>
                  <a:srgbClr val="0033CC"/>
                </a:solidFill>
              </a:rPr>
              <a:t>mà</a:t>
            </a:r>
            <a:r>
              <a:rPr lang="en-US" altLang="vi-VN" sz="2800" b="1" i="1" dirty="0">
                <a:solidFill>
                  <a:srgbClr val="0033CC"/>
                </a:solidFill>
              </a:rPr>
              <a:t>, </a:t>
            </a:r>
            <a:r>
              <a:rPr lang="en-US" altLang="vi-VN" sz="2800" b="1" i="1" dirty="0" err="1">
                <a:solidFill>
                  <a:srgbClr val="0033CC"/>
                </a:solidFill>
              </a:rPr>
              <a:t>thì</a:t>
            </a:r>
            <a:r>
              <a:rPr lang="en-US" altLang="vi-VN" sz="2800" b="1" i="1" dirty="0">
                <a:solidFill>
                  <a:srgbClr val="0033CC"/>
                </a:solidFill>
              </a:rPr>
              <a:t>, </a:t>
            </a:r>
            <a:r>
              <a:rPr lang="en-US" altLang="vi-VN" sz="2800" b="1" i="1" dirty="0" err="1">
                <a:solidFill>
                  <a:srgbClr val="0033CC"/>
                </a:solidFill>
              </a:rPr>
              <a:t>bằng</a:t>
            </a:r>
            <a:endParaRPr lang="en-US" altLang="vi-VN" sz="2800" b="1" dirty="0">
              <a:solidFill>
                <a:srgbClr val="000000"/>
              </a:solidFill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1348740" y="3536694"/>
            <a:ext cx="1828800" cy="1774146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3581400" y="2562348"/>
            <a:ext cx="1828800" cy="1774146"/>
          </a:xfrm>
          <a:prstGeom prst="star5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5562600" y="3559854"/>
            <a:ext cx="1828800" cy="1774146"/>
          </a:xfrm>
          <a:prstGeom prst="star5">
            <a:avLst/>
          </a:prstGeom>
          <a:solidFill>
            <a:srgbClr val="99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4520" y="4123434"/>
            <a:ext cx="89916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thì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7420" y="4199034"/>
            <a:ext cx="89916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5720" y="3213201"/>
            <a:ext cx="1325880" cy="646986"/>
          </a:xfrm>
          <a:prstGeom prst="round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8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363" grpId="0" animBg="1"/>
      <p:bldP spid="5" grpId="1" animBg="1"/>
      <p:bldP spid="8" grpId="1" animBg="1"/>
      <p:bldP spid="9" grpId="1" animBg="1"/>
      <p:bldP spid="6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F835E353-B584-45DA-8FE2-72E8BB666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915400" cy="4648200"/>
          </a:xfrm>
        </p:spPr>
        <p:txBody>
          <a:bodyPr>
            <a:normAutofit/>
          </a:bodyPr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đi học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đạp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bàn được làm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gỗ rất bền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thổi mạnh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diều bay cao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học giỏi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được mẹ thưởng cho cây bút mới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dỗ em bé mãi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vẫn không nín khóc</a:t>
            </a: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đến No-en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trời vẫn nóng bức</a:t>
            </a:r>
          </a:p>
        </p:txBody>
      </p:sp>
    </p:spTree>
    <p:extLst>
      <p:ext uri="{BB962C8B-B14F-4D97-AF65-F5344CB8AC3E}">
        <p14:creationId xmlns:p14="http://schemas.microsoft.com/office/powerpoint/2010/main" val="1843721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F9910178-531A-4504-99B8-21A5E4E9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30">
            <a:extLst>
              <a:ext uri="{FF2B5EF4-FFF2-40B4-BE49-F238E27FC236}">
                <a16:creationId xmlns:a16="http://schemas.microsoft.com/office/drawing/2014/main" id="{E744BA47-D814-47FB-B1C4-2179F9DDE4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2209800"/>
            <a:ext cx="5281245" cy="9378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077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Trò chơi : </a:t>
            </a:r>
            <a:r>
              <a:rPr lang="en-US" sz="3077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Mảnh</a:t>
            </a:r>
            <a:r>
              <a:rPr lang="en-US" sz="3077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077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ghép</a:t>
            </a:r>
            <a:endParaRPr lang="en-US" sz="3077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9E672669-E4F1-48CC-8BF6-5D703ACFC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ổng hợp đầy đủ chi tiết về Vịnh Hạ Long Quảng Ninh ❤️❤️❤️">
            <a:extLst>
              <a:ext uri="{FF2B5EF4-FFF2-40B4-BE49-F238E27FC236}">
                <a16:creationId xmlns:a16="http://schemas.microsoft.com/office/drawing/2014/main" id="{5F333C1E-9669-4AAD-BFD8-AF41C9B4E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r="10576"/>
          <a:stretch/>
        </p:blipFill>
        <p:spPr bwMode="auto">
          <a:xfrm>
            <a:off x="846032" y="544444"/>
            <a:ext cx="738356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69168" y="483235"/>
            <a:ext cx="3660432" cy="3005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Đặt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một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câu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có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từ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48869" y="495156"/>
            <a:ext cx="3734540" cy="29394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Sửa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lỗi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sai</a:t>
            </a:r>
            <a:r>
              <a:rPr lang="en-US" altLang="vi-VN" sz="2400" b="1" i="1" dirty="0">
                <a:solidFill>
                  <a:srgbClr val="0000CC"/>
                </a:solidFill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 b="1" i="1" dirty="0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Gió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thổi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mạnh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bởi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diều</a:t>
            </a:r>
            <a:r>
              <a:rPr lang="en-US" altLang="vi-VN" sz="2400" b="1" i="1" dirty="0">
                <a:solidFill>
                  <a:srgbClr val="0000CC"/>
                </a:solidFill>
              </a:rPr>
              <a:t> bay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cao</a:t>
            </a:r>
            <a:endParaRPr lang="en-US" altLang="vi-VN" sz="2400" b="1" i="1" u="sng" dirty="0">
              <a:solidFill>
                <a:srgbClr val="0000CC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48869" y="3389742"/>
            <a:ext cx="3717463" cy="30872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Khen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bạn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bên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cạnh</a:t>
            </a:r>
            <a:endParaRPr lang="en-US" altLang="vi-VN" sz="2400" b="1" i="1" dirty="0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>
                <a:solidFill>
                  <a:srgbClr val="0000CC"/>
                </a:solidFill>
              </a:rPr>
              <a:t>1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câu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có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từ</a:t>
            </a:r>
            <a:endParaRPr lang="en-US" altLang="vi-VN" sz="2400" b="1" i="1" dirty="0">
              <a:solidFill>
                <a:srgbClr val="0000CC"/>
              </a:solidFill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901090" y="879257"/>
            <a:ext cx="3036273" cy="2384561"/>
          </a:xfrm>
          <a:prstGeom prst="rect">
            <a:avLst/>
          </a:prstGeom>
          <a:solidFill>
            <a:srgbClr val="FFFF0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246848" y="3614516"/>
            <a:ext cx="3146625" cy="2459831"/>
          </a:xfrm>
          <a:prstGeom prst="rect">
            <a:avLst/>
          </a:prstGeom>
          <a:solidFill>
            <a:srgbClr val="00B0F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540652" y="3479401"/>
            <a:ext cx="3688948" cy="29975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Tìm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quan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hệ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từ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 dirty="0" err="1">
                <a:solidFill>
                  <a:srgbClr val="0000CC"/>
                </a:solidFill>
              </a:rPr>
              <a:t>trong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đoạn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nhạc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b="1" i="1" dirty="0" err="1">
                <a:solidFill>
                  <a:srgbClr val="0000CC"/>
                </a:solidFill>
              </a:rPr>
              <a:t>sau</a:t>
            </a:r>
            <a:endParaRPr lang="en-US" altLang="vi-VN" sz="2400" b="1" i="1" dirty="0">
              <a:solidFill>
                <a:srgbClr val="0000CC"/>
              </a:solidFill>
            </a:endParaRPr>
          </a:p>
        </p:txBody>
      </p:sp>
      <p:pic>
        <p:nvPicPr>
          <p:cNvPr id="4" name="Mai Truong Men Yeu - Various Artis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00" end="206473.87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37536" y="5431185"/>
            <a:ext cx="488325" cy="488325"/>
          </a:xfrm>
          <a:prstGeom prst="rect">
            <a:avLst/>
          </a:prstGeom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4848863" y="3683700"/>
            <a:ext cx="3101041" cy="2412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230549" y="854567"/>
            <a:ext cx="3162924" cy="2422033"/>
          </a:xfrm>
          <a:prstGeom prst="rect">
            <a:avLst/>
          </a:prstGeom>
          <a:solidFill>
            <a:srgbClr val="FFCCFF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1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4" y="381000"/>
            <a:ext cx="4247476" cy="6281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38038820"/>
      </p:ext>
    </p:extLst>
  </p:cSld>
  <p:clrMapOvr>
    <a:masterClrMapping/>
  </p:clrMapOvr>
  <p:transition spd="slow">
    <p:fade/>
    <p:sndAc>
      <p:stSnd>
        <p:snd r:embed="rId4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1" grpId="0" animBg="1"/>
      <p:bldP spid="11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2F7D3084-4770-4575-8005-69CB3317A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>
            <a:fillRect/>
          </a:stretch>
        </p:blipFill>
        <p:spPr bwMode="auto">
          <a:xfrm>
            <a:off x="-152400" y="-304800"/>
            <a:ext cx="9652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4">
            <a:extLst>
              <a:ext uri="{FF2B5EF4-FFF2-40B4-BE49-F238E27FC236}">
                <a16:creationId xmlns:a16="http://schemas.microsoft.com/office/drawing/2014/main" id="{BB386025-C9E6-4E9D-8B50-2FED9A8E2A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7115" y="990600"/>
            <a:ext cx="2189285" cy="150641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KẾT NỐI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B54E5A8B-2400-4FDC-918B-5C98C2B4B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923" y="1905001"/>
            <a:ext cx="791307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MRVT: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Trang 126 )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EE43A2F0-6B55-4366-8670-BD201411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814"/>
            <a:ext cx="9753599" cy="68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DB402EBE-D525-43EB-A86C-A599F99C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2198078"/>
            <a:ext cx="4923692" cy="8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77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7">
            <a:extLst>
              <a:ext uri="{FF2B5EF4-FFF2-40B4-BE49-F238E27FC236}">
                <a16:creationId xmlns:a16="http://schemas.microsoft.com/office/drawing/2014/main" id="{B0F17EEF-E8FE-4227-80EC-0E8FFC0367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85694" y="5539155"/>
            <a:ext cx="2073519" cy="197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154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  <a:cs typeface="Times New Roman" panose="02020603050405020304" pitchFamily="18" charset="0"/>
              </a:rPr>
              <a:t>Giáo viên: Vũ Thị Thu Hương</a:t>
            </a:r>
            <a:endParaRPr lang="en-US" sz="2154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32771" name="WordArt 18">
            <a:extLst>
              <a:ext uri="{FF2B5EF4-FFF2-40B4-BE49-F238E27FC236}">
                <a16:creationId xmlns:a16="http://schemas.microsoft.com/office/drawing/2014/main" id="{EF735270-A26F-4534-9687-A256B7D67B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1538" y="1377463"/>
            <a:ext cx="5729654" cy="4029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69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PHÒNG GD-ĐÔ THỊ VIỆT HƯNG</a:t>
            </a:r>
            <a:endParaRPr lang="en-US" sz="2769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2772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0791FCCD-2628-4736-9E31-3297237E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07"/>
            <a:ext cx="9144000" cy="68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9B7DD40E-98FE-4D72-976D-B6FE7663A4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75692" y="1553307"/>
            <a:ext cx="5509846" cy="17584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2769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sz="2769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QUÝ THẦY CÔ GIÁO</a:t>
            </a: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DDC8A0A3-AE09-407A-87E3-A1B42539A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467600" cy="27432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lpha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5800" y="1371600"/>
            <a:ext cx="784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b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609600" y="44196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sz="1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762000" y="3352800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sz="18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7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-0.13333 C -0.03142 -0.01203 -0.0375 0.10926 -0.03003 0.13774 C -0.02257 0.16621 0.02743 0.06621 0.01997 0.03774 C 0.0125 0.00926 -0.0816 -0.01296 -0.07517 -0.03333 C -0.06875 -0.0537 0.05313 -0.0655 0.05816 -0.08449 C 0.06319 -0.10347 -0.04132 -0.15902 -0.04514 -0.14652 C -0.04896 -0.13402 0.03576 -0.04328 0.0349 -0.00879 C 0.03403 0.0257 -0.05382 0.04005 -0.05017 0.05996 C -0.04653 0.07987 0.04792 0.12107 0.0566 0.11112 C 0.06528 0.10116 0.03333 0.05047 0.00156 -4.44444E-6 " pathEditMode="relative" rAng="0" ptsTypes="AAAAAAAAAA">
                                      <p:cBhvr>
                                        <p:cTn id="15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18241 C -0.00972 -0.17916 -0.02743 -0.17662 -0.04497 -0.17129 C -0.0474 -0.16574 -0.05087 -0.16111 -0.0533 -0.15555 C -0.05417 -0.1537 -0.05417 -0.15116 -0.05486 -0.14907 C -0.05625 -0.14514 -0.05816 -0.14166 -0.0599 -0.13796 C -0.06285 -0.12245 -0.06545 -0.10671 -0.06823 -0.0912 C -0.06771 -0.08241 -0.07031 -0.07199 -0.06667 -0.06458 C -0.06615 -0.06366 -0.04809 -0.05879 -0.04497 -0.05787 C -0.03611 -0.06088 -0.02691 -0.06273 -0.01823 -0.06666 C -0.01406 -0.06875 -0.01059 -0.07291 -0.0066 -0.07569 C 0.00295 -0.08217 0.01128 -0.08657 0.0217 -0.08889 C 0.02847 -0.09259 0.03455 -0.09537 0.04167 -0.09791 C 0.05781 -0.09467 0.05434 -0.1 0.06007 -0.07338 C 0.0618 -0.06551 0.06337 -0.04907 0.06337 -0.04884 C 0.06076 0.00023 0.06927 0.01158 0.0434 0.03542 C 0.04184 0.03681 0.03281 0.04074 0.03003 0.04213 C -0.02413 0.03218 0.00712 0.04445 -0.01823 0.02222 C -0.02101 0.00486 -0.02899 -0.00139 -0.01997 -0.02222 C -0.0184 -0.02592 -0.00243 -0.02847 1.38889E-6 -0.02893 C 0.0276 -0.02685 0.02517 -0.0206 0.0467 -0.03333 C 0.05087 -0.04629 0.05417 -0.05486 0.0618 -0.06458 C 0.05243 -0.11227 -0.01007 -0.1037 -0.0316 -0.10463 C -0.02656 -0.10972 -0.0217 -0.11504 -0.01667 -0.12014 C -0.01458 -0.12222 0.00868 -0.13472 0.01007 -0.13565 C 0.0158 -0.13935 0.02274 -0.13842 0.02847 -0.14236 C 0.04132 -0.15116 0.02552 -0.14328 0.03837 -0.14907 C 0.04271 -0.16528 0.03298 -0.16551 0.02673 -0.17778 C 0.02101 -0.17708 0.00608 -0.17685 -0.00156 -0.17338 C -0.00729 -0.17083 -0.0125 -0.1669 -0.01823 -0.16458 C -0.02952 -0.14953 -0.03698 -0.13588 -0.04497 -0.11782 C -0.04636 -0.10995 -0.05191 -0.09745 -0.04653 -0.09352 C -0.04254 -0.09051 -0.03785 -0.08912 -0.03333 -0.08889 C -0.01337 -0.0875 0.00677 -0.08588 0.02673 -0.08449 C 0.02882 -0.07662 0.02691 -0.06597 0.02014 -0.06227 C 0.00434 -0.05347 -0.01354 -0.0493 -0.02986 -0.04236 C -0.03941 -0.03819 -0.04705 -0.02893 -0.0566 -0.02453 C -0.06077 -0.01366 -0.06198 -0.00463 -0.06493 0.00648 C -0.0599 0.02338 -0.05816 0.01922 -0.04497 0.02222 C -0.02396 0.01968 -0.02899 0.01945 -0.0132 0.01111 C -0.00955 0.00602 -0.00174 -2.22222E-6 0.00347 -2.22222E-6 " pathEditMode="relative" rAng="0" ptsTypes="AAAAAAAAAAAAAAAAAAAAAAAAAAAAAAAAAAAAAAAA">
                                      <p:cBhvr>
                                        <p:cTn id="34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3" grpId="1"/>
      <p:bldP spid="97284" grpId="0"/>
      <p:bldP spid="97285" grpId="0" animBg="1"/>
      <p:bldP spid="97285" grpId="1" animBg="1"/>
      <p:bldP spid="97286" grpId="0" animBg="1"/>
      <p:bldP spid="97286" grpId="1" animBg="1"/>
      <p:bldP spid="9728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8AFEDB4D-A324-4B91-B4BD-B52CFDC0C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90600" y="1804759"/>
            <a:ext cx="720471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say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ngây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ấm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nóng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” 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2286000" y="3828871"/>
            <a:ext cx="647700" cy="6477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362200" y="3828871"/>
            <a:ext cx="480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VNI-Times" pitchFamily="2" charset="0"/>
              </a:rPr>
              <a:t>A.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say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altLang="vi-VN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286000" y="3629664"/>
            <a:ext cx="762000" cy="665163"/>
            <a:chOff x="1248" y="1344"/>
            <a:chExt cx="480" cy="419"/>
          </a:xfrm>
        </p:grpSpPr>
        <p:grpSp>
          <p:nvGrpSpPr>
            <p:cNvPr id="10" name="Group 77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12" name="AutoShape 7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7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000066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8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 Box 81"/>
            <p:cNvSpPr txBox="1">
              <a:spLocks noChangeArrowheads="1"/>
            </p:cNvSpPr>
            <p:nvPr/>
          </p:nvSpPr>
          <p:spPr bwMode="gray">
            <a:xfrm>
              <a:off x="1367" y="1406"/>
              <a:ext cx="233" cy="28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2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3273594" y="3374419"/>
            <a:ext cx="3889206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3600" i="1" dirty="0" err="1"/>
              <a:t>Quan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hệ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từ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là</a:t>
            </a:r>
            <a:r>
              <a:rPr lang="en-US" altLang="vi-VN" sz="3600" i="1" dirty="0"/>
              <a:t> </a:t>
            </a:r>
            <a:r>
              <a:rPr lang="en-US" altLang="vi-VN" sz="3600" i="1" dirty="0" err="1"/>
              <a:t>gì</a:t>
            </a:r>
            <a:r>
              <a:rPr lang="en-US" altLang="vi-VN" sz="3600" i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028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03429" grpId="0" animBg="1"/>
      <p:bldP spid="103429" grpId="1" animBg="1"/>
      <p:bldP spid="410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084E24DB-BBE4-4581-A535-56D81E223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57" name="AutoShape 21"/>
          <p:cNvSpPr>
            <a:spLocks noChangeArrowheads="1"/>
          </p:cNvSpPr>
          <p:nvPr/>
        </p:nvSpPr>
        <p:spPr bwMode="auto">
          <a:xfrm>
            <a:off x="3581400" y="1524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3783013" y="279400"/>
            <a:ext cx="1811337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dirty="0" err="1"/>
              <a:t>Quan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hệ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endParaRPr lang="en-US" altLang="vi-VN" sz="2400" dirty="0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 flipH="1">
            <a:off x="2286000" y="914399"/>
            <a:ext cx="2286000" cy="47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4572000" y="914400"/>
            <a:ext cx="2286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61" name="AutoShape 25"/>
          <p:cNvSpPr>
            <a:spLocks noChangeArrowheads="1"/>
          </p:cNvSpPr>
          <p:nvPr/>
        </p:nvSpPr>
        <p:spPr bwMode="auto">
          <a:xfrm>
            <a:off x="685800" y="1447800"/>
            <a:ext cx="2514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dirty="0"/>
              <a:t> </a:t>
            </a:r>
            <a:r>
              <a:rPr lang="en-US" altLang="vi-VN" sz="2400" dirty="0" err="1"/>
              <a:t>Một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quan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hệ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endParaRPr lang="en-US" altLang="vi-VN" sz="2400" dirty="0"/>
          </a:p>
        </p:txBody>
      </p:sp>
      <p:sp>
        <p:nvSpPr>
          <p:cNvPr id="91164" name="AutoShape 28"/>
          <p:cNvSpPr>
            <a:spLocks noChangeArrowheads="1"/>
          </p:cNvSpPr>
          <p:nvPr/>
        </p:nvSpPr>
        <p:spPr bwMode="auto">
          <a:xfrm>
            <a:off x="5486400" y="1371600"/>
            <a:ext cx="2971800" cy="6096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/>
              <a:t>Cặp quan hệ từ</a:t>
            </a: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752600" y="21193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>
            <a:off x="68580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71" name="Text Box 35"/>
          <p:cNvSpPr txBox="1">
            <a:spLocks noChangeArrowheads="1"/>
          </p:cNvSpPr>
          <p:nvPr/>
        </p:nvSpPr>
        <p:spPr bwMode="auto">
          <a:xfrm>
            <a:off x="3794125" y="4586287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/>
              <a:t>Tác</a:t>
            </a:r>
            <a:r>
              <a:rPr lang="en-US" altLang="vi-VN" dirty="0"/>
              <a:t> </a:t>
            </a:r>
            <a:r>
              <a:rPr lang="en-US" altLang="vi-VN" dirty="0" err="1"/>
              <a:t>dụng</a:t>
            </a:r>
            <a:r>
              <a:rPr lang="en-US" altLang="vi-VN" dirty="0"/>
              <a:t>:</a:t>
            </a:r>
          </a:p>
        </p:txBody>
      </p:sp>
      <p:sp>
        <p:nvSpPr>
          <p:cNvPr id="91172" name="AutoShape 36"/>
          <p:cNvSpPr>
            <a:spLocks noChangeArrowheads="1"/>
          </p:cNvSpPr>
          <p:nvPr/>
        </p:nvSpPr>
        <p:spPr bwMode="auto">
          <a:xfrm>
            <a:off x="1257300" y="5180013"/>
            <a:ext cx="6705600" cy="14477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dirty="0"/>
              <a:t>      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Nối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ngữ</a:t>
            </a:r>
            <a:r>
              <a:rPr lang="en-US" altLang="vi-VN" sz="2400" dirty="0"/>
              <a:t> </a:t>
            </a:r>
            <a:r>
              <a:rPr lang="en-US" altLang="vi-VN" sz="2400" dirty="0" err="1"/>
              <a:t>hoặc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các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câu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nhằm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thể</a:t>
            </a:r>
            <a:r>
              <a:rPr lang="en-US" altLang="vi-VN" sz="2400" dirty="0"/>
              <a:t> </a:t>
            </a:r>
          </a:p>
          <a:p>
            <a:pPr algn="just" eaLnBrk="1" hangingPunct="1"/>
            <a:r>
              <a:rPr lang="en-US" altLang="vi-VN" sz="2400" dirty="0" err="1"/>
              <a:t>hiện</a:t>
            </a:r>
            <a:r>
              <a:rPr lang="en-US" altLang="vi-VN" sz="2400" dirty="0"/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mối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quan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hệ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về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nghĩa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/>
              <a:t>giữa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ngữ</a:t>
            </a:r>
            <a:r>
              <a:rPr lang="en-US" altLang="vi-VN" sz="2400" dirty="0"/>
              <a:t> </a:t>
            </a:r>
          </a:p>
          <a:p>
            <a:pPr algn="just" eaLnBrk="1" hangingPunct="1"/>
            <a:r>
              <a:rPr lang="en-US" altLang="vi-VN" sz="2400" dirty="0" err="1"/>
              <a:t>hoặc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câu</a:t>
            </a:r>
            <a:r>
              <a:rPr lang="en-US" altLang="vi-VN" sz="2400" dirty="0"/>
              <a:t> </a:t>
            </a:r>
            <a:r>
              <a:rPr lang="en-US" altLang="vi-VN" sz="2400" dirty="0" err="1"/>
              <a:t>ấy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với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nhau</a:t>
            </a:r>
            <a:r>
              <a:rPr lang="en-US" altLang="vi-VN" sz="2400" dirty="0"/>
              <a:t>.</a:t>
            </a:r>
            <a:r>
              <a:rPr lang="en-US" altLang="vi-VN" dirty="0"/>
              <a:t> </a:t>
            </a:r>
          </a:p>
        </p:txBody>
      </p:sp>
      <p:sp>
        <p:nvSpPr>
          <p:cNvPr id="91174" name="AutoShape 38"/>
          <p:cNvSpPr>
            <a:spLocks noChangeArrowheads="1"/>
          </p:cNvSpPr>
          <p:nvPr/>
        </p:nvSpPr>
        <p:spPr bwMode="auto">
          <a:xfrm>
            <a:off x="304800" y="2514600"/>
            <a:ext cx="31242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 err="1"/>
              <a:t>và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với</a:t>
            </a:r>
            <a:r>
              <a:rPr lang="en-US" altLang="vi-VN" sz="2400" dirty="0"/>
              <a:t>, hay, </a:t>
            </a:r>
            <a:r>
              <a:rPr lang="en-US" altLang="vi-VN" sz="2400" dirty="0" err="1"/>
              <a:t>hoặc</a:t>
            </a:r>
            <a:r>
              <a:rPr lang="en-US" altLang="vi-VN" sz="2400" dirty="0"/>
              <a:t>, </a:t>
            </a:r>
          </a:p>
          <a:p>
            <a:pPr algn="ctr" eaLnBrk="1" hangingPunct="1"/>
            <a:r>
              <a:rPr lang="en-US" altLang="vi-VN" sz="2400" dirty="0" err="1"/>
              <a:t>nhưng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mà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thì</a:t>
            </a:r>
            <a:r>
              <a:rPr lang="en-US" altLang="vi-VN" sz="2400" dirty="0"/>
              <a:t>, ở,…</a:t>
            </a:r>
          </a:p>
        </p:txBody>
      </p:sp>
      <p:sp>
        <p:nvSpPr>
          <p:cNvPr id="91175" name="AutoShape 39"/>
          <p:cNvSpPr>
            <a:spLocks noChangeArrowheads="1"/>
          </p:cNvSpPr>
          <p:nvPr/>
        </p:nvSpPr>
        <p:spPr bwMode="auto">
          <a:xfrm>
            <a:off x="3783012" y="2514600"/>
            <a:ext cx="5284787" cy="17526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Vì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nên</a:t>
            </a:r>
            <a:r>
              <a:rPr lang="en-US" altLang="vi-VN" sz="2400" dirty="0"/>
              <a:t>…; do…</a:t>
            </a:r>
            <a:r>
              <a:rPr lang="en-US" altLang="vi-VN" sz="2400" dirty="0" err="1"/>
              <a:t>nên</a:t>
            </a:r>
            <a:r>
              <a:rPr lang="en-US" altLang="vi-VN" sz="2400" dirty="0"/>
              <a:t>…; </a:t>
            </a:r>
            <a:r>
              <a:rPr lang="en-US" altLang="vi-VN" sz="2400" dirty="0" err="1"/>
              <a:t>nhờ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mà</a:t>
            </a:r>
            <a:r>
              <a:rPr lang="en-US" altLang="vi-VN" sz="2400" dirty="0"/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Nếu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thì</a:t>
            </a:r>
            <a:r>
              <a:rPr lang="en-US" altLang="vi-VN" sz="2400" dirty="0"/>
              <a:t>…; </a:t>
            </a:r>
            <a:r>
              <a:rPr lang="en-US" altLang="vi-VN" sz="2400" dirty="0" err="1"/>
              <a:t>hễ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thì</a:t>
            </a:r>
            <a:r>
              <a:rPr lang="en-US" altLang="vi-VN" sz="2400" dirty="0"/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Tuy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nhưng</a:t>
            </a:r>
            <a:r>
              <a:rPr lang="en-US" altLang="vi-VN" sz="2400" dirty="0"/>
              <a:t>…, </a:t>
            </a:r>
            <a:r>
              <a:rPr lang="en-US" altLang="vi-VN" sz="2400" dirty="0" err="1"/>
              <a:t>mặc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dù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nhưng</a:t>
            </a:r>
            <a:r>
              <a:rPr lang="en-US" altLang="vi-VN" sz="2400" dirty="0"/>
              <a:t>…</a:t>
            </a:r>
          </a:p>
          <a:p>
            <a:pPr eaLnBrk="1" hangingPunct="1">
              <a:buFontTx/>
              <a:buChar char="-"/>
            </a:pPr>
            <a:r>
              <a:rPr lang="en-US" altLang="vi-VN" sz="2400" dirty="0"/>
              <a:t> </a:t>
            </a:r>
            <a:r>
              <a:rPr lang="en-US" altLang="vi-VN" sz="2400" dirty="0" err="1"/>
              <a:t>Không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…</a:t>
            </a:r>
            <a:r>
              <a:rPr lang="en-US" altLang="vi-VN" sz="2400" dirty="0" err="1"/>
              <a:t>mà</a:t>
            </a:r>
            <a:r>
              <a:rPr lang="en-US" altLang="vi-VN" sz="2400" dirty="0"/>
              <a:t>… </a:t>
            </a:r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>
            <a:off x="2133599" y="4190999"/>
            <a:ext cx="1066801" cy="914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1182" name="Line 46"/>
          <p:cNvSpPr>
            <a:spLocks noChangeShapeType="1"/>
          </p:cNvSpPr>
          <p:nvPr/>
        </p:nvSpPr>
        <p:spPr bwMode="auto">
          <a:xfrm flipH="1">
            <a:off x="6172200" y="4305299"/>
            <a:ext cx="800100" cy="8366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 animBg="1"/>
      <p:bldP spid="91158" grpId="0" animBg="1"/>
      <p:bldP spid="91159" grpId="0" animBg="1"/>
      <p:bldP spid="91160" grpId="0" animBg="1"/>
      <p:bldP spid="91161" grpId="0" animBg="1"/>
      <p:bldP spid="91164" grpId="0" animBg="1"/>
      <p:bldP spid="91167" grpId="0" animBg="1"/>
      <p:bldP spid="91168" grpId="0" animBg="1"/>
      <p:bldP spid="91171" grpId="0"/>
      <p:bldP spid="91172" grpId="0" animBg="1"/>
      <p:bldP spid="91174" grpId="0" animBg="1"/>
      <p:bldP spid="91175" grpId="0" animBg="1"/>
      <p:bldP spid="91181" grpId="0" animBg="1"/>
      <p:bldP spid="911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D8F2A7E8-3AC8-4D8E-98F9-4CA086AB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207" y="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D499CBE1-36FC-4009-B5C9-BD9FB9A04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9372600" cy="450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61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sz="3384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46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và biết chúng biểu thị quan hệ gì trong câu (BT1, BT2).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Tìm được quan hệ từ thích hợp theo yêu cầu của (BT3).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Biết đặt câu với quan hệ từ đã cho (BT4).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92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EE43A2F0-6B55-4366-8670-BD201411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814"/>
            <a:ext cx="9753599" cy="684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id="{DB402EBE-D525-43EB-A86C-A599F99C1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769" y="2198078"/>
            <a:ext cx="4923692" cy="8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77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1385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 descr="9 Màu hồng ý tưởng trong 2021 | hình nền, hình ảnh, màu hồng">
            <a:extLst>
              <a:ext uri="{FF2B5EF4-FFF2-40B4-BE49-F238E27FC236}">
                <a16:creationId xmlns:a16="http://schemas.microsoft.com/office/drawing/2014/main" id="{82754FB7-08F5-4AF3-B1F5-12FF56B42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18"/>
          <a:stretch/>
        </p:blipFill>
        <p:spPr bwMode="auto">
          <a:xfrm>
            <a:off x="0" y="-533400"/>
            <a:ext cx="9144000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17525" y="834911"/>
            <a:ext cx="7864475" cy="389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</a:pP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1.Tìm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Hmông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>
            <a:off x="990600" y="1455623"/>
            <a:ext cx="20113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639762" y="2065223"/>
            <a:ext cx="68278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 flipV="1">
            <a:off x="6228567" y="3352800"/>
            <a:ext cx="609600" cy="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7658100" y="3368037"/>
            <a:ext cx="6096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V="1">
            <a:off x="4114800" y="2692438"/>
            <a:ext cx="942975" cy="2028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 flipV="1">
            <a:off x="6019799" y="2743194"/>
            <a:ext cx="1804511" cy="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 flipV="1">
            <a:off x="1752600" y="3368037"/>
            <a:ext cx="1066800" cy="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>
            <a:off x="3871795" y="3368040"/>
            <a:ext cx="22098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>
            <a:off x="6187565" y="3948736"/>
            <a:ext cx="1889635" cy="884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>
            <a:off x="3352800" y="3962400"/>
            <a:ext cx="1524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>
            <a:off x="1605732" y="4605080"/>
            <a:ext cx="2509068" cy="27559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6934200" y="3457184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6934200" y="3372212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3013553" y="34290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5257800" y="2783876"/>
            <a:ext cx="510665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3048000" y="3351339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>
            <a:off x="5334000" y="2692438"/>
            <a:ext cx="43446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838200" y="4637858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838200" y="4727772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1010" y="2386857"/>
            <a:ext cx="5911453" cy="3044573"/>
            <a:chOff x="885825" y="2011680"/>
            <a:chExt cx="4143374" cy="4054158"/>
          </a:xfrm>
        </p:grpSpPr>
        <p:sp>
          <p:nvSpPr>
            <p:cNvPr id="2" name="Folded Corner 1"/>
            <p:cNvSpPr/>
            <p:nvPr/>
          </p:nvSpPr>
          <p:spPr>
            <a:xfrm>
              <a:off x="885825" y="2011680"/>
              <a:ext cx="4143374" cy="4054158"/>
            </a:xfrm>
            <a:prstGeom prst="foldedCorner">
              <a:avLst/>
            </a:prstGeom>
            <a:solidFill>
              <a:srgbClr val="FFCCFF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  <a:softEdge rad="63500"/>
            </a:effectLst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1038012" y="2500736"/>
              <a:ext cx="3528060" cy="274590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Right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i="1" dirty="0" err="1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i="1" dirty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Oval Callout 4"/>
          <p:cNvSpPr/>
          <p:nvPr/>
        </p:nvSpPr>
        <p:spPr>
          <a:xfrm>
            <a:off x="4939059" y="1285207"/>
            <a:ext cx="2497011" cy="881526"/>
          </a:xfrm>
          <a:prstGeom prst="wedgeEllipseCallout">
            <a:avLst>
              <a:gd name="adj1" fmla="val -24985"/>
              <a:gd name="adj2" fmla="val 842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Sở hữu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-105506" y="5317791"/>
            <a:ext cx="2497011" cy="881526"/>
          </a:xfrm>
          <a:prstGeom prst="wedgeEllipseCallout">
            <a:avLst>
              <a:gd name="adj1" fmla="val 10414"/>
              <a:gd name="adj2" fmla="val -114608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  <p:sp>
        <p:nvSpPr>
          <p:cNvPr id="33" name="Oval Callout 32"/>
          <p:cNvSpPr/>
          <p:nvPr/>
        </p:nvSpPr>
        <p:spPr>
          <a:xfrm rot="20528560">
            <a:off x="-45815" y="1981633"/>
            <a:ext cx="3758692" cy="881526"/>
          </a:xfrm>
          <a:prstGeom prst="wedgeEllipseCallout">
            <a:avLst>
              <a:gd name="adj1" fmla="val 27237"/>
              <a:gd name="adj2" fmla="val 130610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tiện</a:t>
            </a:r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1665C3BD-B0A0-404F-89BD-BB337AE3B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3957584"/>
            <a:ext cx="1020076" cy="4816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tal Clang 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tal Clang 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allAtOnce"/>
      <p:bldP spid="76814" grpId="0" animBg="1"/>
      <p:bldP spid="76815" grpId="0" animBg="1"/>
      <p:bldP spid="76824" grpId="0" animBg="1"/>
      <p:bldP spid="76825" grpId="0" animBg="1"/>
      <p:bldP spid="76826" grpId="0" animBg="1"/>
      <p:bldP spid="76827" grpId="0" animBg="1"/>
      <p:bldP spid="76829" grpId="0" animBg="1"/>
      <p:bldP spid="76830" grpId="0" animBg="1"/>
      <p:bldP spid="76831" grpId="0" animBg="1"/>
      <p:bldP spid="76832" grpId="0" animBg="1"/>
      <p:bldP spid="768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" grpId="0" animBg="1"/>
      <p:bldP spid="32" grpId="0" animBg="1"/>
      <p:bldP spid="33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8627586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AutoNum type="alphaLcParenR"/>
            </a:pPr>
            <a:r>
              <a:rPr lang="en-US" altLang="vi-VN" sz="2400" dirty="0" err="1">
                <a:solidFill>
                  <a:srgbClr val="000000"/>
                </a:solidFill>
              </a:rPr>
              <a:t>Quân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sĩ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cùng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nhân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dân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trong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vùng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tìm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đủ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mọi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cách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cứu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voi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khỏi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bãi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lầy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nhưng</a:t>
            </a:r>
            <a:r>
              <a:rPr lang="en-US" altLang="vi-VN" sz="2400" b="1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vô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hiệu</a:t>
            </a:r>
            <a:r>
              <a:rPr lang="en-US" altLang="vi-VN" sz="2400" dirty="0">
                <a:solidFill>
                  <a:srgbClr val="000000"/>
                </a:solidFill>
              </a:rPr>
              <a:t>. </a:t>
            </a:r>
          </a:p>
          <a:p>
            <a:pPr algn="just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AutoNum type="alphaLcParenR"/>
            </a:pP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Thuyền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chúng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tôi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tiếp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tục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chèo</a:t>
            </a:r>
            <a:r>
              <a:rPr lang="en-US" altLang="vi-VN" sz="2400" dirty="0">
                <a:solidFill>
                  <a:srgbClr val="000000"/>
                </a:solidFill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</a:rPr>
              <a:t>đi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tới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ba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nghìn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thước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rồi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mà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vẫn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thấy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chim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đậu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trắng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xoá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trên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những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cành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cây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gie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sát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ra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sông</a:t>
            </a:r>
            <a:r>
              <a:rPr lang="en-US" altLang="vi-VN" sz="2400" dirty="0">
                <a:solidFill>
                  <a:srgbClr val="000000"/>
                </a:solidFill>
              </a:rPr>
              <a:t>. </a:t>
            </a:r>
            <a:r>
              <a:rPr lang="en-US" altLang="vi-VN" sz="2400" i="1" dirty="0">
                <a:solidFill>
                  <a:srgbClr val="0000CC"/>
                </a:solidFill>
              </a:rPr>
              <a:t>          				</a:t>
            </a:r>
            <a:r>
              <a:rPr lang="en-US" altLang="vi-VN" sz="2000" i="1" dirty="0">
                <a:solidFill>
                  <a:srgbClr val="0000CC"/>
                </a:solidFill>
              </a:rPr>
              <a:t>Theo: </a:t>
            </a:r>
            <a:r>
              <a:rPr lang="en-US" altLang="vi-VN" sz="2000" dirty="0" err="1">
                <a:solidFill>
                  <a:srgbClr val="0000CC"/>
                </a:solidFill>
              </a:rPr>
              <a:t>Đoàn</a:t>
            </a:r>
            <a:r>
              <a:rPr lang="en-US" altLang="vi-VN" sz="2000" dirty="0">
                <a:solidFill>
                  <a:srgbClr val="0000CC"/>
                </a:solidFill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</a:rPr>
              <a:t>Giỏi</a:t>
            </a:r>
            <a:endParaRPr lang="en-US" altLang="vi-VN" sz="2000" dirty="0">
              <a:solidFill>
                <a:srgbClr val="0000CC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dirty="0">
                <a:solidFill>
                  <a:srgbClr val="000000"/>
                </a:solidFill>
              </a:rPr>
              <a:t>c)</a:t>
            </a:r>
            <a:r>
              <a:rPr lang="en-US" altLang="vi-VN" sz="2400" i="1" dirty="0">
                <a:solidFill>
                  <a:srgbClr val="0000CC"/>
                </a:solidFill>
              </a:rPr>
              <a:t>                        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Nếu</a:t>
            </a:r>
            <a:r>
              <a:rPr lang="en-US" altLang="vi-VN" sz="2400" b="1" i="1" dirty="0">
                <a:solidFill>
                  <a:srgbClr val="0000CC"/>
                </a:solidFill>
              </a:rPr>
              <a:t> </a:t>
            </a:r>
            <a:r>
              <a:rPr lang="en-US" altLang="vi-VN" sz="2400" i="1" dirty="0">
                <a:solidFill>
                  <a:srgbClr val="0000CC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hoa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có</a:t>
            </a:r>
            <a:r>
              <a:rPr lang="en-US" altLang="vi-VN" sz="2400" dirty="0">
                <a:solidFill>
                  <a:srgbClr val="000000"/>
                </a:solidFill>
              </a:rPr>
              <a:t> ở </a:t>
            </a:r>
            <a:r>
              <a:rPr lang="en-US" altLang="vi-VN" sz="2400" dirty="0" err="1">
                <a:solidFill>
                  <a:srgbClr val="000000"/>
                </a:solidFill>
              </a:rPr>
              <a:t>trời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cao</a:t>
            </a:r>
            <a:r>
              <a:rPr lang="en-US" altLang="vi-VN" sz="2400" i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b="1" i="1" dirty="0" err="1">
                <a:solidFill>
                  <a:srgbClr val="FF0000"/>
                </a:solidFill>
              </a:rPr>
              <a:t>Thì</a:t>
            </a:r>
            <a:r>
              <a:rPr lang="en-US" altLang="vi-VN" sz="2400" i="1" dirty="0">
                <a:solidFill>
                  <a:srgbClr val="FF0000"/>
                </a:solidFill>
              </a:rPr>
              <a:t>  </a:t>
            </a:r>
            <a:r>
              <a:rPr lang="en-US" altLang="vi-VN" sz="2400" dirty="0" err="1">
                <a:solidFill>
                  <a:srgbClr val="000000"/>
                </a:solidFill>
              </a:rPr>
              <a:t>bầy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ong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cũng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mang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vào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mật</a:t>
            </a:r>
            <a:r>
              <a:rPr lang="en-US" altLang="vi-VN" sz="2400" dirty="0">
                <a:solidFill>
                  <a:srgbClr val="000000"/>
                </a:solidFill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</a:rPr>
              <a:t>thơm</a:t>
            </a:r>
            <a:r>
              <a:rPr lang="en-US" altLang="vi-VN" sz="2400" i="1" dirty="0">
                <a:solidFill>
                  <a:srgbClr val="0000CC"/>
                </a:solidFill>
              </a:rPr>
              <a:t>.</a:t>
            </a:r>
          </a:p>
          <a:p>
            <a:pPr algn="ctr"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400" i="1" dirty="0">
                <a:solidFill>
                  <a:srgbClr val="0000CC"/>
                </a:solidFill>
              </a:rPr>
              <a:t>                                               </a:t>
            </a:r>
            <a:r>
              <a:rPr lang="en-US" altLang="vi-VN" sz="2000" i="1" dirty="0" err="1">
                <a:solidFill>
                  <a:srgbClr val="0000CC"/>
                </a:solidFill>
              </a:rPr>
              <a:t>Nguyễn</a:t>
            </a:r>
            <a:r>
              <a:rPr lang="en-US" altLang="vi-VN" sz="2000" i="1" dirty="0">
                <a:solidFill>
                  <a:srgbClr val="0000CC"/>
                </a:solidFill>
              </a:rPr>
              <a:t> </a:t>
            </a:r>
            <a:r>
              <a:rPr lang="en-US" altLang="vi-VN" sz="2000" i="1" dirty="0" err="1">
                <a:solidFill>
                  <a:srgbClr val="0000CC"/>
                </a:solidFill>
              </a:rPr>
              <a:t>Đức</a:t>
            </a:r>
            <a:r>
              <a:rPr lang="en-US" altLang="vi-VN" sz="2000" i="1" dirty="0">
                <a:solidFill>
                  <a:srgbClr val="0000CC"/>
                </a:solidFill>
              </a:rPr>
              <a:t> </a:t>
            </a:r>
            <a:r>
              <a:rPr lang="en-US" altLang="vi-VN" sz="2000" i="1" dirty="0" err="1">
                <a:solidFill>
                  <a:srgbClr val="0000CC"/>
                </a:solidFill>
              </a:rPr>
              <a:t>Mậu</a:t>
            </a:r>
            <a:endParaRPr lang="en-US" altLang="vi-VN" sz="2000" i="1" dirty="0">
              <a:solidFill>
                <a:srgbClr val="0000CC"/>
              </a:solidFill>
            </a:endParaRP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2926080" y="990601"/>
            <a:ext cx="195072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4495800" y="1600200"/>
            <a:ext cx="2743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57200"/>
            <a:ext cx="58943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vi-VN" sz="2600" dirty="0">
                <a:solidFill>
                  <a:srgbClr val="0000CC"/>
                </a:solidFill>
              </a:rPr>
              <a:t>2. </a:t>
            </a:r>
            <a:r>
              <a:rPr lang="en-US" altLang="vi-VN" sz="2600" dirty="0" err="1">
                <a:solidFill>
                  <a:srgbClr val="0000CC"/>
                </a:solidFill>
              </a:rPr>
              <a:t>Các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từ</a:t>
            </a:r>
            <a:r>
              <a:rPr lang="en-US" altLang="vi-VN" sz="2600" dirty="0">
                <a:solidFill>
                  <a:srgbClr val="0000CC"/>
                </a:solidFill>
              </a:rPr>
              <a:t> in </a:t>
            </a:r>
            <a:r>
              <a:rPr lang="en-US" altLang="vi-VN" sz="2600" dirty="0" err="1">
                <a:solidFill>
                  <a:srgbClr val="0000CC"/>
                </a:solidFill>
              </a:rPr>
              <a:t>đậm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được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dùng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trong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mỗi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câu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dưới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đây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biểu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thị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quan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hệ</a:t>
            </a:r>
            <a:r>
              <a:rPr lang="en-US" altLang="vi-VN" sz="2600" dirty="0">
                <a:solidFill>
                  <a:srgbClr val="0000CC"/>
                </a:solidFill>
              </a:rPr>
              <a:t> </a:t>
            </a:r>
            <a:r>
              <a:rPr lang="en-US" altLang="vi-VN" sz="2600" dirty="0" err="1">
                <a:solidFill>
                  <a:srgbClr val="0000CC"/>
                </a:solidFill>
              </a:rPr>
              <a:t>gì</a:t>
            </a:r>
            <a:r>
              <a:rPr lang="en-US" altLang="vi-VN" sz="2600" dirty="0">
                <a:solidFill>
                  <a:srgbClr val="0000CC"/>
                </a:solidFill>
              </a:rPr>
              <a:t>? </a:t>
            </a:r>
          </a:p>
        </p:txBody>
      </p:sp>
      <p:sp>
        <p:nvSpPr>
          <p:cNvPr id="16" name="Action Button: Movie 15">
            <a:hlinkClick r:id="rId5" action="ppaction://hlinksldjump" highlightClick="1"/>
          </p:cNvPr>
          <p:cNvSpPr/>
          <p:nvPr/>
        </p:nvSpPr>
        <p:spPr>
          <a:xfrm>
            <a:off x="243840" y="6307500"/>
            <a:ext cx="321786" cy="228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5408454" y="2819400"/>
            <a:ext cx="3447732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638334" y="3352800"/>
            <a:ext cx="1479986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3305334" y="3352800"/>
            <a:ext cx="9906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5257800" y="3886200"/>
            <a:ext cx="3447732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202214" y="4419600"/>
            <a:ext cx="7054374" cy="0"/>
          </a:xfrm>
          <a:prstGeom prst="lin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3457734" y="5562600"/>
            <a:ext cx="2333466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2514600" y="6096000"/>
            <a:ext cx="4572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641571" y="2920065"/>
            <a:ext cx="3868978" cy="52322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0000"/>
                </a:solidFill>
              </a:rPr>
              <a:t>quan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hệ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tương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phản</a:t>
            </a:r>
            <a:r>
              <a:rPr lang="en-US" altLang="vi-VN" dirty="0">
                <a:solidFill>
                  <a:srgbClr val="FF0000"/>
                </a:solidFill>
              </a:rPr>
              <a:t>             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697918" y="6240642"/>
            <a:ext cx="4859578" cy="523220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i="1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0000"/>
                </a:solidFill>
              </a:rPr>
              <a:t>quan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hệ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giả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thiết</a:t>
            </a:r>
            <a:r>
              <a:rPr lang="en-US" altLang="vi-VN" i="1" dirty="0">
                <a:solidFill>
                  <a:srgbClr val="FF0000"/>
                </a:solidFill>
              </a:rPr>
              <a:t> – </a:t>
            </a:r>
            <a:r>
              <a:rPr lang="en-US" altLang="vi-VN" i="1" dirty="0" err="1">
                <a:solidFill>
                  <a:srgbClr val="FF0000"/>
                </a:solidFill>
              </a:rPr>
              <a:t>kết</a:t>
            </a:r>
            <a:r>
              <a:rPr lang="en-US" altLang="vi-VN" i="1" dirty="0">
                <a:solidFill>
                  <a:srgbClr val="FF0000"/>
                </a:solidFill>
              </a:rPr>
              <a:t> </a:t>
            </a:r>
            <a:r>
              <a:rPr lang="en-US" altLang="vi-VN" i="1" dirty="0" err="1">
                <a:solidFill>
                  <a:srgbClr val="FF0000"/>
                </a:solidFill>
              </a:rPr>
              <a:t>quả</a:t>
            </a:r>
            <a:r>
              <a:rPr lang="en-US" altLang="vi-VN" i="1" dirty="0">
                <a:solidFill>
                  <a:srgbClr val="FF0000"/>
                </a:solidFill>
              </a:rPr>
              <a:t>        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556996" y="4519195"/>
            <a:ext cx="4000500" cy="5232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FFFFFF"/>
                </a:solidFill>
                <a:sym typeface="Symbol" panose="05050102010706020507" pitchFamily="18" charset="2"/>
              </a:rPr>
              <a:t> </a:t>
            </a:r>
            <a:r>
              <a:rPr lang="en-US" altLang="vi-VN" i="1" dirty="0" err="1">
                <a:solidFill>
                  <a:srgbClr val="FFFFFF"/>
                </a:solidFill>
              </a:rPr>
              <a:t>quan</a:t>
            </a:r>
            <a:r>
              <a:rPr lang="en-US" altLang="vi-VN" i="1" dirty="0">
                <a:solidFill>
                  <a:srgbClr val="FFFFFF"/>
                </a:solidFill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</a:rPr>
              <a:t>hệ</a:t>
            </a:r>
            <a:r>
              <a:rPr lang="en-US" altLang="vi-VN" i="1" dirty="0">
                <a:solidFill>
                  <a:srgbClr val="FFFFFF"/>
                </a:solidFill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</a:rPr>
              <a:t>tương</a:t>
            </a:r>
            <a:r>
              <a:rPr lang="en-US" altLang="vi-VN" i="1" dirty="0">
                <a:solidFill>
                  <a:srgbClr val="FFFFFF"/>
                </a:solidFill>
              </a:rPr>
              <a:t> </a:t>
            </a:r>
            <a:r>
              <a:rPr lang="en-US" altLang="vi-VN" i="1" dirty="0" err="1">
                <a:solidFill>
                  <a:srgbClr val="FFFFFF"/>
                </a:solidFill>
              </a:rPr>
              <a:t>phản</a:t>
            </a:r>
            <a:r>
              <a:rPr lang="en-US" altLang="vi-VN" dirty="0">
                <a:solidFill>
                  <a:srgbClr val="FFFFFF"/>
                </a:solidFill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00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80" grpId="0" animBg="1"/>
      <p:bldP spid="79882" grpId="0" animBg="1"/>
      <p:bldP spid="16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1104</Words>
  <Application>Microsoft Office PowerPoint</Application>
  <PresentationFormat>On-screen Show (4:3)</PresentationFormat>
  <Paragraphs>144</Paragraphs>
  <Slides>20</Slides>
  <Notes>0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Times New Roman</vt:lpstr>
      <vt:lpstr>VNI-Times</vt:lpstr>
      <vt:lpstr>Wingdings</vt:lpstr>
      <vt:lpstr>Default Design</vt:lpstr>
      <vt:lpstr>2_Default Design</vt:lpstr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Adminstrator</dc:creator>
  <cp:lastModifiedBy>ADMIN</cp:lastModifiedBy>
  <cp:revision>214</cp:revision>
  <dcterms:created xsi:type="dcterms:W3CDTF">2009-10-07T11:10:01Z</dcterms:created>
  <dcterms:modified xsi:type="dcterms:W3CDTF">2021-11-11T15:20:23Z</dcterms:modified>
</cp:coreProperties>
</file>