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0"/>
  </p:notesMasterIdLst>
  <p:sldIdLst>
    <p:sldId id="257" r:id="rId3"/>
    <p:sldId id="291" r:id="rId4"/>
    <p:sldId id="262" r:id="rId5"/>
    <p:sldId id="7748" r:id="rId6"/>
    <p:sldId id="7749" r:id="rId7"/>
    <p:sldId id="7755" r:id="rId8"/>
    <p:sldId id="775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5" d="100"/>
          <a:sy n="95" d="100"/>
        </p:scale>
        <p:origin x="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A74471-F8DC-4DEA-8142-97BEDA0EC42B}" type="datetimeFigureOut">
              <a:rPr lang="en-US" smtClean="0"/>
              <a:t>10/15/2022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102A02-3C49-441C-B802-CC8430399F55}" type="slidenum">
              <a:rPr lang="en-US" smtClean="0"/>
              <a:t>‹#›</a:t>
            </a:fld>
            <a:endParaRPr lang="en-US"/>
          </a:p>
        </p:txBody>
      </p:sp>
    </p:spTree>
    <p:extLst>
      <p:ext uri="{BB962C8B-B14F-4D97-AF65-F5344CB8AC3E}">
        <p14:creationId xmlns:p14="http://schemas.microsoft.com/office/powerpoint/2010/main" val="776085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2022/10/15</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465818297"/>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2022/10/15</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455601361"/>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2022/10/15</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331726709"/>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715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EEC785-8258-4085-BCB6-9C307FB2699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453058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2022/10/15</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478978176"/>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2022/10/15</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358447331"/>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2022/10/15</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180643626"/>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2022/10/15</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8" name="页脚占位符 7"/>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9" name="灯片编号占位符 8"/>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413413077"/>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2022/10/15</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4" name="页脚占位符 3"/>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灯片编号占位符 4"/>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527846284"/>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2022/10/15</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3" name="页脚占位符 2"/>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4" name="灯片编号占位符 3"/>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635388263"/>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2022/10/15</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561414820"/>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2022/10/15</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59553808"/>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1" name="图片 130"/>
          <p:cNvPicPr>
            <a:picLocks noChangeAspect="1"/>
          </p:cNvPicPr>
          <p:nvPr userDrawn="1"/>
        </p:nvPicPr>
        <p:blipFill rotWithShape="1">
          <a:blip r:embed="rId13" cstate="screen">
            <a:extLst>
              <a:ext uri="{28A0092B-C50C-407E-A947-70E740481C1C}">
                <a14:useLocalDpi xmlns:a14="http://schemas.microsoft.com/office/drawing/2010/main"/>
              </a:ext>
            </a:extLst>
          </a:blip>
          <a:srcRect l="5579" r="5579"/>
          <a:stretch>
            <a:fillRect/>
          </a:stretch>
        </p:blipFill>
        <p:spPr>
          <a:xfrm>
            <a:off x="1270" y="-932"/>
            <a:ext cx="12192000" cy="6858594"/>
          </a:xfrm>
          <a:prstGeom prst="rect">
            <a:avLst/>
          </a:prstGeom>
        </p:spPr>
      </p:pic>
      <p:sp>
        <p:nvSpPr>
          <p:cNvPr id="7" name="文本框 6"/>
          <p:cNvSpPr txBox="1"/>
          <p:nvPr userDrawn="1"/>
        </p:nvSpPr>
        <p:spPr>
          <a:xfrm>
            <a:off x="3878580" y="2419350"/>
            <a:ext cx="4730115" cy="14763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感谢您下载包图网平台上提供的</a:t>
            </a:r>
            <a:r>
              <a:rPr kumimoji="0" lang="en-US" altLang="zh-CN"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PPT</a:t>
            </a: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作品，</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为了您和包图网以及原创作者的利益，请</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勿复制、传播、销售，否则将承担法律责</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任！包图网将对作品进行维权，按照传播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下载次数进行十倍的索取赔偿！</a:t>
            </a:r>
          </a:p>
        </p:txBody>
      </p:sp>
      <p:pic>
        <p:nvPicPr>
          <p:cNvPr id="3" name="Picture 2" descr="Shape&#10;&#10;Description automatically generated with medium confidence">
            <a:extLst>
              <a:ext uri="{FF2B5EF4-FFF2-40B4-BE49-F238E27FC236}">
                <a16:creationId xmlns:a16="http://schemas.microsoft.com/office/drawing/2014/main" id="{92A8F3E6-F8F9-48DB-8B37-95018FE3142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619250" y="285452"/>
            <a:ext cx="1257300" cy="1257300"/>
          </a:xfrm>
          <a:prstGeom prst="rect">
            <a:avLst/>
          </a:prstGeom>
        </p:spPr>
      </p:pic>
    </p:spTree>
    <p:extLst>
      <p:ext uri="{BB962C8B-B14F-4D97-AF65-F5344CB8AC3E}">
        <p14:creationId xmlns:p14="http://schemas.microsoft.com/office/powerpoint/2010/main" val="8161639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1475441"/>
      </p:ext>
    </p:extLst>
  </p:cSld>
  <p:clrMap bg1="lt1" tx1="dk1" bg2="lt2" tx2="dk2" accent1="accent1" accent2="accent2" accent3="accent3" accent4="accent4" accent5="accent5" accent6="accent6" hlink="hlink" folHlink="folHlink"/>
  <p:sldLayoutIdLst>
    <p:sldLayoutId id="2147483673" r:id="rId1"/>
    <p:sldLayoutId id="2147483674" r:id="rId2"/>
  </p:sldLayoutIdLst>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4D9D9775-7ACF-4FDA-95A7-19C2FED663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5617"/>
          <a:stretch/>
        </p:blipFill>
        <p:spPr>
          <a:xfrm rot="5400000">
            <a:off x="2667000" y="-2667000"/>
            <a:ext cx="6858000" cy="12192000"/>
          </a:xfrm>
          <a:prstGeom prst="rect">
            <a:avLst/>
          </a:prstGeom>
        </p:spPr>
      </p:pic>
      <p:pic>
        <p:nvPicPr>
          <p:cNvPr id="3" name="图片 2">
            <a:extLst>
              <a:ext uri="{FF2B5EF4-FFF2-40B4-BE49-F238E27FC236}">
                <a16:creationId xmlns:a16="http://schemas.microsoft.com/office/drawing/2014/main" id="{00CE07AF-BDCF-4D67-939F-BD4D3B753FB3}"/>
              </a:ext>
            </a:extLst>
          </p:cNvPr>
          <p:cNvPicPr>
            <a:picLocks noChangeAspect="1"/>
          </p:cNvPicPr>
          <p:nvPr/>
        </p:nvPicPr>
        <p:blipFill rotWithShape="1">
          <a:blip r:embed="rId3">
            <a:extLst>
              <a:ext uri="{28A0092B-C50C-407E-A947-70E740481C1C}">
                <a14:useLocalDpi xmlns:a14="http://schemas.microsoft.com/office/drawing/2010/main" val="0"/>
              </a:ext>
            </a:extLst>
          </a:blip>
          <a:srcRect r="23925"/>
          <a:stretch/>
        </p:blipFill>
        <p:spPr>
          <a:xfrm>
            <a:off x="1354958" y="1138685"/>
            <a:ext cx="9274987" cy="5080000"/>
          </a:xfrm>
          <a:prstGeom prst="rect">
            <a:avLst/>
          </a:prstGeom>
        </p:spPr>
      </p:pic>
      <p:pic>
        <p:nvPicPr>
          <p:cNvPr id="14" name="Picture 13"/>
          <p:cNvPicPr>
            <a:picLocks noChangeAspect="1"/>
          </p:cNvPicPr>
          <p:nvPr/>
        </p:nvPicPr>
        <p:blipFill>
          <a:blip r:embed="rId4"/>
          <a:srcRect b="57064"/>
          <a:stretch>
            <a:fillRect/>
          </a:stretch>
        </p:blipFill>
        <p:spPr>
          <a:xfrm>
            <a:off x="4108096" y="825231"/>
            <a:ext cx="4508500" cy="676275"/>
          </a:xfrm>
          <a:prstGeom prst="rect">
            <a:avLst/>
          </a:prstGeom>
        </p:spPr>
      </p:pic>
      <p:sp>
        <p:nvSpPr>
          <p:cNvPr id="15" name="TextBox 14">
            <a:extLst>
              <a:ext uri="{FF2B5EF4-FFF2-40B4-BE49-F238E27FC236}">
                <a16:creationId xmlns:a16="http://schemas.microsoft.com/office/drawing/2014/main" id="{191F72DA-56F2-45B7-A1C9-1C3819EFABA6}"/>
              </a:ext>
            </a:extLst>
          </p:cNvPr>
          <p:cNvSpPr txBox="1"/>
          <p:nvPr/>
        </p:nvSpPr>
        <p:spPr>
          <a:xfrm>
            <a:off x="4915050" y="2120996"/>
            <a:ext cx="2735557"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EEECE1">
                    <a:lumMod val="10000"/>
                  </a:srgbClr>
                </a:solidFill>
                <a:effectLst/>
                <a:uLnTx/>
                <a:uFillTx/>
                <a:latin typeface="iCiel Cadena" panose="02000503000000020004" pitchFamily="50" charset="0"/>
                <a:ea typeface="+mn-ea"/>
                <a:cs typeface="+mn-cs"/>
              </a:rPr>
              <a:t>Bài</a:t>
            </a:r>
            <a:r>
              <a:rPr kumimoji="0" lang="en-US" sz="3200" b="0" i="0" u="none" strike="noStrike" kern="1200" cap="none" spc="0" normalizeH="0" baseline="0" noProof="0" dirty="0">
                <a:ln>
                  <a:noFill/>
                </a:ln>
                <a:solidFill>
                  <a:srgbClr val="EEECE1">
                    <a:lumMod val="10000"/>
                  </a:srgbClr>
                </a:solidFill>
                <a:effectLst/>
                <a:uLnTx/>
                <a:uFillTx/>
                <a:latin typeface="iCiel Cadena" panose="02000503000000020004" pitchFamily="50" charset="0"/>
                <a:ea typeface="+mn-ea"/>
                <a:cs typeface="+mn-cs"/>
              </a:rPr>
              <a:t> 14 – </a:t>
            </a:r>
            <a:r>
              <a:rPr kumimoji="0" lang="en-US" sz="3200" b="0" i="0" u="none" strike="noStrike" kern="1200" cap="none" spc="0" normalizeH="0" baseline="0" noProof="0" dirty="0" err="1">
                <a:ln>
                  <a:noFill/>
                </a:ln>
                <a:solidFill>
                  <a:srgbClr val="EEECE1">
                    <a:lumMod val="10000"/>
                  </a:srgbClr>
                </a:solidFill>
                <a:effectLst/>
                <a:uLnTx/>
                <a:uFillTx/>
                <a:latin typeface="iCiel Cadena" panose="02000503000000020004" pitchFamily="50" charset="0"/>
                <a:ea typeface="+mn-ea"/>
                <a:cs typeface="+mn-cs"/>
              </a:rPr>
              <a:t>Tiết</a:t>
            </a:r>
            <a:r>
              <a:rPr kumimoji="0" lang="en-US" sz="3200" b="0" i="0" u="none" strike="noStrike" kern="1200" cap="none" spc="0" normalizeH="0" baseline="0" noProof="0" dirty="0">
                <a:ln>
                  <a:noFill/>
                </a:ln>
                <a:solidFill>
                  <a:srgbClr val="EEECE1">
                    <a:lumMod val="10000"/>
                  </a:srgbClr>
                </a:solidFill>
                <a:effectLst/>
                <a:uLnTx/>
                <a:uFillTx/>
                <a:latin typeface="iCiel Cadena" panose="02000503000000020004" pitchFamily="50" charset="0"/>
                <a:ea typeface="+mn-ea"/>
                <a:cs typeface="+mn-cs"/>
              </a:rPr>
              <a:t> 3</a:t>
            </a:r>
          </a:p>
        </p:txBody>
      </p:sp>
      <p:pic>
        <p:nvPicPr>
          <p:cNvPr id="4" name="Picture 3"/>
          <p:cNvPicPr>
            <a:picLocks noChangeAspect="1"/>
          </p:cNvPicPr>
          <p:nvPr/>
        </p:nvPicPr>
        <p:blipFill rotWithShape="1">
          <a:blip r:embed="rId5">
            <a:extLst>
              <a:ext uri="{BEBA8EAE-BF5A-486C-A8C5-ECC9F3942E4B}">
                <a14:imgProps xmlns:a14="http://schemas.microsoft.com/office/drawing/2010/main">
                  <a14:imgLayer r:embed="rId6">
                    <a14:imgEffect>
                      <a14:backgroundRemoval t="54459" b="79595" l="34189" r="50946">
                        <a14:foregroundMark x1="40676" y1="65946" x2="40676" y2="68649"/>
                        <a14:foregroundMark x1="38243" y1="72432" x2="38919" y2="74459"/>
                        <a14:foregroundMark x1="46081" y1="68784" x2="46892" y2="70946"/>
                      </a14:backgroundRemoval>
                    </a14:imgEffect>
                  </a14:imgLayer>
                </a14:imgProps>
              </a:ext>
            </a:extLst>
          </a:blip>
          <a:srcRect l="34407" t="49750" r="49117" b="-1"/>
          <a:stretch/>
        </p:blipFill>
        <p:spPr>
          <a:xfrm>
            <a:off x="9735270" y="2391747"/>
            <a:ext cx="1161288" cy="3541892"/>
          </a:xfrm>
          <a:prstGeom prst="rect">
            <a:avLst/>
          </a:prstGeom>
        </p:spPr>
      </p:pic>
      <p:pic>
        <p:nvPicPr>
          <p:cNvPr id="16" name="Picture 15"/>
          <p:cNvPicPr>
            <a:picLocks noChangeAspect="1"/>
          </p:cNvPicPr>
          <p:nvPr/>
        </p:nvPicPr>
        <p:blipFill rotWithShape="1">
          <a:blip r:embed="rId5">
            <a:extLst>
              <a:ext uri="{BEBA8EAE-BF5A-486C-A8C5-ECC9F3942E4B}">
                <a14:imgProps xmlns:a14="http://schemas.microsoft.com/office/drawing/2010/main">
                  <a14:imgLayer r:embed="rId6">
                    <a14:imgEffect>
                      <a14:backgroundRemoval t="54459" b="79595" l="34189" r="50946">
                        <a14:foregroundMark x1="40676" y1="65946" x2="40676" y2="68649"/>
                        <a14:foregroundMark x1="38243" y1="72432" x2="38919" y2="74459"/>
                        <a14:foregroundMark x1="46081" y1="68784" x2="46892" y2="70946"/>
                      </a14:backgroundRemoval>
                    </a14:imgEffect>
                  </a14:imgLayer>
                </a14:imgProps>
              </a:ext>
            </a:extLst>
          </a:blip>
          <a:srcRect l="34407" t="49750" r="49117" b="-1"/>
          <a:stretch/>
        </p:blipFill>
        <p:spPr>
          <a:xfrm>
            <a:off x="774424" y="-179702"/>
            <a:ext cx="1161288" cy="3541892"/>
          </a:xfrm>
          <a:prstGeom prst="rect">
            <a:avLst/>
          </a:prstGeom>
        </p:spPr>
      </p:pic>
      <p:pic>
        <p:nvPicPr>
          <p:cNvPr id="17" name="Picture 16"/>
          <p:cNvPicPr>
            <a:picLocks noChangeAspect="1"/>
          </p:cNvPicPr>
          <p:nvPr/>
        </p:nvPicPr>
        <p:blipFill rotWithShape="1">
          <a:blip r:embed="rId5">
            <a:extLst>
              <a:ext uri="{BEBA8EAE-BF5A-486C-A8C5-ECC9F3942E4B}">
                <a14:imgProps xmlns:a14="http://schemas.microsoft.com/office/drawing/2010/main">
                  <a14:imgLayer r:embed="rId6">
                    <a14:imgEffect>
                      <a14:backgroundRemoval t="54459" b="79595" l="34189" r="50946">
                        <a14:foregroundMark x1="40676" y1="65946" x2="40676" y2="68649"/>
                        <a14:foregroundMark x1="38243" y1="72432" x2="38919" y2="74459"/>
                        <a14:foregroundMark x1="46081" y1="68784" x2="46892" y2="70946"/>
                      </a14:backgroundRemoval>
                    </a14:imgEffect>
                  </a14:imgLayer>
                </a14:imgProps>
              </a:ext>
            </a:extLst>
          </a:blip>
          <a:srcRect l="34407" t="49750" r="49117" b="-1"/>
          <a:stretch/>
        </p:blipFill>
        <p:spPr>
          <a:xfrm>
            <a:off x="10820844" y="1254482"/>
            <a:ext cx="1161288" cy="3541892"/>
          </a:xfrm>
          <a:prstGeom prst="rect">
            <a:avLst/>
          </a:prstGeom>
        </p:spPr>
      </p:pic>
      <p:pic>
        <p:nvPicPr>
          <p:cNvPr id="18" name="Picture 17" descr="A picture containing toy, doll&#10;&#10;Description automatically generated">
            <a:extLst>
              <a:ext uri="{FF2B5EF4-FFF2-40B4-BE49-F238E27FC236}">
                <a16:creationId xmlns:a16="http://schemas.microsoft.com/office/drawing/2014/main" id="{F9997A3A-BDF9-4CF4-9D35-56650E41CF9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35611" y="3325010"/>
            <a:ext cx="3675513" cy="3675513"/>
          </a:xfrm>
          <a:prstGeom prst="rect">
            <a:avLst/>
          </a:prstGeom>
        </p:spPr>
      </p:pic>
      <p:pic>
        <p:nvPicPr>
          <p:cNvPr id="20" name="图片 4">
            <a:extLst>
              <a:ext uri="{FF2B5EF4-FFF2-40B4-BE49-F238E27FC236}">
                <a16:creationId xmlns:a16="http://schemas.microsoft.com/office/drawing/2014/main" id="{7EDB9CE1-725D-46B2-A0BD-F5044A7863C8}"/>
              </a:ext>
            </a:extLst>
          </p:cNvPr>
          <p:cNvPicPr>
            <a:picLocks noChangeAspect="1"/>
          </p:cNvPicPr>
          <p:nvPr/>
        </p:nvPicPr>
        <p:blipFill rotWithShape="1">
          <a:blip r:embed="rId8">
            <a:extLst>
              <a:ext uri="{28A0092B-C50C-407E-A947-70E740481C1C}">
                <a14:useLocalDpi xmlns:a14="http://schemas.microsoft.com/office/drawing/2010/main" val="0"/>
              </a:ext>
            </a:extLst>
          </a:blip>
          <a:srcRect l="-1519" t="34854"/>
          <a:stretch/>
        </p:blipFill>
        <p:spPr>
          <a:xfrm flipH="1">
            <a:off x="-58063" y="5230033"/>
            <a:ext cx="3476180" cy="1583786"/>
          </a:xfrm>
          <a:prstGeom prst="rect">
            <a:avLst/>
          </a:prstGeom>
          <a:ln>
            <a:noFill/>
          </a:ln>
        </p:spPr>
      </p:pic>
      <p:pic>
        <p:nvPicPr>
          <p:cNvPr id="5" name="Picture 4">
            <a:extLst>
              <a:ext uri="{FF2B5EF4-FFF2-40B4-BE49-F238E27FC236}">
                <a16:creationId xmlns:a16="http://schemas.microsoft.com/office/drawing/2014/main" id="{1DF68208-7956-4F33-9123-5F8AE43B1ADE}"/>
              </a:ext>
            </a:extLst>
          </p:cNvPr>
          <p:cNvPicPr>
            <a:picLocks noChangeAspect="1"/>
          </p:cNvPicPr>
          <p:nvPr/>
        </p:nvPicPr>
        <p:blipFill>
          <a:blip r:embed="rId9"/>
          <a:stretch>
            <a:fillRect/>
          </a:stretch>
        </p:blipFill>
        <p:spPr>
          <a:xfrm>
            <a:off x="2573016" y="2887820"/>
            <a:ext cx="7200000" cy="1938696"/>
          </a:xfrm>
          <a:prstGeom prst="rect">
            <a:avLst/>
          </a:prstGeom>
        </p:spPr>
      </p:pic>
    </p:spTree>
    <p:extLst>
      <p:ext uri="{BB962C8B-B14F-4D97-AF65-F5344CB8AC3E}">
        <p14:creationId xmlns:p14="http://schemas.microsoft.com/office/powerpoint/2010/main" val="3927279418"/>
      </p:ext>
    </p:extLst>
  </p:cSld>
  <p:clrMapOvr>
    <a:masterClrMapping/>
  </p:clrMapOvr>
  <mc:AlternateContent xmlns:mc="http://schemas.openxmlformats.org/markup-compatibility/2006" xmlns:p14="http://schemas.microsoft.com/office/powerpoint/2010/main">
    <mc:Choice Requires="p14">
      <p:transition spd="slow" p14:dur="800" advTm="0">
        <p14:flythroug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fltVal val="0"/>
                                          </p:val>
                                        </p:tav>
                                        <p:tav tm="100000">
                                          <p:val>
                                            <p:strVal val="#ppt_w"/>
                                          </p:val>
                                        </p:tav>
                                      </p:tavLst>
                                    </p:anim>
                                    <p:anim calcmode="lin" valueType="num">
                                      <p:cBhvr>
                                        <p:cTn id="11" dur="500" fill="hold"/>
                                        <p:tgtEl>
                                          <p:spTgt spid="18"/>
                                        </p:tgtEl>
                                        <p:attrNameLst>
                                          <p:attrName>ppt_h</p:attrName>
                                        </p:attrNameLst>
                                      </p:cBhvr>
                                      <p:tavLst>
                                        <p:tav tm="0">
                                          <p:val>
                                            <p:fltVal val="0"/>
                                          </p:val>
                                        </p:tav>
                                        <p:tav tm="100000">
                                          <p:val>
                                            <p:strVal val="#ppt_h"/>
                                          </p:val>
                                        </p:tav>
                                      </p:tavLst>
                                    </p:anim>
                                    <p:animEffect transition="in" filter="fade">
                                      <p:cBhvr>
                                        <p:cTn id="12" dur="500"/>
                                        <p:tgtEl>
                                          <p:spTgt spid="18"/>
                                        </p:tgtEl>
                                      </p:cBhvr>
                                    </p:animEffect>
                                  </p:childTnLst>
                                </p:cTn>
                              </p:par>
                            </p:childTnLst>
                          </p:cTn>
                        </p:par>
                        <p:par>
                          <p:cTn id="13" fill="hold">
                            <p:stCondLst>
                              <p:cond delay="500"/>
                            </p:stCondLst>
                            <p:childTnLst>
                              <p:par>
                                <p:cTn id="14" presetID="47"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anim calcmode="lin" valueType="num">
                                      <p:cBhvr>
                                        <p:cTn id="17" dur="500" fill="hold"/>
                                        <p:tgtEl>
                                          <p:spTgt spid="14"/>
                                        </p:tgtEl>
                                        <p:attrNameLst>
                                          <p:attrName>ppt_x</p:attrName>
                                        </p:attrNameLst>
                                      </p:cBhvr>
                                      <p:tavLst>
                                        <p:tav tm="0">
                                          <p:val>
                                            <p:strVal val="#ppt_x"/>
                                          </p:val>
                                        </p:tav>
                                        <p:tav tm="100000">
                                          <p:val>
                                            <p:strVal val="#ppt_x"/>
                                          </p:val>
                                        </p:tav>
                                      </p:tavLst>
                                    </p:anim>
                                    <p:anim calcmode="lin" valueType="num">
                                      <p:cBhvr>
                                        <p:cTn id="18" dur="500" fill="hold"/>
                                        <p:tgtEl>
                                          <p:spTgt spid="14"/>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244;p45"/>
          <p:cNvSpPr/>
          <p:nvPr/>
        </p:nvSpPr>
        <p:spPr>
          <a:xfrm>
            <a:off x="367169" y="201206"/>
            <a:ext cx="11662906" cy="1173392"/>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TextBox 4">
            <a:extLst>
              <a:ext uri="{FF2B5EF4-FFF2-40B4-BE49-F238E27FC236}">
                <a16:creationId xmlns:a16="http://schemas.microsoft.com/office/drawing/2014/main" id="{C25133DE-CDA0-45CC-8B57-DA29957F6AEF}"/>
              </a:ext>
            </a:extLst>
          </p:cNvPr>
          <p:cNvSpPr txBox="1"/>
          <p:nvPr/>
        </p:nvSpPr>
        <p:spPr>
          <a:xfrm>
            <a:off x="962024" y="304812"/>
            <a:ext cx="10544175" cy="1138773"/>
          </a:xfrm>
          <a:prstGeom prst="rect">
            <a:avLst/>
          </a:prstGeom>
          <a:noFill/>
        </p:spPr>
        <p:txBody>
          <a:bodyPr wrap="square" rtlCol="0">
            <a:spAutoFit/>
          </a:bodyPr>
          <a:lstStyle/>
          <a:p>
            <a:pPr lvl="0" algn="ctr">
              <a:defRPr/>
            </a:pPr>
            <a:r>
              <a:rPr lang="vi-VN"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Các câu trong đoạn dưới đây được gọi là câu kể. Hãy sắp xếp các câu đó vào nhóm thích hợp.</a:t>
            </a:r>
          </a:p>
        </p:txBody>
      </p:sp>
      <p:sp>
        <p:nvSpPr>
          <p:cNvPr id="20" name="Rounded Rectangle 21">
            <a:extLst>
              <a:ext uri="{FF2B5EF4-FFF2-40B4-BE49-F238E27FC236}">
                <a16:creationId xmlns:a16="http://schemas.microsoft.com/office/drawing/2014/main" id="{C9052330-910F-4A1C-A7D1-3EB0ED78E2A9}"/>
              </a:ext>
            </a:extLst>
          </p:cNvPr>
          <p:cNvSpPr/>
          <p:nvPr/>
        </p:nvSpPr>
        <p:spPr>
          <a:xfrm>
            <a:off x="3685670" y="1789440"/>
            <a:ext cx="4201030" cy="1440794"/>
          </a:xfrm>
          <a:prstGeom prst="cloud">
            <a:avLst/>
          </a:prstGeom>
          <a:ln w="571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err="1">
                <a:ln>
                  <a:noFill/>
                </a:ln>
                <a:solidFill>
                  <a:srgbClr val="002060"/>
                </a:solidFill>
                <a:effectLst/>
                <a:uLnTx/>
                <a:uFillTx/>
                <a:latin typeface="Arial-Rounded"/>
                <a:ea typeface="Arial-Rounded"/>
                <a:cs typeface="+mn-cs"/>
              </a:rPr>
              <a:t>Câu</a:t>
            </a:r>
            <a:r>
              <a:rPr kumimoji="0" lang="en-US" sz="4000" b="1" i="0" u="none" strike="noStrike" kern="0" cap="none" spc="0" normalizeH="0" noProof="0" dirty="0">
                <a:ln>
                  <a:noFill/>
                </a:ln>
                <a:solidFill>
                  <a:srgbClr val="002060"/>
                </a:solidFill>
                <a:effectLst/>
                <a:uLnTx/>
                <a:uFillTx/>
                <a:latin typeface="Arial-Rounded"/>
                <a:ea typeface="Arial-Rounded"/>
                <a:cs typeface="+mn-cs"/>
              </a:rPr>
              <a:t> </a:t>
            </a:r>
            <a:r>
              <a:rPr kumimoji="0" lang="en-US" sz="4000" b="1" i="0" u="none" strike="noStrike" kern="0" cap="none" spc="0" normalizeH="0" noProof="0" dirty="0" err="1">
                <a:ln>
                  <a:noFill/>
                </a:ln>
                <a:solidFill>
                  <a:srgbClr val="002060"/>
                </a:solidFill>
                <a:effectLst/>
                <a:uLnTx/>
                <a:uFillTx/>
                <a:latin typeface="Arial-Rounded"/>
                <a:ea typeface="Arial-Rounded"/>
                <a:cs typeface="+mn-cs"/>
              </a:rPr>
              <a:t>nêu</a:t>
            </a:r>
            <a:r>
              <a:rPr kumimoji="0" lang="en-US" sz="4000" b="1" i="0" u="none" strike="noStrike" kern="0" cap="none" spc="0" normalizeH="0" noProof="0" dirty="0">
                <a:ln>
                  <a:noFill/>
                </a:ln>
                <a:solidFill>
                  <a:srgbClr val="002060"/>
                </a:solidFill>
                <a:effectLst/>
                <a:uLnTx/>
                <a:uFillTx/>
                <a:latin typeface="Arial-Rounded"/>
                <a:ea typeface="Arial-Rounded"/>
                <a:cs typeface="+mn-cs"/>
              </a:rPr>
              <a:t> </a:t>
            </a:r>
            <a:r>
              <a:rPr kumimoji="0" lang="en-US" sz="4000" b="1" i="0" u="none" strike="noStrike" kern="0" cap="none" spc="0" normalizeH="0" noProof="0" dirty="0" err="1">
                <a:ln>
                  <a:noFill/>
                </a:ln>
                <a:solidFill>
                  <a:srgbClr val="002060"/>
                </a:solidFill>
                <a:effectLst/>
                <a:uLnTx/>
                <a:uFillTx/>
                <a:latin typeface="Arial-Rounded"/>
                <a:ea typeface="Arial-Rounded"/>
                <a:cs typeface="+mn-cs"/>
              </a:rPr>
              <a:t>đặc</a:t>
            </a:r>
            <a:r>
              <a:rPr kumimoji="0" lang="en-US" sz="4000" b="1" i="0" u="none" strike="noStrike" kern="0" cap="none" spc="0" normalizeH="0" noProof="0" dirty="0">
                <a:ln>
                  <a:noFill/>
                </a:ln>
                <a:solidFill>
                  <a:srgbClr val="002060"/>
                </a:solidFill>
                <a:effectLst/>
                <a:uLnTx/>
                <a:uFillTx/>
                <a:latin typeface="Arial-Rounded"/>
                <a:ea typeface="Arial-Rounded"/>
                <a:cs typeface="+mn-cs"/>
              </a:rPr>
              <a:t> </a:t>
            </a:r>
            <a:r>
              <a:rPr kumimoji="0" lang="en-US" sz="4000" b="1" i="0" u="none" strike="noStrike" kern="0" cap="none" spc="0" normalizeH="0" noProof="0" dirty="0" err="1">
                <a:ln>
                  <a:noFill/>
                </a:ln>
                <a:solidFill>
                  <a:srgbClr val="002060"/>
                </a:solidFill>
                <a:effectLst/>
                <a:uLnTx/>
                <a:uFillTx/>
                <a:latin typeface="Arial-Rounded"/>
                <a:ea typeface="Arial-Rounded"/>
                <a:cs typeface="+mn-cs"/>
              </a:rPr>
              <a:t>điểm</a:t>
            </a:r>
            <a:endParaRPr kumimoji="0" lang="en-US" sz="4000" b="1" i="0" u="none" strike="noStrike" kern="0" cap="none" spc="0" normalizeH="0" baseline="0" noProof="0" dirty="0">
              <a:ln>
                <a:noFill/>
              </a:ln>
              <a:solidFill>
                <a:srgbClr val="002060"/>
              </a:solidFill>
              <a:effectLst/>
              <a:uLnTx/>
              <a:uFillTx/>
              <a:latin typeface="Arial-Rounded"/>
              <a:ea typeface="Arial-Rounded"/>
              <a:cs typeface="+mn-cs"/>
            </a:endParaRPr>
          </a:p>
        </p:txBody>
      </p:sp>
      <p:sp>
        <p:nvSpPr>
          <p:cNvPr id="21" name="Rounded Rectangle 21">
            <a:extLst>
              <a:ext uri="{FF2B5EF4-FFF2-40B4-BE49-F238E27FC236}">
                <a16:creationId xmlns:a16="http://schemas.microsoft.com/office/drawing/2014/main" id="{9376AE1B-A113-4F5F-A189-977FFF886992}"/>
              </a:ext>
            </a:extLst>
          </p:cNvPr>
          <p:cNvSpPr/>
          <p:nvPr/>
        </p:nvSpPr>
        <p:spPr>
          <a:xfrm>
            <a:off x="8305800" y="1704975"/>
            <a:ext cx="3724275" cy="1609725"/>
          </a:xfrm>
          <a:prstGeom prst="cloud">
            <a:avLst/>
          </a:prstGeom>
          <a:ln w="571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err="1">
                <a:ln>
                  <a:noFill/>
                </a:ln>
                <a:solidFill>
                  <a:srgbClr val="002060"/>
                </a:solidFill>
                <a:effectLst/>
                <a:uLnTx/>
                <a:uFillTx/>
                <a:latin typeface="Arial-Rounded"/>
                <a:ea typeface="Arial-Rounded"/>
                <a:cs typeface="+mn-cs"/>
              </a:rPr>
              <a:t>Câu</a:t>
            </a:r>
            <a:r>
              <a:rPr kumimoji="0" lang="en-US" sz="4000" b="1" i="0" u="none" strike="noStrike" kern="0" cap="none" spc="0" normalizeH="0" noProof="0" dirty="0">
                <a:ln>
                  <a:noFill/>
                </a:ln>
                <a:solidFill>
                  <a:srgbClr val="002060"/>
                </a:solidFill>
                <a:effectLst/>
                <a:uLnTx/>
                <a:uFillTx/>
                <a:latin typeface="Arial-Rounded"/>
                <a:ea typeface="Arial-Rounded"/>
                <a:cs typeface="+mn-cs"/>
              </a:rPr>
              <a:t> </a:t>
            </a:r>
            <a:r>
              <a:rPr kumimoji="0" lang="en-US" sz="4000" b="1" i="0" u="none" strike="noStrike" kern="0" cap="none" spc="0" normalizeH="0" noProof="0" dirty="0" err="1">
                <a:ln>
                  <a:noFill/>
                </a:ln>
                <a:solidFill>
                  <a:srgbClr val="002060"/>
                </a:solidFill>
                <a:effectLst/>
                <a:uLnTx/>
                <a:uFillTx/>
                <a:latin typeface="Arial-Rounded"/>
                <a:ea typeface="Arial-Rounded"/>
                <a:cs typeface="+mn-cs"/>
              </a:rPr>
              <a:t>nêu</a:t>
            </a:r>
            <a:r>
              <a:rPr kumimoji="0" lang="en-US" sz="4000" b="1" i="0" u="none" strike="noStrike" kern="0" cap="none" spc="0" normalizeH="0" noProof="0" dirty="0">
                <a:ln>
                  <a:noFill/>
                </a:ln>
                <a:solidFill>
                  <a:srgbClr val="002060"/>
                </a:solidFill>
                <a:effectLst/>
                <a:uLnTx/>
                <a:uFillTx/>
                <a:latin typeface="Arial-Rounded"/>
                <a:ea typeface="Arial-Rounded"/>
                <a:cs typeface="+mn-cs"/>
              </a:rPr>
              <a:t> </a:t>
            </a:r>
            <a:r>
              <a:rPr kumimoji="0" lang="en-US" sz="4000" b="1" i="0" u="none" strike="noStrike" kern="0" cap="none" spc="0" normalizeH="0" noProof="0" dirty="0" err="1">
                <a:ln>
                  <a:noFill/>
                </a:ln>
                <a:solidFill>
                  <a:srgbClr val="002060"/>
                </a:solidFill>
                <a:effectLst/>
                <a:uLnTx/>
                <a:uFillTx/>
                <a:latin typeface="Arial-Rounded"/>
                <a:ea typeface="Arial-Rounded"/>
                <a:cs typeface="+mn-cs"/>
              </a:rPr>
              <a:t>hoạt</a:t>
            </a:r>
            <a:r>
              <a:rPr kumimoji="0" lang="en-US" sz="4000" b="1" i="0" u="none" strike="noStrike" kern="0" cap="none" spc="0" normalizeH="0" noProof="0" dirty="0">
                <a:ln>
                  <a:noFill/>
                </a:ln>
                <a:solidFill>
                  <a:srgbClr val="002060"/>
                </a:solidFill>
                <a:effectLst/>
                <a:uLnTx/>
                <a:uFillTx/>
                <a:latin typeface="Arial-Rounded"/>
                <a:ea typeface="Arial-Rounded"/>
                <a:cs typeface="+mn-cs"/>
              </a:rPr>
              <a:t> </a:t>
            </a:r>
            <a:r>
              <a:rPr kumimoji="0" lang="en-US" sz="4000" b="1" i="0" u="none" strike="noStrike" kern="0" cap="none" spc="0" normalizeH="0" noProof="0" dirty="0" err="1">
                <a:ln>
                  <a:noFill/>
                </a:ln>
                <a:solidFill>
                  <a:srgbClr val="002060"/>
                </a:solidFill>
                <a:effectLst/>
                <a:uLnTx/>
                <a:uFillTx/>
                <a:latin typeface="Arial-Rounded"/>
                <a:ea typeface="Arial-Rounded"/>
                <a:cs typeface="+mn-cs"/>
              </a:rPr>
              <a:t>động</a:t>
            </a:r>
            <a:endParaRPr kumimoji="0" lang="en-US" sz="4000" b="1" i="0" u="none" strike="noStrike" kern="0" cap="none" spc="0" normalizeH="0" baseline="0" noProof="0" dirty="0">
              <a:ln>
                <a:noFill/>
              </a:ln>
              <a:solidFill>
                <a:srgbClr val="002060"/>
              </a:solidFill>
              <a:effectLst/>
              <a:uLnTx/>
              <a:uFillTx/>
              <a:latin typeface="Arial-Rounded"/>
              <a:ea typeface="Arial-Rounded"/>
              <a:cs typeface="+mn-cs"/>
            </a:endParaRPr>
          </a:p>
        </p:txBody>
      </p:sp>
      <p:sp>
        <p:nvSpPr>
          <p:cNvPr id="22" name="Rounded Rectangle 21">
            <a:extLst>
              <a:ext uri="{FF2B5EF4-FFF2-40B4-BE49-F238E27FC236}">
                <a16:creationId xmlns:a16="http://schemas.microsoft.com/office/drawing/2014/main" id="{4C661DB8-ED42-4043-AD41-2D9E3A450865}"/>
              </a:ext>
            </a:extLst>
          </p:cNvPr>
          <p:cNvSpPr/>
          <p:nvPr/>
        </p:nvSpPr>
        <p:spPr>
          <a:xfrm>
            <a:off x="104775" y="1988206"/>
            <a:ext cx="3320001" cy="1326494"/>
          </a:xfrm>
          <a:prstGeom prst="cloud">
            <a:avLst/>
          </a:prstGeom>
          <a:ln w="571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err="1">
                <a:ln>
                  <a:noFill/>
                </a:ln>
                <a:solidFill>
                  <a:srgbClr val="002060"/>
                </a:solidFill>
                <a:effectLst/>
                <a:uLnTx/>
                <a:uFillTx/>
                <a:latin typeface="Arial-Rounded"/>
                <a:ea typeface="Arial-Rounded"/>
                <a:cs typeface="+mn-cs"/>
              </a:rPr>
              <a:t>Câu</a:t>
            </a:r>
            <a:r>
              <a:rPr kumimoji="0" lang="en-US" sz="4000" b="1" i="0" u="none" strike="noStrike" kern="0" cap="none" spc="0" normalizeH="0" noProof="0" dirty="0">
                <a:ln>
                  <a:noFill/>
                </a:ln>
                <a:solidFill>
                  <a:srgbClr val="002060"/>
                </a:solidFill>
                <a:effectLst/>
                <a:uLnTx/>
                <a:uFillTx/>
                <a:latin typeface="Arial-Rounded"/>
                <a:ea typeface="Arial-Rounded"/>
                <a:cs typeface="+mn-cs"/>
              </a:rPr>
              <a:t> </a:t>
            </a:r>
            <a:r>
              <a:rPr kumimoji="0" lang="en-US" sz="4000" b="1" i="0" u="none" strike="noStrike" kern="0" cap="none" spc="0" normalizeH="0" noProof="0" dirty="0" err="1">
                <a:ln>
                  <a:noFill/>
                </a:ln>
                <a:solidFill>
                  <a:srgbClr val="002060"/>
                </a:solidFill>
                <a:effectLst/>
                <a:uLnTx/>
                <a:uFillTx/>
                <a:latin typeface="Arial-Rounded"/>
                <a:ea typeface="Arial-Rounded"/>
                <a:cs typeface="+mn-cs"/>
              </a:rPr>
              <a:t>giới</a:t>
            </a:r>
            <a:r>
              <a:rPr kumimoji="0" lang="en-US" sz="4000" b="1" i="0" u="none" strike="noStrike" kern="0" cap="none" spc="0" normalizeH="0" noProof="0" dirty="0">
                <a:ln>
                  <a:noFill/>
                </a:ln>
                <a:solidFill>
                  <a:srgbClr val="002060"/>
                </a:solidFill>
                <a:effectLst/>
                <a:uLnTx/>
                <a:uFillTx/>
                <a:latin typeface="Arial-Rounded"/>
                <a:ea typeface="Arial-Rounded"/>
                <a:cs typeface="+mn-cs"/>
              </a:rPr>
              <a:t> </a:t>
            </a:r>
            <a:r>
              <a:rPr kumimoji="0" lang="en-US" sz="4000" b="1" i="0" u="none" strike="noStrike" kern="0" cap="none" spc="0" normalizeH="0" noProof="0" dirty="0" err="1">
                <a:ln>
                  <a:noFill/>
                </a:ln>
                <a:solidFill>
                  <a:srgbClr val="002060"/>
                </a:solidFill>
                <a:effectLst/>
                <a:uLnTx/>
                <a:uFillTx/>
                <a:latin typeface="Arial-Rounded"/>
                <a:ea typeface="Arial-Rounded"/>
                <a:cs typeface="+mn-cs"/>
              </a:rPr>
              <a:t>thiệu</a:t>
            </a:r>
            <a:endParaRPr kumimoji="0" lang="en-US" sz="4000" b="1" i="0" u="none" strike="noStrike" kern="0" cap="none" spc="0" normalizeH="0" baseline="0" noProof="0" dirty="0">
              <a:ln>
                <a:noFill/>
              </a:ln>
              <a:solidFill>
                <a:srgbClr val="002060"/>
              </a:solidFill>
              <a:effectLst/>
              <a:uLnTx/>
              <a:uFillTx/>
              <a:latin typeface="Arial-Rounded"/>
              <a:ea typeface="Arial-Rounded"/>
              <a:cs typeface="+mn-cs"/>
            </a:endParaRPr>
          </a:p>
        </p:txBody>
      </p:sp>
      <p:sp>
        <p:nvSpPr>
          <p:cNvPr id="2" name="TextBox 1">
            <a:extLst>
              <a:ext uri="{FF2B5EF4-FFF2-40B4-BE49-F238E27FC236}">
                <a16:creationId xmlns:a16="http://schemas.microsoft.com/office/drawing/2014/main" id="{F0E52632-629D-4EB3-8135-AF50704BC82C}"/>
              </a:ext>
            </a:extLst>
          </p:cNvPr>
          <p:cNvSpPr txBox="1"/>
          <p:nvPr/>
        </p:nvSpPr>
        <p:spPr>
          <a:xfrm>
            <a:off x="1076323" y="4102249"/>
            <a:ext cx="10687051" cy="2554545"/>
          </a:xfrm>
          <a:prstGeom prst="rect">
            <a:avLst/>
          </a:prstGeom>
          <a:noFill/>
        </p:spPr>
        <p:txBody>
          <a:bodyPr wrap="square" rtlCol="0">
            <a:spAutoFit/>
          </a:bodyPr>
          <a:lstStyle/>
          <a:p>
            <a:pPr algn="just"/>
            <a:r>
              <a:rPr lang="vi-VN" sz="3200" dirty="0">
                <a:latin typeface="Arial-Rounded" panose="020B0500000000000000" pitchFamily="34" charset="0"/>
                <a:ea typeface="Arial-Rounded" panose="020B0500000000000000" pitchFamily="34" charset="0"/>
                <a:cs typeface="Arial-Rounded" panose="020B0500000000000000" pitchFamily="34" charset="0"/>
              </a:rPr>
              <a:t>(1) Tớ là bút nâu. (2) Tớ cao nhất hộp bút vì hiếm khi được gọt. (3) Đây là bút đỏ, bạn của tớ. (4) Bút đỏ thì thấp một mẩu vì được gọt quá nhiều. (5) Tớ dùng keo gắn bút đỏ vào bên cạnh tớ để bạn nhìn được ra ngoài hộp bút.</a:t>
            </a:r>
          </a:p>
          <a:p>
            <a:pPr algn="r"/>
            <a:r>
              <a:rPr lang="vi-VN" sz="3200" dirty="0">
                <a:latin typeface="Arial-Rounded" panose="020B0500000000000000" pitchFamily="34" charset="0"/>
                <a:ea typeface="Arial-Rounded" panose="020B0500000000000000" pitchFamily="34" charset="0"/>
                <a:cs typeface="Arial-Rounded" panose="020B0500000000000000" pitchFamily="34" charset="0"/>
              </a:rPr>
              <a:t>(Theo Nguyễn Trà)</a:t>
            </a:r>
          </a:p>
        </p:txBody>
      </p:sp>
      <p:cxnSp>
        <p:nvCxnSpPr>
          <p:cNvPr id="6" name="Straight Connector 5">
            <a:extLst>
              <a:ext uri="{FF2B5EF4-FFF2-40B4-BE49-F238E27FC236}">
                <a16:creationId xmlns:a16="http://schemas.microsoft.com/office/drawing/2014/main" id="{3F4B85E8-C931-4D8D-BACC-438C429802ED}"/>
              </a:ext>
            </a:extLst>
          </p:cNvPr>
          <p:cNvCxnSpPr/>
          <p:nvPr/>
        </p:nvCxnSpPr>
        <p:spPr>
          <a:xfrm>
            <a:off x="8553450" y="811702"/>
            <a:ext cx="116205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44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iterate type="lt">
                                    <p:tmPct val="0"/>
                                  </p:iterate>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iterate type="lt">
                                    <p:tmPct val="0"/>
                                  </p:iterate>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0" grpId="0" animBg="1"/>
      <p:bldP spid="21" grpId="0" animBg="1"/>
      <p:bldP spid="22"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21">
            <a:extLst>
              <a:ext uri="{FF2B5EF4-FFF2-40B4-BE49-F238E27FC236}">
                <a16:creationId xmlns:a16="http://schemas.microsoft.com/office/drawing/2014/main" id="{B85274C4-AD6E-48B1-8CFF-EA9962C8FAF3}"/>
              </a:ext>
            </a:extLst>
          </p:cNvPr>
          <p:cNvSpPr/>
          <p:nvPr/>
        </p:nvSpPr>
        <p:spPr>
          <a:xfrm>
            <a:off x="0" y="578506"/>
            <a:ext cx="3320001" cy="1326494"/>
          </a:xfrm>
          <a:prstGeom prst="cloud">
            <a:avLst/>
          </a:prstGeom>
          <a:ln w="571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err="1">
                <a:ln>
                  <a:noFill/>
                </a:ln>
                <a:solidFill>
                  <a:srgbClr val="002060"/>
                </a:solidFill>
                <a:effectLst/>
                <a:uLnTx/>
                <a:uFillTx/>
                <a:latin typeface="Arial-Rounded"/>
                <a:ea typeface="Arial-Rounded"/>
                <a:cs typeface="+mn-cs"/>
              </a:rPr>
              <a:t>Câu</a:t>
            </a:r>
            <a:r>
              <a:rPr kumimoji="0" lang="en-US" sz="4000" b="1" i="0" u="none" strike="noStrike" kern="0" cap="none" spc="0" normalizeH="0" noProof="0" dirty="0">
                <a:ln>
                  <a:noFill/>
                </a:ln>
                <a:solidFill>
                  <a:srgbClr val="002060"/>
                </a:solidFill>
                <a:effectLst/>
                <a:uLnTx/>
                <a:uFillTx/>
                <a:latin typeface="Arial-Rounded"/>
                <a:ea typeface="Arial-Rounded"/>
                <a:cs typeface="+mn-cs"/>
              </a:rPr>
              <a:t> </a:t>
            </a:r>
            <a:r>
              <a:rPr kumimoji="0" lang="en-US" sz="4000" b="1" i="0" u="none" strike="noStrike" kern="0" cap="none" spc="0" normalizeH="0" noProof="0" dirty="0" err="1">
                <a:ln>
                  <a:noFill/>
                </a:ln>
                <a:solidFill>
                  <a:srgbClr val="002060"/>
                </a:solidFill>
                <a:effectLst/>
                <a:uLnTx/>
                <a:uFillTx/>
                <a:latin typeface="Arial-Rounded"/>
                <a:ea typeface="Arial-Rounded"/>
                <a:cs typeface="+mn-cs"/>
              </a:rPr>
              <a:t>giới</a:t>
            </a:r>
            <a:r>
              <a:rPr kumimoji="0" lang="en-US" sz="4000" b="1" i="0" u="none" strike="noStrike" kern="0" cap="none" spc="0" normalizeH="0" noProof="0" dirty="0">
                <a:ln>
                  <a:noFill/>
                </a:ln>
                <a:solidFill>
                  <a:srgbClr val="002060"/>
                </a:solidFill>
                <a:effectLst/>
                <a:uLnTx/>
                <a:uFillTx/>
                <a:latin typeface="Arial-Rounded"/>
                <a:ea typeface="Arial-Rounded"/>
                <a:cs typeface="+mn-cs"/>
              </a:rPr>
              <a:t> </a:t>
            </a:r>
            <a:r>
              <a:rPr kumimoji="0" lang="en-US" sz="4000" b="1" i="0" u="none" strike="noStrike" kern="0" cap="none" spc="0" normalizeH="0" noProof="0" dirty="0" err="1">
                <a:ln>
                  <a:noFill/>
                </a:ln>
                <a:solidFill>
                  <a:srgbClr val="002060"/>
                </a:solidFill>
                <a:effectLst/>
                <a:uLnTx/>
                <a:uFillTx/>
                <a:latin typeface="Arial-Rounded"/>
                <a:ea typeface="Arial-Rounded"/>
                <a:cs typeface="+mn-cs"/>
              </a:rPr>
              <a:t>thiệu</a:t>
            </a:r>
            <a:endParaRPr kumimoji="0" lang="en-US" sz="4000" b="1" i="0" u="none" strike="noStrike" kern="0" cap="none" spc="0" normalizeH="0" baseline="0" noProof="0" dirty="0">
              <a:ln>
                <a:noFill/>
              </a:ln>
              <a:solidFill>
                <a:srgbClr val="002060"/>
              </a:solidFill>
              <a:effectLst/>
              <a:uLnTx/>
              <a:uFillTx/>
              <a:latin typeface="Arial-Rounded"/>
              <a:ea typeface="Arial-Rounded"/>
              <a:cs typeface="+mn-cs"/>
            </a:endParaRPr>
          </a:p>
        </p:txBody>
      </p:sp>
      <p:sp>
        <p:nvSpPr>
          <p:cNvPr id="3" name="TextBox 2">
            <a:extLst>
              <a:ext uri="{FF2B5EF4-FFF2-40B4-BE49-F238E27FC236}">
                <a16:creationId xmlns:a16="http://schemas.microsoft.com/office/drawing/2014/main" id="{C94CB0A7-C446-4A8F-AF7B-6685E79C7161}"/>
              </a:ext>
            </a:extLst>
          </p:cNvPr>
          <p:cNvSpPr txBox="1"/>
          <p:nvPr/>
        </p:nvSpPr>
        <p:spPr>
          <a:xfrm>
            <a:off x="3320001" y="578506"/>
            <a:ext cx="8871999" cy="646331"/>
          </a:xfrm>
          <a:prstGeom prst="rect">
            <a:avLst/>
          </a:prstGeom>
          <a:noFill/>
        </p:spPr>
        <p:txBody>
          <a:bodyPr wrap="square" rtlCol="0">
            <a:spAutoFit/>
          </a:bodyPr>
          <a:lstStyle/>
          <a:p>
            <a:pPr algn="just"/>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Tớ là bút nâu. Đây là bút đỏ, bạn của tớ.</a:t>
            </a:r>
            <a:endPar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Rounded Rectangle 21">
            <a:extLst>
              <a:ext uri="{FF2B5EF4-FFF2-40B4-BE49-F238E27FC236}">
                <a16:creationId xmlns:a16="http://schemas.microsoft.com/office/drawing/2014/main" id="{1A3032E2-544E-4FEF-AE5E-EC25ED3F411F}"/>
              </a:ext>
            </a:extLst>
          </p:cNvPr>
          <p:cNvSpPr/>
          <p:nvPr/>
        </p:nvSpPr>
        <p:spPr>
          <a:xfrm>
            <a:off x="94745" y="2294265"/>
            <a:ext cx="3524755" cy="1440794"/>
          </a:xfrm>
          <a:prstGeom prst="cloud">
            <a:avLst/>
          </a:prstGeom>
          <a:ln w="571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err="1">
                <a:ln>
                  <a:noFill/>
                </a:ln>
                <a:solidFill>
                  <a:srgbClr val="002060"/>
                </a:solidFill>
                <a:effectLst/>
                <a:uLnTx/>
                <a:uFillTx/>
                <a:latin typeface="Arial-Rounded"/>
                <a:ea typeface="Arial-Rounded"/>
                <a:cs typeface="+mn-cs"/>
              </a:rPr>
              <a:t>Câu</a:t>
            </a:r>
            <a:r>
              <a:rPr kumimoji="0" lang="en-US" sz="4000" b="1" i="0" u="none" strike="noStrike" kern="0" cap="none" spc="0" normalizeH="0" noProof="0" dirty="0">
                <a:ln>
                  <a:noFill/>
                </a:ln>
                <a:solidFill>
                  <a:srgbClr val="002060"/>
                </a:solidFill>
                <a:effectLst/>
                <a:uLnTx/>
                <a:uFillTx/>
                <a:latin typeface="Arial-Rounded"/>
                <a:ea typeface="Arial-Rounded"/>
                <a:cs typeface="+mn-cs"/>
              </a:rPr>
              <a:t> </a:t>
            </a:r>
            <a:r>
              <a:rPr kumimoji="0" lang="en-US" sz="4000" b="1" i="0" u="none" strike="noStrike" kern="0" cap="none" spc="0" normalizeH="0" noProof="0" dirty="0" err="1">
                <a:ln>
                  <a:noFill/>
                </a:ln>
                <a:solidFill>
                  <a:srgbClr val="002060"/>
                </a:solidFill>
                <a:effectLst/>
                <a:uLnTx/>
                <a:uFillTx/>
                <a:latin typeface="Arial-Rounded"/>
                <a:ea typeface="Arial-Rounded"/>
                <a:cs typeface="+mn-cs"/>
              </a:rPr>
              <a:t>nêu</a:t>
            </a:r>
            <a:r>
              <a:rPr kumimoji="0" lang="en-US" sz="4000" b="1" i="0" u="none" strike="noStrike" kern="0" cap="none" spc="0" normalizeH="0" noProof="0" dirty="0">
                <a:ln>
                  <a:noFill/>
                </a:ln>
                <a:solidFill>
                  <a:srgbClr val="002060"/>
                </a:solidFill>
                <a:effectLst/>
                <a:uLnTx/>
                <a:uFillTx/>
                <a:latin typeface="Arial-Rounded"/>
                <a:ea typeface="Arial-Rounded"/>
                <a:cs typeface="+mn-cs"/>
              </a:rPr>
              <a:t> </a:t>
            </a:r>
            <a:r>
              <a:rPr kumimoji="0" lang="en-US" sz="4000" b="1" i="0" u="none" strike="noStrike" kern="0" cap="none" spc="0" normalizeH="0" noProof="0" dirty="0" err="1">
                <a:ln>
                  <a:noFill/>
                </a:ln>
                <a:solidFill>
                  <a:srgbClr val="002060"/>
                </a:solidFill>
                <a:effectLst/>
                <a:uLnTx/>
                <a:uFillTx/>
                <a:latin typeface="Arial-Rounded"/>
                <a:ea typeface="Arial-Rounded"/>
                <a:cs typeface="+mn-cs"/>
              </a:rPr>
              <a:t>đặc</a:t>
            </a:r>
            <a:r>
              <a:rPr kumimoji="0" lang="en-US" sz="4000" b="1" i="0" u="none" strike="noStrike" kern="0" cap="none" spc="0" normalizeH="0" noProof="0" dirty="0">
                <a:ln>
                  <a:noFill/>
                </a:ln>
                <a:solidFill>
                  <a:srgbClr val="002060"/>
                </a:solidFill>
                <a:effectLst/>
                <a:uLnTx/>
                <a:uFillTx/>
                <a:latin typeface="Arial-Rounded"/>
                <a:ea typeface="Arial-Rounded"/>
                <a:cs typeface="+mn-cs"/>
              </a:rPr>
              <a:t> </a:t>
            </a:r>
            <a:r>
              <a:rPr kumimoji="0" lang="en-US" sz="4000" b="1" i="0" u="none" strike="noStrike" kern="0" cap="none" spc="0" normalizeH="0" noProof="0" dirty="0" err="1">
                <a:ln>
                  <a:noFill/>
                </a:ln>
                <a:solidFill>
                  <a:srgbClr val="002060"/>
                </a:solidFill>
                <a:effectLst/>
                <a:uLnTx/>
                <a:uFillTx/>
                <a:latin typeface="Arial-Rounded"/>
                <a:ea typeface="Arial-Rounded"/>
                <a:cs typeface="+mn-cs"/>
              </a:rPr>
              <a:t>điểm</a:t>
            </a:r>
            <a:endParaRPr kumimoji="0" lang="en-US" sz="4000" b="1" i="0" u="none" strike="noStrike" kern="0" cap="none" spc="0" normalizeH="0" baseline="0" noProof="0" dirty="0">
              <a:ln>
                <a:noFill/>
              </a:ln>
              <a:solidFill>
                <a:srgbClr val="002060"/>
              </a:solidFill>
              <a:effectLst/>
              <a:uLnTx/>
              <a:uFillTx/>
              <a:latin typeface="Arial-Rounded"/>
              <a:ea typeface="Arial-Rounded"/>
              <a:cs typeface="+mn-cs"/>
            </a:endParaRPr>
          </a:p>
        </p:txBody>
      </p:sp>
      <p:sp>
        <p:nvSpPr>
          <p:cNvPr id="12" name="TextBox 11">
            <a:extLst>
              <a:ext uri="{FF2B5EF4-FFF2-40B4-BE49-F238E27FC236}">
                <a16:creationId xmlns:a16="http://schemas.microsoft.com/office/drawing/2014/main" id="{F5986553-A0E2-4B83-BD84-2AC9A307D7EB}"/>
              </a:ext>
            </a:extLst>
          </p:cNvPr>
          <p:cNvSpPr txBox="1"/>
          <p:nvPr/>
        </p:nvSpPr>
        <p:spPr>
          <a:xfrm>
            <a:off x="3733801" y="2414497"/>
            <a:ext cx="8458200" cy="1754326"/>
          </a:xfrm>
          <a:prstGeom prst="rect">
            <a:avLst/>
          </a:prstGeom>
          <a:noFill/>
        </p:spPr>
        <p:txBody>
          <a:bodyPr wrap="square" rtlCol="0">
            <a:spAutoFit/>
          </a:bodyPr>
          <a:lstStyle/>
          <a:p>
            <a:pPr algn="just"/>
            <a:r>
              <a:rPr lang="vi-VN" sz="3600">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Tớ cao nhất hộp bút vì hiếm khi được gọt. Bút đỏ thì thấp một mẩu vì được gọt quá nhiều.</a:t>
            </a:r>
            <a:endPar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Rounded Rectangle 21">
            <a:extLst>
              <a:ext uri="{FF2B5EF4-FFF2-40B4-BE49-F238E27FC236}">
                <a16:creationId xmlns:a16="http://schemas.microsoft.com/office/drawing/2014/main" id="{2E5826AD-311E-43DF-9833-49AA2546AFB8}"/>
              </a:ext>
            </a:extLst>
          </p:cNvPr>
          <p:cNvSpPr/>
          <p:nvPr/>
        </p:nvSpPr>
        <p:spPr>
          <a:xfrm>
            <a:off x="190500" y="4438650"/>
            <a:ext cx="3724275" cy="1609725"/>
          </a:xfrm>
          <a:prstGeom prst="cloud">
            <a:avLst/>
          </a:prstGeom>
          <a:ln w="571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err="1">
                <a:ln>
                  <a:noFill/>
                </a:ln>
                <a:solidFill>
                  <a:srgbClr val="002060"/>
                </a:solidFill>
                <a:effectLst/>
                <a:uLnTx/>
                <a:uFillTx/>
                <a:latin typeface="Arial-Rounded"/>
                <a:ea typeface="Arial-Rounded"/>
                <a:cs typeface="+mn-cs"/>
              </a:rPr>
              <a:t>Câu</a:t>
            </a:r>
            <a:r>
              <a:rPr kumimoji="0" lang="en-US" sz="4000" b="1" i="0" u="none" strike="noStrike" kern="0" cap="none" spc="0" normalizeH="0" noProof="0" dirty="0">
                <a:ln>
                  <a:noFill/>
                </a:ln>
                <a:solidFill>
                  <a:srgbClr val="002060"/>
                </a:solidFill>
                <a:effectLst/>
                <a:uLnTx/>
                <a:uFillTx/>
                <a:latin typeface="Arial-Rounded"/>
                <a:ea typeface="Arial-Rounded"/>
                <a:cs typeface="+mn-cs"/>
              </a:rPr>
              <a:t> </a:t>
            </a:r>
            <a:r>
              <a:rPr kumimoji="0" lang="en-US" sz="4000" b="1" i="0" u="none" strike="noStrike" kern="0" cap="none" spc="0" normalizeH="0" noProof="0" dirty="0" err="1">
                <a:ln>
                  <a:noFill/>
                </a:ln>
                <a:solidFill>
                  <a:srgbClr val="002060"/>
                </a:solidFill>
                <a:effectLst/>
                <a:uLnTx/>
                <a:uFillTx/>
                <a:latin typeface="Arial-Rounded"/>
                <a:ea typeface="Arial-Rounded"/>
                <a:cs typeface="+mn-cs"/>
              </a:rPr>
              <a:t>nêu</a:t>
            </a:r>
            <a:r>
              <a:rPr kumimoji="0" lang="en-US" sz="4000" b="1" i="0" u="none" strike="noStrike" kern="0" cap="none" spc="0" normalizeH="0" noProof="0" dirty="0">
                <a:ln>
                  <a:noFill/>
                </a:ln>
                <a:solidFill>
                  <a:srgbClr val="002060"/>
                </a:solidFill>
                <a:effectLst/>
                <a:uLnTx/>
                <a:uFillTx/>
                <a:latin typeface="Arial-Rounded"/>
                <a:ea typeface="Arial-Rounded"/>
                <a:cs typeface="+mn-cs"/>
              </a:rPr>
              <a:t> </a:t>
            </a:r>
            <a:r>
              <a:rPr kumimoji="0" lang="en-US" sz="4000" b="1" i="0" u="none" strike="noStrike" kern="0" cap="none" spc="0" normalizeH="0" noProof="0" dirty="0" err="1">
                <a:ln>
                  <a:noFill/>
                </a:ln>
                <a:solidFill>
                  <a:srgbClr val="002060"/>
                </a:solidFill>
                <a:effectLst/>
                <a:uLnTx/>
                <a:uFillTx/>
                <a:latin typeface="Arial-Rounded"/>
                <a:ea typeface="Arial-Rounded"/>
                <a:cs typeface="+mn-cs"/>
              </a:rPr>
              <a:t>hoạt</a:t>
            </a:r>
            <a:r>
              <a:rPr kumimoji="0" lang="en-US" sz="4000" b="1" i="0" u="none" strike="noStrike" kern="0" cap="none" spc="0" normalizeH="0" noProof="0" dirty="0">
                <a:ln>
                  <a:noFill/>
                </a:ln>
                <a:solidFill>
                  <a:srgbClr val="002060"/>
                </a:solidFill>
                <a:effectLst/>
                <a:uLnTx/>
                <a:uFillTx/>
                <a:latin typeface="Arial-Rounded"/>
                <a:ea typeface="Arial-Rounded"/>
                <a:cs typeface="+mn-cs"/>
              </a:rPr>
              <a:t> </a:t>
            </a:r>
            <a:r>
              <a:rPr kumimoji="0" lang="en-US" sz="4000" b="1" i="0" u="none" strike="noStrike" kern="0" cap="none" spc="0" normalizeH="0" noProof="0" dirty="0" err="1">
                <a:ln>
                  <a:noFill/>
                </a:ln>
                <a:solidFill>
                  <a:srgbClr val="002060"/>
                </a:solidFill>
                <a:effectLst/>
                <a:uLnTx/>
                <a:uFillTx/>
                <a:latin typeface="Arial-Rounded"/>
                <a:ea typeface="Arial-Rounded"/>
                <a:cs typeface="+mn-cs"/>
              </a:rPr>
              <a:t>động</a:t>
            </a:r>
            <a:endParaRPr kumimoji="0" lang="en-US" sz="4000" b="1" i="0" u="none" strike="noStrike" kern="0" cap="none" spc="0" normalizeH="0" baseline="0" noProof="0" dirty="0">
              <a:ln>
                <a:noFill/>
              </a:ln>
              <a:solidFill>
                <a:srgbClr val="002060"/>
              </a:solidFill>
              <a:effectLst/>
              <a:uLnTx/>
              <a:uFillTx/>
              <a:latin typeface="Arial-Rounded"/>
              <a:ea typeface="Arial-Rounded"/>
              <a:cs typeface="+mn-cs"/>
            </a:endParaRPr>
          </a:p>
        </p:txBody>
      </p:sp>
      <p:sp>
        <p:nvSpPr>
          <p:cNvPr id="14" name="TextBox 13">
            <a:extLst>
              <a:ext uri="{FF2B5EF4-FFF2-40B4-BE49-F238E27FC236}">
                <a16:creationId xmlns:a16="http://schemas.microsoft.com/office/drawing/2014/main" id="{B8F4559E-EA22-4727-88A6-623E87A61E86}"/>
              </a:ext>
            </a:extLst>
          </p:cNvPr>
          <p:cNvSpPr txBox="1"/>
          <p:nvPr/>
        </p:nvSpPr>
        <p:spPr>
          <a:xfrm>
            <a:off x="3810001" y="4758318"/>
            <a:ext cx="8458200" cy="1200329"/>
          </a:xfrm>
          <a:prstGeom prst="rect">
            <a:avLst/>
          </a:prstGeom>
          <a:noFill/>
        </p:spPr>
        <p:txBody>
          <a:bodyPr wrap="square" rtlCol="0">
            <a:spAutoFit/>
          </a:bodyPr>
          <a:lstStyle/>
          <a:p>
            <a:pPr algn="just"/>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Tớ dùng keo gắn bút đỏ vào bên cạnh tớ để bạn nhìn được ra ngoài hộp bút.</a:t>
            </a:r>
            <a:endPar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771487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0" presetClass="entr" presetSubtype="0" fill="hold" grpId="0" nodeType="withEffect">
                                  <p:stCondLst>
                                    <p:cond delay="0"/>
                                  </p:stCondLst>
                                  <p:iterate type="lt">
                                    <p:tmPct val="0"/>
                                  </p:iterate>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11" grpId="0" animBg="1"/>
      <p:bldP spid="12" grpId="0"/>
      <p:bldP spid="13"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405528" y="89773"/>
            <a:ext cx="10833972" cy="1119269"/>
            <a:chOff x="81324" y="89773"/>
            <a:chExt cx="4903350" cy="1119269"/>
          </a:xfrm>
        </p:grpSpPr>
        <p:sp>
          <p:nvSpPr>
            <p:cNvPr id="2" name="Google Shape;1244;p45"/>
            <p:cNvSpPr/>
            <p:nvPr/>
          </p:nvSpPr>
          <p:spPr>
            <a:xfrm>
              <a:off x="81324" y="89773"/>
              <a:ext cx="4903350" cy="1043802"/>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 name="TextBox 2">
              <a:extLst>
                <a:ext uri="{FF2B5EF4-FFF2-40B4-BE49-F238E27FC236}">
                  <a16:creationId xmlns:a16="http://schemas.microsoft.com/office/drawing/2014/main" id="{C25133DE-CDA0-45CC-8B57-DA29957F6AEF}"/>
                </a:ext>
              </a:extLst>
            </p:cNvPr>
            <p:cNvSpPr txBox="1"/>
            <p:nvPr/>
          </p:nvSpPr>
          <p:spPr>
            <a:xfrm>
              <a:off x="126265" y="131824"/>
              <a:ext cx="466441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3. </a:t>
              </a:r>
              <a:r>
                <a:rPr kumimoji="0" lang="vi-VN"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Xếp các câu dưới đây vào nhóm thích hợp và giải thích vì sao em xếp như vậy</a:t>
              </a:r>
            </a:p>
          </p:txBody>
        </p:sp>
      </p:grpSp>
      <p:sp>
        <p:nvSpPr>
          <p:cNvPr id="20" name="Rounded Rectangle 13">
            <a:extLst>
              <a:ext uri="{FF2B5EF4-FFF2-40B4-BE49-F238E27FC236}">
                <a16:creationId xmlns:a16="http://schemas.microsoft.com/office/drawing/2014/main" id="{EF6C7D4A-3132-4F92-99A4-A3EA47768CE0}"/>
              </a:ext>
            </a:extLst>
          </p:cNvPr>
          <p:cNvSpPr/>
          <p:nvPr/>
        </p:nvSpPr>
        <p:spPr>
          <a:xfrm>
            <a:off x="4963823" y="1475705"/>
            <a:ext cx="3124201" cy="791246"/>
          </a:xfrm>
          <a:prstGeom prst="roundRect">
            <a:avLst/>
          </a:prstGeom>
          <a:solidFill>
            <a:srgbClr val="92D05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2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ounded Rectangle 15">
            <a:extLst>
              <a:ext uri="{FF2B5EF4-FFF2-40B4-BE49-F238E27FC236}">
                <a16:creationId xmlns:a16="http://schemas.microsoft.com/office/drawing/2014/main" id="{1ADC2BBE-D261-48A3-9C96-33BDD6BA068B}"/>
              </a:ext>
            </a:extLst>
          </p:cNvPr>
          <p:cNvSpPr/>
          <p:nvPr/>
        </p:nvSpPr>
        <p:spPr>
          <a:xfrm>
            <a:off x="4963823" y="2637754"/>
            <a:ext cx="3192173" cy="791246"/>
          </a:xfrm>
          <a:prstGeom prst="roundRect">
            <a:avLst/>
          </a:prstGeom>
          <a:solidFill>
            <a:srgbClr val="92D05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hỏi</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3AC9E938-A612-451B-927A-142858EF08D9}"/>
              </a:ext>
            </a:extLst>
          </p:cNvPr>
          <p:cNvSpPr txBox="1"/>
          <p:nvPr/>
        </p:nvSpPr>
        <p:spPr>
          <a:xfrm>
            <a:off x="1449746" y="3695663"/>
            <a:ext cx="10220326" cy="2862322"/>
          </a:xfrm>
          <a:prstGeom prst="rect">
            <a:avLst/>
          </a:prstGeom>
          <a:noFill/>
        </p:spPr>
        <p:txBody>
          <a:bodyPr wrap="square" rtlCol="0">
            <a:spAutoFit/>
          </a:bodyPr>
          <a:lstStyle/>
          <a:p>
            <a:pPr algn="just"/>
            <a:r>
              <a:rPr lang="vi-VN" sz="3600" dirty="0">
                <a:latin typeface="Arial-Rounded" panose="020B0500000000000000" pitchFamily="34" charset="0"/>
                <a:ea typeface="Arial-Rounded" panose="020B0500000000000000" pitchFamily="34" charset="0"/>
                <a:cs typeface="Arial-Rounded" panose="020B0500000000000000" pitchFamily="34" charset="0"/>
              </a:rPr>
              <a:t>a. Bút nâu </a:t>
            </a:r>
            <a:r>
              <a:rPr lang="en-US" sz="3600" dirty="0" err="1">
                <a:latin typeface="Arial-Rounded" panose="020B0500000000000000" pitchFamily="34" charset="0"/>
                <a:ea typeface="Arial-Rounded" panose="020B0500000000000000" pitchFamily="34" charset="0"/>
                <a:cs typeface="Arial-Rounded" panose="020B0500000000000000" pitchFamily="34" charset="0"/>
              </a:rPr>
              <a:t>trông</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thế</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nào</a:t>
            </a:r>
            <a:r>
              <a:rPr lang="en-US" sz="3600" dirty="0">
                <a:latin typeface="Arial-Rounded" panose="020B0500000000000000" pitchFamily="34" charset="0"/>
                <a:ea typeface="Arial-Rounded" panose="020B0500000000000000" pitchFamily="34" charset="0"/>
                <a:cs typeface="Arial-Rounded" panose="020B0500000000000000" pitchFamily="34" charset="0"/>
              </a:rPr>
              <a:t>?</a:t>
            </a:r>
            <a:endParaRPr lang="vi-VN" sz="3600" dirty="0">
              <a:latin typeface="Arial-Rounded" panose="020B0500000000000000" pitchFamily="34" charset="0"/>
              <a:ea typeface="Arial-Rounded" panose="020B0500000000000000" pitchFamily="34" charset="0"/>
              <a:cs typeface="Arial-Rounded" panose="020B0500000000000000" pitchFamily="34" charset="0"/>
            </a:endParaRPr>
          </a:p>
          <a:p>
            <a:pPr algn="just"/>
            <a:r>
              <a:rPr lang="vi-VN" sz="3600" dirty="0">
                <a:latin typeface="Arial-Rounded" panose="020B0500000000000000" pitchFamily="34" charset="0"/>
                <a:ea typeface="Arial-Rounded" panose="020B0500000000000000" pitchFamily="34" charset="0"/>
                <a:cs typeface="Arial-Rounded" panose="020B0500000000000000" pitchFamily="34" charset="0"/>
              </a:rPr>
              <a:t>b. Bút nâu là một người bạn tốt.</a:t>
            </a:r>
          </a:p>
          <a:p>
            <a:pPr algn="just"/>
            <a:r>
              <a:rPr lang="vi-VN" sz="3600" dirty="0">
                <a:latin typeface="Arial-Rounded" panose="020B0500000000000000" pitchFamily="34" charset="0"/>
                <a:ea typeface="Arial-Rounded" panose="020B0500000000000000" pitchFamily="34" charset="0"/>
                <a:cs typeface="Arial-Rounded" panose="020B0500000000000000" pitchFamily="34" charset="0"/>
              </a:rPr>
              <a:t>c. Bút nâu nhảy với bút vàng, lắng nghe ước mơ của bút tím.</a:t>
            </a:r>
          </a:p>
          <a:p>
            <a:pPr algn="just"/>
            <a:r>
              <a:rPr lang="vi-VN" sz="3600" dirty="0">
                <a:latin typeface="Arial-Rounded" panose="020B0500000000000000" pitchFamily="34" charset="0"/>
                <a:ea typeface="Arial-Rounded" panose="020B0500000000000000" pitchFamily="34" charset="0"/>
                <a:cs typeface="Arial-Rounded" panose="020B0500000000000000" pitchFamily="34" charset="0"/>
              </a:rPr>
              <a:t>d. Bút nâu </a:t>
            </a:r>
            <a:r>
              <a:rPr lang="en-US" sz="3600" dirty="0" err="1">
                <a:latin typeface="Arial-Rounded" panose="020B0500000000000000" pitchFamily="34" charset="0"/>
                <a:ea typeface="Arial-Rounded" panose="020B0500000000000000" pitchFamily="34" charset="0"/>
                <a:cs typeface="Arial-Rounded" panose="020B0500000000000000" pitchFamily="34" charset="0"/>
              </a:rPr>
              <a:t>gắn</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bút</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đỏ</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bên</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cạnh</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mình</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để</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làm</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gì</a:t>
            </a:r>
            <a:r>
              <a:rPr lang="en-US" sz="3600" dirty="0">
                <a:latin typeface="Arial-Rounded" panose="020B0500000000000000" pitchFamily="34" charset="0"/>
                <a:ea typeface="Arial-Rounded" panose="020B0500000000000000" pitchFamily="34" charset="0"/>
                <a:cs typeface="Arial-Rounded" panose="020B0500000000000000" pitchFamily="34" charset="0"/>
              </a:rPr>
              <a:t>?</a:t>
            </a:r>
            <a:endParaRPr lang="vi-VN" sz="3600" dirty="0">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8" name="Straight Connector 7">
            <a:extLst>
              <a:ext uri="{FF2B5EF4-FFF2-40B4-BE49-F238E27FC236}">
                <a16:creationId xmlns:a16="http://schemas.microsoft.com/office/drawing/2014/main" id="{D743DB4D-30DB-46EF-B23B-21FE53EDD35D}"/>
              </a:ext>
            </a:extLst>
          </p:cNvPr>
          <p:cNvCxnSpPr>
            <a:cxnSpLocks/>
          </p:cNvCxnSpPr>
          <p:nvPr/>
        </p:nvCxnSpPr>
        <p:spPr>
          <a:xfrm>
            <a:off x="1019175" y="678352"/>
            <a:ext cx="206692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6889B5D-8C9B-4A35-A642-C8B28002BE3D}"/>
              </a:ext>
            </a:extLst>
          </p:cNvPr>
          <p:cNvCxnSpPr>
            <a:cxnSpLocks/>
          </p:cNvCxnSpPr>
          <p:nvPr/>
        </p:nvCxnSpPr>
        <p:spPr>
          <a:xfrm>
            <a:off x="5600700" y="668827"/>
            <a:ext cx="2487324" cy="952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A4E3F82-E350-424F-B8AF-F289D6BBC2B0}"/>
              </a:ext>
            </a:extLst>
          </p:cNvPr>
          <p:cNvCxnSpPr>
            <a:cxnSpLocks/>
          </p:cNvCxnSpPr>
          <p:nvPr/>
        </p:nvCxnSpPr>
        <p:spPr>
          <a:xfrm>
            <a:off x="8851473" y="668827"/>
            <a:ext cx="152609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943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D999F70-AA20-4B2E-9067-E9A802403731}"/>
              </a:ext>
            </a:extLst>
          </p:cNvPr>
          <p:cNvGraphicFramePr>
            <a:graphicFrameLocks noGrp="1"/>
          </p:cNvGraphicFramePr>
          <p:nvPr>
            <p:extLst>
              <p:ext uri="{D42A27DB-BD31-4B8C-83A1-F6EECF244321}">
                <p14:modId xmlns:p14="http://schemas.microsoft.com/office/powerpoint/2010/main" val="647656903"/>
              </p:ext>
            </p:extLst>
          </p:nvPr>
        </p:nvGraphicFramePr>
        <p:xfrm>
          <a:off x="709613" y="612617"/>
          <a:ext cx="10772773" cy="4467417"/>
        </p:xfrm>
        <a:graphic>
          <a:graphicData uri="http://schemas.openxmlformats.org/drawingml/2006/table">
            <a:tbl>
              <a:tblPr firstRow="1" firstCol="1" bandRow="1">
                <a:tableStyleId>{5C22544A-7EE6-4342-B048-85BDC9FD1C3A}</a:tableStyleId>
              </a:tblPr>
              <a:tblGrid>
                <a:gridCol w="1952625">
                  <a:extLst>
                    <a:ext uri="{9D8B030D-6E8A-4147-A177-3AD203B41FA5}">
                      <a16:colId xmlns:a16="http://schemas.microsoft.com/office/drawing/2014/main" val="494456963"/>
                    </a:ext>
                  </a:extLst>
                </a:gridCol>
                <a:gridCol w="4562475">
                  <a:extLst>
                    <a:ext uri="{9D8B030D-6E8A-4147-A177-3AD203B41FA5}">
                      <a16:colId xmlns:a16="http://schemas.microsoft.com/office/drawing/2014/main" val="1789348938"/>
                    </a:ext>
                  </a:extLst>
                </a:gridCol>
                <a:gridCol w="4257673">
                  <a:extLst>
                    <a:ext uri="{9D8B030D-6E8A-4147-A177-3AD203B41FA5}">
                      <a16:colId xmlns:a16="http://schemas.microsoft.com/office/drawing/2014/main" val="1431731555"/>
                    </a:ext>
                  </a:extLst>
                </a:gridCol>
              </a:tblGrid>
              <a:tr h="0">
                <a:tc rowSpan="2">
                  <a:txBody>
                    <a:bodyPr/>
                    <a:lstStyle/>
                    <a:p>
                      <a:pPr marL="0" marR="0" algn="just">
                        <a:lnSpc>
                          <a:spcPct val="120000"/>
                        </a:lnSpc>
                        <a:spcBef>
                          <a:spcPts val="0"/>
                        </a:spcBef>
                        <a:spcAft>
                          <a:spcPts val="0"/>
                        </a:spcAft>
                      </a:pPr>
                      <a:r>
                        <a:rPr lang="nl-NL" sz="2800" dirty="0">
                          <a:effectLst/>
                          <a:latin typeface="Arial-Rounded" panose="020B0500000000000000" pitchFamily="34" charset="0"/>
                          <a:ea typeface="Arial-Rounded" panose="020B0500000000000000" pitchFamily="34" charset="0"/>
                          <a:cs typeface="Arial-Rounded" panose="020B0500000000000000" pitchFamily="34" charset="0"/>
                        </a:rPr>
                        <a:t>Kiểu câu</a:t>
                      </a:r>
                      <a:endParaRPr lang="en-US" sz="2800" dirty="0">
                        <a:effectLst/>
                        <a:latin typeface="Arial-Rounded" panose="020B0500000000000000" pitchFamily="34" charset="0"/>
                        <a:ea typeface="Arial-Rounded" panose="020B0500000000000000" pitchFamily="34" charset="0"/>
                        <a:cs typeface="Arial-Rounded" panose="020B0500000000000000"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0"/>
                        </a:spcAft>
                      </a:pPr>
                      <a:r>
                        <a:rPr lang="nl-NL" sz="2800" dirty="0">
                          <a:effectLst/>
                          <a:latin typeface="Arial-Rounded" panose="020B0500000000000000" pitchFamily="34" charset="0"/>
                          <a:ea typeface="Arial-Rounded" panose="020B0500000000000000" pitchFamily="34" charset="0"/>
                          <a:cs typeface="Arial-Rounded" panose="020B0500000000000000" pitchFamily="34" charset="0"/>
                        </a:rPr>
                        <a:t>Câu kể</a:t>
                      </a:r>
                      <a:endParaRPr lang="en-US" sz="2800" dirty="0">
                        <a:effectLst/>
                        <a:latin typeface="Arial-Rounded" panose="020B0500000000000000" pitchFamily="34" charset="0"/>
                        <a:ea typeface="Arial-Rounded" panose="020B0500000000000000" pitchFamily="34" charset="0"/>
                        <a:cs typeface="Arial-Rounded" panose="020B0500000000000000"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0"/>
                        </a:spcAft>
                      </a:pPr>
                      <a:r>
                        <a:rPr lang="nl-NL" sz="2800" dirty="0">
                          <a:effectLst/>
                          <a:latin typeface="Arial-Rounded" panose="020B0500000000000000" pitchFamily="34" charset="0"/>
                          <a:ea typeface="Arial-Rounded" panose="020B0500000000000000" pitchFamily="34" charset="0"/>
                          <a:cs typeface="Arial-Rounded" panose="020B0500000000000000" pitchFamily="34" charset="0"/>
                        </a:rPr>
                        <a:t>Câu hỏi</a:t>
                      </a:r>
                      <a:endParaRPr lang="en-US" sz="2800" dirty="0">
                        <a:effectLst/>
                        <a:latin typeface="Arial-Rounded" panose="020B0500000000000000" pitchFamily="34" charset="0"/>
                        <a:ea typeface="Arial-Rounded" panose="020B0500000000000000" pitchFamily="34" charset="0"/>
                        <a:cs typeface="Arial-Rounded" panose="020B0500000000000000"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1559947"/>
                  </a:ext>
                </a:extLst>
              </a:tr>
              <a:tr h="0">
                <a:tc vMerge="1">
                  <a:txBody>
                    <a:bodyPr/>
                    <a:lstStyle/>
                    <a:p>
                      <a:endParaRPr lang="en-US"/>
                    </a:p>
                  </a:txBody>
                  <a:tcPr/>
                </a:tc>
                <a:tc>
                  <a:txBody>
                    <a:bodyPr/>
                    <a:lstStyle/>
                    <a:p>
                      <a:pPr marL="0" marR="0" algn="just">
                        <a:lnSpc>
                          <a:spcPct val="120000"/>
                        </a:lnSpc>
                        <a:spcBef>
                          <a:spcPts val="0"/>
                        </a:spcBef>
                        <a:spcAft>
                          <a:spcPts val="0"/>
                        </a:spcAft>
                      </a:pPr>
                      <a:r>
                        <a:rPr lang="nl-NL" sz="2800" dirty="0">
                          <a:effectLst/>
                          <a:latin typeface="Arial-Rounded" panose="020B0500000000000000" pitchFamily="34" charset="0"/>
                          <a:ea typeface="Arial-Rounded" panose="020B0500000000000000" pitchFamily="34" charset="0"/>
                          <a:cs typeface="Arial-Rounded" panose="020B0500000000000000" pitchFamily="34" charset="0"/>
                        </a:rPr>
                        <a:t>b. Bút nâu là một người bạn tốt.</a:t>
                      </a:r>
                      <a:endParaRPr lang="en-US" sz="2800" dirty="0">
                        <a:effectLst/>
                        <a:latin typeface="Arial-Rounded" panose="020B0500000000000000" pitchFamily="34" charset="0"/>
                        <a:ea typeface="Arial-Rounded" panose="020B0500000000000000" pitchFamily="34" charset="0"/>
                        <a:cs typeface="Arial-Rounded" panose="020B0500000000000000" pitchFamily="34" charset="0"/>
                      </a:endParaRPr>
                    </a:p>
                    <a:p>
                      <a:pPr marL="0" marR="0" algn="just">
                        <a:lnSpc>
                          <a:spcPct val="120000"/>
                        </a:lnSpc>
                        <a:spcBef>
                          <a:spcPts val="0"/>
                        </a:spcBef>
                        <a:spcAft>
                          <a:spcPts val="0"/>
                        </a:spcAft>
                      </a:pPr>
                      <a:r>
                        <a:rPr lang="nl-NL" sz="2800" dirty="0">
                          <a:effectLst/>
                          <a:latin typeface="Arial-Rounded" panose="020B0500000000000000" pitchFamily="34" charset="0"/>
                          <a:ea typeface="Arial-Rounded" panose="020B0500000000000000" pitchFamily="34" charset="0"/>
                          <a:cs typeface="Arial-Rounded" panose="020B0500000000000000" pitchFamily="34" charset="0"/>
                        </a:rPr>
                        <a:t>c. Bút nâu nhảy với  bút vàng, lắng nghe ước mơ của bút tím.</a:t>
                      </a:r>
                      <a:endParaRPr lang="en-US" sz="2800" dirty="0">
                        <a:effectLst/>
                        <a:latin typeface="Arial-Rounded" panose="020B0500000000000000" pitchFamily="34" charset="0"/>
                        <a:ea typeface="Arial-Rounded" panose="020B0500000000000000" pitchFamily="34" charset="0"/>
                        <a:cs typeface="Arial-Rounded" panose="020B0500000000000000"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20000"/>
                        </a:lnSpc>
                        <a:spcBef>
                          <a:spcPts val="0"/>
                        </a:spcBef>
                        <a:spcAft>
                          <a:spcPts val="0"/>
                        </a:spcAft>
                      </a:pPr>
                      <a:r>
                        <a:rPr lang="nl-NL" sz="2800" dirty="0">
                          <a:effectLst/>
                          <a:latin typeface="Arial-Rounded" panose="020B0500000000000000" pitchFamily="34" charset="0"/>
                          <a:ea typeface="Arial-Rounded" panose="020B0500000000000000" pitchFamily="34" charset="0"/>
                          <a:cs typeface="Arial-Rounded" panose="020B0500000000000000" pitchFamily="34" charset="0"/>
                        </a:rPr>
                        <a:t>a. Bút nâu trông thế nào?</a:t>
                      </a:r>
                    </a:p>
                    <a:p>
                      <a:pPr marL="0" marR="0" algn="just">
                        <a:lnSpc>
                          <a:spcPct val="120000"/>
                        </a:lnSpc>
                        <a:spcBef>
                          <a:spcPts val="0"/>
                        </a:spcBef>
                        <a:spcAft>
                          <a:spcPts val="0"/>
                        </a:spcAft>
                      </a:pPr>
                      <a:r>
                        <a:rPr lang="nl-NL" sz="2800" dirty="0">
                          <a:effectLst/>
                          <a:latin typeface="Arial-Rounded" panose="020B0500000000000000" pitchFamily="34" charset="0"/>
                          <a:ea typeface="Arial-Rounded" panose="020B0500000000000000" pitchFamily="34" charset="0"/>
                          <a:cs typeface="Arial-Rounded" panose="020B0500000000000000" pitchFamily="34" charset="0"/>
                        </a:rPr>
                        <a:t>d. Bút nâu gắn bút đỏ bên cạnh mình để làm gì?</a:t>
                      </a:r>
                      <a:endParaRPr lang="en-US" sz="2800" dirty="0">
                        <a:effectLst/>
                        <a:latin typeface="Arial-Rounded" panose="020B0500000000000000" pitchFamily="34" charset="0"/>
                        <a:ea typeface="Arial-Rounded" panose="020B0500000000000000" pitchFamily="34" charset="0"/>
                        <a:cs typeface="Arial-Rounded" panose="020B0500000000000000"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1677539"/>
                  </a:ext>
                </a:extLst>
              </a:tr>
              <a:tr h="0">
                <a:tc>
                  <a:txBody>
                    <a:bodyPr/>
                    <a:lstStyle/>
                    <a:p>
                      <a:pPr marL="0" marR="0" algn="just">
                        <a:lnSpc>
                          <a:spcPct val="120000"/>
                        </a:lnSpc>
                        <a:spcBef>
                          <a:spcPts val="0"/>
                        </a:spcBef>
                        <a:spcAft>
                          <a:spcPts val="0"/>
                        </a:spcAft>
                      </a:pPr>
                      <a:r>
                        <a:rPr lang="nl-NL" sz="2800" dirty="0">
                          <a:effectLst/>
                          <a:latin typeface="Arial-Rounded" panose="020B0500000000000000" pitchFamily="34" charset="0"/>
                          <a:ea typeface="Arial-Rounded" panose="020B0500000000000000" pitchFamily="34" charset="0"/>
                          <a:cs typeface="Arial-Rounded" panose="020B0500000000000000" pitchFamily="34" charset="0"/>
                        </a:rPr>
                        <a:t>Lí do</a:t>
                      </a:r>
                      <a:endParaRPr lang="en-US" sz="2800" dirty="0">
                        <a:effectLst/>
                        <a:latin typeface="Arial-Rounded" panose="020B0500000000000000" pitchFamily="34" charset="0"/>
                        <a:ea typeface="Arial-Rounded" panose="020B0500000000000000" pitchFamily="34" charset="0"/>
                        <a:cs typeface="Arial-Rounded" panose="020B0500000000000000"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20000"/>
                        </a:lnSpc>
                        <a:spcBef>
                          <a:spcPts val="0"/>
                        </a:spcBef>
                        <a:spcAft>
                          <a:spcPts val="0"/>
                        </a:spcAft>
                      </a:pPr>
                      <a:r>
                        <a:rPr lang="nl-NL" sz="2800" dirty="0">
                          <a:effectLst/>
                          <a:latin typeface="Arial-Rounded" panose="020B0500000000000000" pitchFamily="34" charset="0"/>
                          <a:ea typeface="Arial-Rounded" panose="020B0500000000000000" pitchFamily="34" charset="0"/>
                          <a:cs typeface="Arial-Rounded" panose="020B0500000000000000" pitchFamily="34" charset="0"/>
                        </a:rPr>
                        <a:t>Câu kể dùng để giới thiệu, kể, tả sự vật, sự việc. Cuối câu có dấu chấm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20000"/>
                        </a:lnSpc>
                        <a:spcBef>
                          <a:spcPts val="0"/>
                        </a:spcBef>
                        <a:spcAft>
                          <a:spcPts val="0"/>
                        </a:spcAft>
                      </a:pPr>
                      <a:r>
                        <a:rPr lang="nl-NL" sz="2800" dirty="0">
                          <a:effectLst/>
                          <a:latin typeface="Arial-Rounded" panose="020B0500000000000000" pitchFamily="34" charset="0"/>
                          <a:ea typeface="Arial-Rounded" panose="020B0500000000000000" pitchFamily="34" charset="0"/>
                          <a:cs typeface="Arial-Rounded" panose="020B0500000000000000" pitchFamily="34" charset="0"/>
                        </a:rPr>
                        <a:t>Câu hỏi nêu lên thắc mắc về điều chưa biết. Cuối câu có dấu chấm hỏi.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4103530"/>
                  </a:ext>
                </a:extLst>
              </a:tr>
            </a:tbl>
          </a:graphicData>
        </a:graphic>
      </p:graphicFrame>
    </p:spTree>
    <p:extLst>
      <p:ext uri="{BB962C8B-B14F-4D97-AF65-F5344CB8AC3E}">
        <p14:creationId xmlns:p14="http://schemas.microsoft.com/office/powerpoint/2010/main" val="41073454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405528" y="89773"/>
            <a:ext cx="10833972" cy="1119269"/>
            <a:chOff x="81324" y="89773"/>
            <a:chExt cx="4903350" cy="1119269"/>
          </a:xfrm>
        </p:grpSpPr>
        <p:sp>
          <p:nvSpPr>
            <p:cNvPr id="2" name="Google Shape;1244;p45"/>
            <p:cNvSpPr/>
            <p:nvPr/>
          </p:nvSpPr>
          <p:spPr>
            <a:xfrm>
              <a:off x="81324" y="89773"/>
              <a:ext cx="4903350" cy="1043802"/>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 name="TextBox 2">
              <a:extLst>
                <a:ext uri="{FF2B5EF4-FFF2-40B4-BE49-F238E27FC236}">
                  <a16:creationId xmlns:a16="http://schemas.microsoft.com/office/drawing/2014/main" id="{C25133DE-CDA0-45CC-8B57-DA29957F6AEF}"/>
                </a:ext>
              </a:extLst>
            </p:cNvPr>
            <p:cNvSpPr txBox="1"/>
            <p:nvPr/>
          </p:nvSpPr>
          <p:spPr>
            <a:xfrm>
              <a:off x="126265" y="131824"/>
              <a:ext cx="466441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4.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chấm</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chấm</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chấm</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than)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thay</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sp>
        <p:nvSpPr>
          <p:cNvPr id="5" name="TextBox 4">
            <a:extLst>
              <a:ext uri="{FF2B5EF4-FFF2-40B4-BE49-F238E27FC236}">
                <a16:creationId xmlns:a16="http://schemas.microsoft.com/office/drawing/2014/main" id="{D1AB3717-B71B-4D3C-BD2F-784718868853}"/>
              </a:ext>
            </a:extLst>
          </p:cNvPr>
          <p:cNvSpPr txBox="1"/>
          <p:nvPr/>
        </p:nvSpPr>
        <p:spPr>
          <a:xfrm>
            <a:off x="333375" y="1651528"/>
            <a:ext cx="11658599" cy="4031873"/>
          </a:xfrm>
          <a:prstGeom prst="rect">
            <a:avLst/>
          </a:prstGeom>
          <a:noFill/>
        </p:spPr>
        <p:txBody>
          <a:bodyPr wrap="square" rtlCol="0">
            <a:spAutoFit/>
          </a:bodyPr>
          <a:lstStyle/>
          <a:p>
            <a:pPr algn="just"/>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vi-VN" sz="3200" dirty="0">
                <a:latin typeface="Arial-Rounded" panose="020B0500000000000000" pitchFamily="34" charset="0"/>
                <a:ea typeface="Arial-Rounded" panose="020B0500000000000000" pitchFamily="34" charset="0"/>
                <a:cs typeface="Arial-Rounded" panose="020B0500000000000000" pitchFamily="34" charset="0"/>
              </a:rPr>
              <a:t>M</a:t>
            </a:r>
            <a:r>
              <a:rPr lang="en-US" sz="3200" dirty="0" err="1">
                <a:latin typeface="Arial-Rounded" panose="020B0500000000000000" pitchFamily="34" charset="0"/>
                <a:ea typeface="Arial-Rounded" panose="020B0500000000000000" pitchFamily="34" charset="0"/>
                <a:cs typeface="Arial-Rounded" panose="020B0500000000000000" pitchFamily="34" charset="0"/>
              </a:rPr>
              <a:t>i</a:t>
            </a:r>
            <a:r>
              <a:rPr lang="vi-VN" sz="3200" dirty="0">
                <a:latin typeface="Arial-Rounded" panose="020B0500000000000000" pitchFamily="34" charset="0"/>
                <a:ea typeface="Arial-Rounded" panose="020B0500000000000000" pitchFamily="34" charset="0"/>
                <a:cs typeface="Arial-Rounded" panose="020B0500000000000000" pitchFamily="34" charset="0"/>
              </a:rPr>
              <a:t>nh là thành viên mới của lớp 3A</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vi-VN" sz="3200" dirty="0">
                <a:latin typeface="Arial-Rounded" panose="020B0500000000000000" pitchFamily="34" charset="0"/>
                <a:ea typeface="Arial-Rounded" panose="020B0500000000000000" pitchFamily="34" charset="0"/>
                <a:cs typeface="Arial-Rounded" panose="020B0500000000000000" pitchFamily="34" charset="0"/>
              </a:rPr>
              <a:t> Minh vừa chuyển từ trường khác đến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vi-VN"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vi-VN" sz="3200" dirty="0">
                <a:latin typeface="Arial-Rounded" panose="020B0500000000000000" pitchFamily="34" charset="0"/>
                <a:ea typeface="Arial-Rounded" panose="020B0500000000000000" pitchFamily="34" charset="0"/>
                <a:cs typeface="Arial-Rounded" panose="020B0500000000000000" pitchFamily="34" charset="0"/>
              </a:rPr>
              <a:t>Bạn ấy vui vẻ giới thiệu:</a:t>
            </a:r>
          </a:p>
          <a:p>
            <a:pPr algn="just"/>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vi-VN" sz="3200" dirty="0">
                <a:latin typeface="Arial-Rounded" panose="020B0500000000000000" pitchFamily="34" charset="0"/>
                <a:ea typeface="Arial-Rounded" panose="020B0500000000000000" pitchFamily="34" charset="0"/>
                <a:cs typeface="Arial-Rounded" panose="020B0500000000000000" pitchFamily="34" charset="0"/>
              </a:rPr>
              <a:t>- Tớ tên là Tuệ Minh</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vi-VN"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vi-VN" sz="3200" dirty="0">
                <a:latin typeface="Arial-Rounded" panose="020B0500000000000000" pitchFamily="34" charset="0"/>
                <a:ea typeface="Arial-Rounded" panose="020B0500000000000000" pitchFamily="34" charset="0"/>
                <a:cs typeface="Arial-Rounded" panose="020B0500000000000000" pitchFamily="34" charset="0"/>
              </a:rPr>
              <a:t>Tớ thích chơi cờ vua và múa ba lê</a:t>
            </a:r>
          </a:p>
          <a:p>
            <a:pPr algn="just"/>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vi-VN" sz="3200" dirty="0">
                <a:latin typeface="Arial-Rounded" panose="020B0500000000000000" pitchFamily="34" charset="0"/>
                <a:ea typeface="Arial-Rounded" panose="020B0500000000000000" pitchFamily="34" charset="0"/>
                <a:cs typeface="Arial-Rounded" panose="020B0500000000000000" pitchFamily="34" charset="0"/>
              </a:rPr>
              <a:t>Các bạn xôn xao đáp lại:</a:t>
            </a:r>
          </a:p>
          <a:p>
            <a:pPr algn="just"/>
            <a:r>
              <a:rPr lang="vi-VN" sz="3200" dirty="0">
                <a:latin typeface="Arial-Rounded" panose="020B0500000000000000" pitchFamily="34" charset="0"/>
                <a:ea typeface="Arial-Rounded" panose="020B0500000000000000" pitchFamily="34" charset="0"/>
                <a:cs typeface="Arial-Rounded" panose="020B0500000000000000" pitchFamily="34" charset="0"/>
              </a:rPr>
              <a:t>- Tên của cậu đẹp quá</a:t>
            </a:r>
          </a:p>
          <a:p>
            <a:pPr algn="just"/>
            <a:r>
              <a:rPr lang="vi-VN" sz="3200" dirty="0">
                <a:latin typeface="Arial-Rounded" panose="020B0500000000000000" pitchFamily="34" charset="0"/>
                <a:ea typeface="Arial-Rounded" panose="020B0500000000000000" pitchFamily="34" charset="0"/>
                <a:cs typeface="Arial-Rounded" panose="020B0500000000000000" pitchFamily="34" charset="0"/>
              </a:rPr>
              <a:t>- Tớ cũng thích chơi cờ vua lắm</a:t>
            </a:r>
          </a:p>
          <a:p>
            <a:pPr algn="just"/>
            <a:r>
              <a:rPr lang="vi-VN" sz="3200" dirty="0">
                <a:latin typeface="Arial-Rounded" panose="020B0500000000000000" pitchFamily="34" charset="0"/>
                <a:ea typeface="Arial-Rounded" panose="020B0500000000000000" pitchFamily="34" charset="0"/>
                <a:cs typeface="Arial-Rounded" panose="020B0500000000000000" pitchFamily="34" charset="0"/>
              </a:rPr>
              <a:t>- Cậu có muốn tham gia câu lạc bộ cờ vua cùng chúng tớ không</a:t>
            </a:r>
          </a:p>
          <a:p>
            <a:pPr algn="r"/>
            <a:r>
              <a:rPr lang="vi-VN" sz="3200" dirty="0">
                <a:latin typeface="Arial-Rounded" panose="020B0500000000000000" pitchFamily="34" charset="0"/>
                <a:ea typeface="Arial-Rounded" panose="020B0500000000000000" pitchFamily="34" charset="0"/>
                <a:cs typeface="Arial-Rounded" panose="020B0500000000000000" pitchFamily="34" charset="0"/>
              </a:rPr>
              <a:t>(Theo Việt Phương)</a:t>
            </a:r>
          </a:p>
        </p:txBody>
      </p:sp>
      <p:cxnSp>
        <p:nvCxnSpPr>
          <p:cNvPr id="6" name="Straight Connector 5">
            <a:extLst>
              <a:ext uri="{FF2B5EF4-FFF2-40B4-BE49-F238E27FC236}">
                <a16:creationId xmlns:a16="http://schemas.microsoft.com/office/drawing/2014/main" id="{8003EC6E-59AB-4BBA-A6A6-5E3E7F5B70BC}"/>
              </a:ext>
            </a:extLst>
          </p:cNvPr>
          <p:cNvCxnSpPr>
            <a:cxnSpLocks/>
          </p:cNvCxnSpPr>
          <p:nvPr/>
        </p:nvCxnSpPr>
        <p:spPr>
          <a:xfrm>
            <a:off x="3562350" y="649777"/>
            <a:ext cx="692467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F3FFB82-2864-492A-95A4-2AEF11091A32}"/>
              </a:ext>
            </a:extLst>
          </p:cNvPr>
          <p:cNvSpPr txBox="1"/>
          <p:nvPr/>
        </p:nvSpPr>
        <p:spPr>
          <a:xfrm>
            <a:off x="6669770" y="1651528"/>
            <a:ext cx="709834" cy="646331"/>
          </a:xfrm>
          <a:prstGeom prst="rect">
            <a:avLst/>
          </a:prstGeom>
          <a:noFill/>
        </p:spPr>
        <p:txBody>
          <a:bodyPr wrap="square">
            <a:spAutoFit/>
          </a:bodyPr>
          <a:lstStyle/>
          <a:p>
            <a:r>
              <a:rPr lang="vi-VN" sz="3600" b="0" i="0" dirty="0">
                <a:solidFill>
                  <a:srgbClr val="FF0066"/>
                </a:solidFill>
                <a:effectLst/>
                <a:latin typeface="Calibri" panose="020F0502020204030204" pitchFamily="34" charset="0"/>
                <a:cs typeface="Calibri" panose="020F0502020204030204" pitchFamily="34" charset="0"/>
              </a:rPr>
              <a:t>✿</a:t>
            </a:r>
            <a:endParaRPr lang="en-US" sz="3600" dirty="0"/>
          </a:p>
        </p:txBody>
      </p:sp>
      <p:sp>
        <p:nvSpPr>
          <p:cNvPr id="9" name="TextBox 8">
            <a:extLst>
              <a:ext uri="{FF2B5EF4-FFF2-40B4-BE49-F238E27FC236}">
                <a16:creationId xmlns:a16="http://schemas.microsoft.com/office/drawing/2014/main" id="{534E32DF-35D9-4BD1-A004-BF3DF8F39F7D}"/>
              </a:ext>
            </a:extLst>
          </p:cNvPr>
          <p:cNvSpPr txBox="1"/>
          <p:nvPr/>
        </p:nvSpPr>
        <p:spPr>
          <a:xfrm>
            <a:off x="1872859" y="2183559"/>
            <a:ext cx="709834" cy="646331"/>
          </a:xfrm>
          <a:prstGeom prst="rect">
            <a:avLst/>
          </a:prstGeom>
          <a:noFill/>
        </p:spPr>
        <p:txBody>
          <a:bodyPr wrap="square">
            <a:spAutoFit/>
          </a:bodyPr>
          <a:lstStyle/>
          <a:p>
            <a:r>
              <a:rPr lang="vi-VN" sz="3600" b="0" i="0" dirty="0">
                <a:solidFill>
                  <a:srgbClr val="FF0066"/>
                </a:solidFill>
                <a:effectLst/>
                <a:latin typeface="Calibri" panose="020F0502020204030204" pitchFamily="34" charset="0"/>
                <a:cs typeface="Calibri" panose="020F0502020204030204" pitchFamily="34" charset="0"/>
              </a:rPr>
              <a:t>✿</a:t>
            </a:r>
            <a:endParaRPr lang="en-US" sz="3600" dirty="0"/>
          </a:p>
        </p:txBody>
      </p:sp>
      <p:sp>
        <p:nvSpPr>
          <p:cNvPr id="10" name="TextBox 9">
            <a:extLst>
              <a:ext uri="{FF2B5EF4-FFF2-40B4-BE49-F238E27FC236}">
                <a16:creationId xmlns:a16="http://schemas.microsoft.com/office/drawing/2014/main" id="{BF8823AC-71E9-469D-A7F2-EB4D648AB73F}"/>
              </a:ext>
            </a:extLst>
          </p:cNvPr>
          <p:cNvSpPr txBox="1"/>
          <p:nvPr/>
        </p:nvSpPr>
        <p:spPr>
          <a:xfrm>
            <a:off x="3916397" y="2593134"/>
            <a:ext cx="709834" cy="646331"/>
          </a:xfrm>
          <a:prstGeom prst="rect">
            <a:avLst/>
          </a:prstGeom>
          <a:noFill/>
        </p:spPr>
        <p:txBody>
          <a:bodyPr wrap="square">
            <a:spAutoFit/>
          </a:bodyPr>
          <a:lstStyle/>
          <a:p>
            <a:r>
              <a:rPr lang="vi-VN" sz="3600" b="0" i="0" dirty="0">
                <a:solidFill>
                  <a:srgbClr val="FF0066"/>
                </a:solidFill>
                <a:effectLst/>
                <a:latin typeface="Calibri" panose="020F0502020204030204" pitchFamily="34" charset="0"/>
                <a:cs typeface="Calibri" panose="020F0502020204030204" pitchFamily="34" charset="0"/>
              </a:rPr>
              <a:t>✿</a:t>
            </a:r>
            <a:endParaRPr lang="en-US" sz="3600" dirty="0"/>
          </a:p>
        </p:txBody>
      </p:sp>
      <p:sp>
        <p:nvSpPr>
          <p:cNvPr id="11" name="TextBox 10">
            <a:extLst>
              <a:ext uri="{FF2B5EF4-FFF2-40B4-BE49-F238E27FC236}">
                <a16:creationId xmlns:a16="http://schemas.microsoft.com/office/drawing/2014/main" id="{AE926A66-E5D9-437D-9028-4F23A2721B58}"/>
              </a:ext>
            </a:extLst>
          </p:cNvPr>
          <p:cNvSpPr txBox="1"/>
          <p:nvPr/>
        </p:nvSpPr>
        <p:spPr>
          <a:xfrm>
            <a:off x="4149334" y="3534740"/>
            <a:ext cx="709834" cy="646331"/>
          </a:xfrm>
          <a:prstGeom prst="rect">
            <a:avLst/>
          </a:prstGeom>
          <a:noFill/>
        </p:spPr>
        <p:txBody>
          <a:bodyPr wrap="square">
            <a:spAutoFit/>
          </a:bodyPr>
          <a:lstStyle/>
          <a:p>
            <a:r>
              <a:rPr lang="vi-VN" sz="3600" b="0" i="0" dirty="0">
                <a:solidFill>
                  <a:srgbClr val="FF0066"/>
                </a:solidFill>
                <a:effectLst/>
                <a:latin typeface="Calibri" panose="020F0502020204030204" pitchFamily="34" charset="0"/>
                <a:cs typeface="Calibri" panose="020F0502020204030204" pitchFamily="34" charset="0"/>
              </a:rPr>
              <a:t>✿</a:t>
            </a:r>
            <a:endParaRPr lang="en-US" sz="3600" dirty="0"/>
          </a:p>
        </p:txBody>
      </p:sp>
      <p:sp>
        <p:nvSpPr>
          <p:cNvPr id="12" name="TextBox 11">
            <a:extLst>
              <a:ext uri="{FF2B5EF4-FFF2-40B4-BE49-F238E27FC236}">
                <a16:creationId xmlns:a16="http://schemas.microsoft.com/office/drawing/2014/main" id="{B9DABA8F-2F7F-444D-BD07-96EBC6634443}"/>
              </a:ext>
            </a:extLst>
          </p:cNvPr>
          <p:cNvSpPr txBox="1"/>
          <p:nvPr/>
        </p:nvSpPr>
        <p:spPr>
          <a:xfrm>
            <a:off x="5549509" y="4083061"/>
            <a:ext cx="709834" cy="646331"/>
          </a:xfrm>
          <a:prstGeom prst="rect">
            <a:avLst/>
          </a:prstGeom>
          <a:noFill/>
        </p:spPr>
        <p:txBody>
          <a:bodyPr wrap="square">
            <a:spAutoFit/>
          </a:bodyPr>
          <a:lstStyle/>
          <a:p>
            <a:r>
              <a:rPr lang="vi-VN" sz="3600" b="0" i="0" dirty="0">
                <a:solidFill>
                  <a:srgbClr val="FF0066"/>
                </a:solidFill>
                <a:effectLst/>
                <a:latin typeface="Calibri" panose="020F0502020204030204" pitchFamily="34" charset="0"/>
                <a:cs typeface="Calibri" panose="020F0502020204030204" pitchFamily="34" charset="0"/>
              </a:rPr>
              <a:t>✿</a:t>
            </a:r>
            <a:endParaRPr lang="en-US" sz="3600" dirty="0"/>
          </a:p>
        </p:txBody>
      </p:sp>
      <p:sp>
        <p:nvSpPr>
          <p:cNvPr id="13" name="TextBox 12">
            <a:extLst>
              <a:ext uri="{FF2B5EF4-FFF2-40B4-BE49-F238E27FC236}">
                <a16:creationId xmlns:a16="http://schemas.microsoft.com/office/drawing/2014/main" id="{85A4244A-76DA-40B9-80E0-155AA0FB7230}"/>
              </a:ext>
            </a:extLst>
          </p:cNvPr>
          <p:cNvSpPr txBox="1"/>
          <p:nvPr/>
        </p:nvSpPr>
        <p:spPr>
          <a:xfrm>
            <a:off x="11239500" y="4560421"/>
            <a:ext cx="709834" cy="646331"/>
          </a:xfrm>
          <a:prstGeom prst="rect">
            <a:avLst/>
          </a:prstGeom>
          <a:noFill/>
        </p:spPr>
        <p:txBody>
          <a:bodyPr wrap="square">
            <a:spAutoFit/>
          </a:bodyPr>
          <a:lstStyle/>
          <a:p>
            <a:r>
              <a:rPr lang="vi-VN" sz="3600" b="0" i="0" dirty="0">
                <a:solidFill>
                  <a:srgbClr val="FF0066"/>
                </a:solidFill>
                <a:effectLst/>
                <a:latin typeface="Calibri" panose="020F0502020204030204" pitchFamily="34" charset="0"/>
                <a:cs typeface="Calibri" panose="020F0502020204030204" pitchFamily="34" charset="0"/>
              </a:rPr>
              <a:t>✿</a:t>
            </a:r>
            <a:endParaRPr lang="en-US" sz="3600" dirty="0"/>
          </a:p>
        </p:txBody>
      </p:sp>
      <p:sp>
        <p:nvSpPr>
          <p:cNvPr id="14" name="TextBox 13">
            <a:extLst>
              <a:ext uri="{FF2B5EF4-FFF2-40B4-BE49-F238E27FC236}">
                <a16:creationId xmlns:a16="http://schemas.microsoft.com/office/drawing/2014/main" id="{5754401D-AE6A-4763-B82B-BE9C9B34981E}"/>
              </a:ext>
            </a:extLst>
          </p:cNvPr>
          <p:cNvSpPr txBox="1"/>
          <p:nvPr/>
        </p:nvSpPr>
        <p:spPr>
          <a:xfrm>
            <a:off x="9883384" y="2621989"/>
            <a:ext cx="709834" cy="646331"/>
          </a:xfrm>
          <a:prstGeom prst="rect">
            <a:avLst/>
          </a:prstGeom>
          <a:noFill/>
        </p:spPr>
        <p:txBody>
          <a:bodyPr wrap="square">
            <a:spAutoFit/>
          </a:bodyPr>
          <a:lstStyle/>
          <a:p>
            <a:r>
              <a:rPr lang="vi-VN" sz="3600" b="0" i="0" dirty="0">
                <a:solidFill>
                  <a:srgbClr val="FF0066"/>
                </a:solidFill>
                <a:effectLst/>
                <a:latin typeface="Calibri" panose="020F0502020204030204" pitchFamily="34" charset="0"/>
                <a:cs typeface="Calibri" panose="020F0502020204030204" pitchFamily="34" charset="0"/>
              </a:rPr>
              <a:t>✿</a:t>
            </a:r>
            <a:endParaRPr lang="en-US" sz="3600" dirty="0"/>
          </a:p>
        </p:txBody>
      </p:sp>
    </p:spTree>
    <p:extLst>
      <p:ext uri="{BB962C8B-B14F-4D97-AF65-F5344CB8AC3E}">
        <p14:creationId xmlns:p14="http://schemas.microsoft.com/office/powerpoint/2010/main" val="1316017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405528" y="89773"/>
            <a:ext cx="10833972" cy="1119269"/>
            <a:chOff x="81324" y="89773"/>
            <a:chExt cx="4903350" cy="1119269"/>
          </a:xfrm>
        </p:grpSpPr>
        <p:sp>
          <p:nvSpPr>
            <p:cNvPr id="2" name="Google Shape;1244;p45"/>
            <p:cNvSpPr/>
            <p:nvPr/>
          </p:nvSpPr>
          <p:spPr>
            <a:xfrm>
              <a:off x="81324" y="89773"/>
              <a:ext cx="4903350" cy="1043802"/>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 name="TextBox 2">
              <a:extLst>
                <a:ext uri="{FF2B5EF4-FFF2-40B4-BE49-F238E27FC236}">
                  <a16:creationId xmlns:a16="http://schemas.microsoft.com/office/drawing/2014/main" id="{C25133DE-CDA0-45CC-8B57-DA29957F6AEF}"/>
                </a:ext>
              </a:extLst>
            </p:cNvPr>
            <p:cNvSpPr txBox="1"/>
            <p:nvPr/>
          </p:nvSpPr>
          <p:spPr>
            <a:xfrm>
              <a:off x="126265" y="131824"/>
              <a:ext cx="466441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4.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chấm</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chấm</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chấm</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than)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thay</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sp>
        <p:nvSpPr>
          <p:cNvPr id="5" name="TextBox 4">
            <a:extLst>
              <a:ext uri="{FF2B5EF4-FFF2-40B4-BE49-F238E27FC236}">
                <a16:creationId xmlns:a16="http://schemas.microsoft.com/office/drawing/2014/main" id="{D1AB3717-B71B-4D3C-BD2F-784718868853}"/>
              </a:ext>
            </a:extLst>
          </p:cNvPr>
          <p:cNvSpPr txBox="1"/>
          <p:nvPr/>
        </p:nvSpPr>
        <p:spPr>
          <a:xfrm>
            <a:off x="333375" y="1651528"/>
            <a:ext cx="11658599" cy="40318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i</a:t>
            </a: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 là thành viên mới của lớp 3A</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Minh vừa chuyển từ trường khác đến</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 ấy vui vẻ giới thiệu: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Tớ tên là Tuệ Minh</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Tớ thích chơi cờ vua và múa ba lê</a:t>
            </a: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Các bạn xôn xao đáp lại: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Tên của cậu đẹp quá</a:t>
            </a: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Tớ cũng thích chơi cờ vua lắm</a:t>
            </a: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Cậu có muốn tham gia câu lạc bộ cờ vua cùng chúng tớ không</a:t>
            </a: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Việt Phương)</a:t>
            </a:r>
          </a:p>
        </p:txBody>
      </p:sp>
      <p:sp>
        <p:nvSpPr>
          <p:cNvPr id="8" name="TextBox 7">
            <a:extLst>
              <a:ext uri="{FF2B5EF4-FFF2-40B4-BE49-F238E27FC236}">
                <a16:creationId xmlns:a16="http://schemas.microsoft.com/office/drawing/2014/main" id="{7F3FFB82-2864-492A-95A4-2AEF11091A32}"/>
              </a:ext>
            </a:extLst>
          </p:cNvPr>
          <p:cNvSpPr txBox="1"/>
          <p:nvPr/>
        </p:nvSpPr>
        <p:spPr>
          <a:xfrm>
            <a:off x="6577499" y="1653862"/>
            <a:ext cx="70983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等线"/>
              <a:ea typeface="+mn-ea"/>
              <a:cs typeface="+mn-cs"/>
            </a:endParaRPr>
          </a:p>
        </p:txBody>
      </p:sp>
      <p:sp>
        <p:nvSpPr>
          <p:cNvPr id="9" name="TextBox 8">
            <a:extLst>
              <a:ext uri="{FF2B5EF4-FFF2-40B4-BE49-F238E27FC236}">
                <a16:creationId xmlns:a16="http://schemas.microsoft.com/office/drawing/2014/main" id="{534E32DF-35D9-4BD1-A004-BF3DF8F39F7D}"/>
              </a:ext>
            </a:extLst>
          </p:cNvPr>
          <p:cNvSpPr txBox="1"/>
          <p:nvPr/>
        </p:nvSpPr>
        <p:spPr>
          <a:xfrm>
            <a:off x="1807807" y="2183558"/>
            <a:ext cx="70983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等线"/>
              <a:ea typeface="+mn-ea"/>
              <a:cs typeface="+mn-cs"/>
            </a:endParaRPr>
          </a:p>
        </p:txBody>
      </p:sp>
      <p:sp>
        <p:nvSpPr>
          <p:cNvPr id="10" name="TextBox 9">
            <a:extLst>
              <a:ext uri="{FF2B5EF4-FFF2-40B4-BE49-F238E27FC236}">
                <a16:creationId xmlns:a16="http://schemas.microsoft.com/office/drawing/2014/main" id="{BF8823AC-71E9-469D-A7F2-EB4D648AB73F}"/>
              </a:ext>
            </a:extLst>
          </p:cNvPr>
          <p:cNvSpPr txBox="1"/>
          <p:nvPr/>
        </p:nvSpPr>
        <p:spPr>
          <a:xfrm>
            <a:off x="3794417" y="2619351"/>
            <a:ext cx="70983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等线"/>
              <a:ea typeface="+mn-ea"/>
              <a:cs typeface="+mn-cs"/>
            </a:endParaRPr>
          </a:p>
        </p:txBody>
      </p:sp>
      <p:sp>
        <p:nvSpPr>
          <p:cNvPr id="11" name="TextBox 10">
            <a:extLst>
              <a:ext uri="{FF2B5EF4-FFF2-40B4-BE49-F238E27FC236}">
                <a16:creationId xmlns:a16="http://schemas.microsoft.com/office/drawing/2014/main" id="{AE926A66-E5D9-437D-9028-4F23A2721B58}"/>
              </a:ext>
            </a:extLst>
          </p:cNvPr>
          <p:cNvSpPr txBox="1"/>
          <p:nvPr/>
        </p:nvSpPr>
        <p:spPr>
          <a:xfrm>
            <a:off x="4077675" y="3587174"/>
            <a:ext cx="70983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等线"/>
              <a:ea typeface="+mn-ea"/>
              <a:cs typeface="+mn-cs"/>
            </a:endParaRPr>
          </a:p>
        </p:txBody>
      </p:sp>
      <p:sp>
        <p:nvSpPr>
          <p:cNvPr id="12" name="TextBox 11">
            <a:extLst>
              <a:ext uri="{FF2B5EF4-FFF2-40B4-BE49-F238E27FC236}">
                <a16:creationId xmlns:a16="http://schemas.microsoft.com/office/drawing/2014/main" id="{B9DABA8F-2F7F-444D-BD07-96EBC6634443}"/>
              </a:ext>
            </a:extLst>
          </p:cNvPr>
          <p:cNvSpPr txBox="1"/>
          <p:nvPr/>
        </p:nvSpPr>
        <p:spPr>
          <a:xfrm>
            <a:off x="5467597" y="4044961"/>
            <a:ext cx="70983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等线"/>
              <a:ea typeface="+mn-ea"/>
              <a:cs typeface="+mn-cs"/>
            </a:endParaRPr>
          </a:p>
        </p:txBody>
      </p:sp>
      <p:sp>
        <p:nvSpPr>
          <p:cNvPr id="13" name="TextBox 12">
            <a:extLst>
              <a:ext uri="{FF2B5EF4-FFF2-40B4-BE49-F238E27FC236}">
                <a16:creationId xmlns:a16="http://schemas.microsoft.com/office/drawing/2014/main" id="{85A4244A-76DA-40B9-80E0-155AA0FB7230}"/>
              </a:ext>
            </a:extLst>
          </p:cNvPr>
          <p:cNvSpPr txBox="1"/>
          <p:nvPr/>
        </p:nvSpPr>
        <p:spPr>
          <a:xfrm>
            <a:off x="11148791" y="4560141"/>
            <a:ext cx="70983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等线"/>
              <a:ea typeface="+mn-ea"/>
              <a:cs typeface="+mn-cs"/>
            </a:endParaRPr>
          </a:p>
        </p:txBody>
      </p:sp>
      <p:sp>
        <p:nvSpPr>
          <p:cNvPr id="14" name="TextBox 13">
            <a:extLst>
              <a:ext uri="{FF2B5EF4-FFF2-40B4-BE49-F238E27FC236}">
                <a16:creationId xmlns:a16="http://schemas.microsoft.com/office/drawing/2014/main" id="{5754401D-AE6A-4763-B82B-BE9C9B34981E}"/>
              </a:ext>
            </a:extLst>
          </p:cNvPr>
          <p:cNvSpPr txBox="1"/>
          <p:nvPr/>
        </p:nvSpPr>
        <p:spPr>
          <a:xfrm>
            <a:off x="9911959" y="2619351"/>
            <a:ext cx="70983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等线"/>
              <a:ea typeface="+mn-ea"/>
              <a:cs typeface="+mn-cs"/>
            </a:endParaRPr>
          </a:p>
        </p:txBody>
      </p:sp>
    </p:spTree>
    <p:extLst>
      <p:ext uri="{BB962C8B-B14F-4D97-AF65-F5344CB8AC3E}">
        <p14:creationId xmlns:p14="http://schemas.microsoft.com/office/powerpoint/2010/main" val="20642076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TotalTime>
  <Words>582</Words>
  <Application>Microsoft Office PowerPoint</Application>
  <PresentationFormat>Widescreen</PresentationFormat>
  <Paragraphs>60</Paragraphs>
  <Slides>7</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vt:i4>
      </vt:variant>
    </vt:vector>
  </HeadingPairs>
  <TitlesOfParts>
    <vt:vector size="17" baseType="lpstr">
      <vt:lpstr>等线</vt:lpstr>
      <vt:lpstr>等线 Light</vt:lpstr>
      <vt:lpstr>微软雅黑</vt:lpstr>
      <vt:lpstr>Arial</vt:lpstr>
      <vt:lpstr>Arial-Rounded</vt:lpstr>
      <vt:lpstr>Calibri</vt:lpstr>
      <vt:lpstr>Calibri Light</vt:lpstr>
      <vt:lpstr>iCiel Cadena</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nguyenthithu nguyenthithu</cp:lastModifiedBy>
  <cp:revision>34</cp:revision>
  <dcterms:created xsi:type="dcterms:W3CDTF">2022-06-26T08:15:33Z</dcterms:created>
  <dcterms:modified xsi:type="dcterms:W3CDTF">2022-10-15T15:25:23Z</dcterms:modified>
</cp:coreProperties>
</file>