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410" r:id="rId3"/>
    <p:sldId id="403" r:id="rId4"/>
    <p:sldId id="400" r:id="rId5"/>
    <p:sldId id="379" r:id="rId6"/>
    <p:sldId id="380" r:id="rId7"/>
    <p:sldId id="387" r:id="rId8"/>
    <p:sldId id="407" r:id="rId9"/>
    <p:sldId id="404" r:id="rId10"/>
    <p:sldId id="398" r:id="rId11"/>
    <p:sldId id="408" r:id="rId12"/>
    <p:sldId id="405" r:id="rId13"/>
    <p:sldId id="391" r:id="rId14"/>
    <p:sldId id="409" r:id="rId15"/>
    <p:sldId id="259" r:id="rId16"/>
    <p:sldId id="392" r:id="rId17"/>
    <p:sldId id="381" r:id="rId18"/>
    <p:sldId id="385" r:id="rId19"/>
    <p:sldId id="393" r:id="rId20"/>
    <p:sldId id="40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491"/>
    <a:srgbClr val="81C3E6"/>
    <a:srgbClr val="013358"/>
    <a:srgbClr val="D6F4F4"/>
    <a:srgbClr val="B7EDFB"/>
    <a:srgbClr val="B5E1EA"/>
    <a:srgbClr val="FF1D1D"/>
    <a:srgbClr val="F2EB68"/>
    <a:srgbClr val="8ED6F7"/>
    <a:srgbClr val="2B97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p:cViewPr varScale="1">
        <p:scale>
          <a:sx n="76" d="100"/>
          <a:sy n="76" d="100"/>
        </p:scale>
        <p:origin x="54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2DD4A-D9EC-4497-8A32-A0D9694286DC}" type="datetimeFigureOut">
              <a:rPr lang="en-US" smtClean="0"/>
              <a:t>11/14/2022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230FA-484F-41FC-8C37-FEB78AEDA406}" type="slidenum">
              <a:rPr lang="en-US" smtClean="0"/>
              <a:t>‹#›</a:t>
            </a:fld>
            <a:endParaRPr lang="en-US"/>
          </a:p>
        </p:txBody>
      </p:sp>
    </p:spTree>
    <p:extLst>
      <p:ext uri="{BB962C8B-B14F-4D97-AF65-F5344CB8AC3E}">
        <p14:creationId xmlns:p14="http://schemas.microsoft.com/office/powerpoint/2010/main" val="28680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7409"/>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文本占位符 1741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fld id="{105A7E1D-3FAD-40B0-A930-86AD00ECCC32}" type="slidenum">
              <a:rPr lang="en-US" altLang="zh-CN" smtClean="0">
                <a:solidFill>
                  <a:srgbClr val="000000"/>
                </a:solidFill>
                <a:ea typeface="SimSun" panose="02010600030101010101" pitchFamily="2" charset="-122"/>
              </a:rPr>
              <a:pPr/>
              <a:t>1</a:t>
            </a:fld>
            <a:endParaRPr lang="zh-CN" altLang="en-US" smtClean="0">
              <a:solidFill>
                <a:srgbClr val="000000"/>
              </a:solidFill>
              <a:ea typeface="SimSun" panose="02010600030101010101" pitchFamily="2" charset="-122"/>
            </a:endParaRPr>
          </a:p>
        </p:txBody>
      </p:sp>
    </p:spTree>
    <p:extLst>
      <p:ext uri="{BB962C8B-B14F-4D97-AF65-F5344CB8AC3E}">
        <p14:creationId xmlns:p14="http://schemas.microsoft.com/office/powerpoint/2010/main" val="369220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11/14/2022</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563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877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59159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0" y="1122400"/>
            <a:ext cx="9144173"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524030" y="3602159"/>
            <a:ext cx="9144173"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3444255369"/>
      </p:ext>
    </p:extLst>
  </p:cSld>
  <p:clrMapOvr>
    <a:masterClrMapping/>
  </p:clrMapOvr>
  <p:transition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7" y="1158128"/>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52641160"/>
      </p:ext>
    </p:extLst>
  </p:cSld>
  <p:clrMapOvr>
    <a:masterClrMapping/>
  </p:clrMapOvr>
  <p:transition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6"/>
            <a:ext cx="1051579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831866" y="4589618"/>
            <a:ext cx="1051579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1226796026"/>
      </p:ext>
    </p:extLst>
  </p:cSld>
  <p:clrMapOvr>
    <a:masterClrMapping/>
  </p:clrMapOvr>
  <p:transition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8" y="1825686"/>
            <a:ext cx="5181697"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64796878"/>
      </p:ext>
    </p:extLst>
  </p:cSld>
  <p:clrMapOvr>
    <a:masterClrMapping/>
  </p:clrMapOvr>
  <p:transition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9"/>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8" y="1778497"/>
            <a:ext cx="4873665"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1186798" y="2665468"/>
            <a:ext cx="4873665"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7" y="1778497"/>
            <a:ext cx="4897668"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6257057" y="2665468"/>
            <a:ext cx="4897668"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3968356"/>
      </p:ext>
    </p:extLst>
  </p:cSld>
  <p:clrMapOvr>
    <a:masterClrMapping/>
  </p:clrMapOvr>
  <p:transition advClick="0" advTm="0">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9130326"/>
      </p:ext>
    </p:extLst>
  </p:cSld>
  <p:clrMapOvr>
    <a:masterClrMapping/>
  </p:clrMapOvr>
  <p:transition advClick="0" advTm="0">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659287"/>
      </p:ext>
    </p:extLst>
  </p:cSld>
  <p:clrMapOvr>
    <a:masterClrMapping/>
  </p:clrMapOvr>
  <p:transition advClick="0" advTm="0">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3932311"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5" y="2057469"/>
            <a:ext cx="3932311"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3342270399"/>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7604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5" y="457217"/>
            <a:ext cx="4165428"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5183287" y="457217"/>
            <a:ext cx="6172317"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839805" y="2057469"/>
            <a:ext cx="4165428"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408308315"/>
      </p:ext>
    </p:extLst>
  </p:cSld>
  <p:clrMapOvr>
    <a:masterClrMapping/>
  </p:clrMapOvr>
  <p:transition advClick="0" advTm="0">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7"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7" y="1158128"/>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72956733"/>
      </p:ext>
    </p:extLst>
  </p:cSld>
  <p:clrMapOvr>
    <a:masterClrMapping/>
  </p:clrMapOvr>
  <p:transition advClick="0" advTm="0">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6" y="365138"/>
            <a:ext cx="2628949"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38"/>
            <a:ext cx="7734447"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69202464"/>
      </p:ext>
    </p:extLst>
  </p:cSld>
  <p:clrMapOvr>
    <a:masterClrMapping/>
  </p:clrMapOvr>
  <p:transition advClick="0" advTm="0">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7" y="1825686"/>
            <a:ext cx="5181697"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8" y="1825687"/>
            <a:ext cx="5181697"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8" y="4076838"/>
            <a:ext cx="5181697"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3116655"/>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7179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7698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5522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297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1485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873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11/14/2022</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344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11/14/2022</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119008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图片 1033" descr="PPT素材-0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8" y="1589"/>
            <a:ext cx="12187767"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309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advClick="0" advTm="0">
    <p:random/>
  </p:transition>
  <p:hf sldNum="0" hdr="0"/>
  <p:txStyles>
    <p:titleStyle>
      <a:lvl1pPr algn="ctr" defTabSz="817563" rtl="0" fontAlgn="base">
        <a:spcBef>
          <a:spcPct val="0"/>
        </a:spcBef>
        <a:spcAft>
          <a:spcPct val="0"/>
        </a:spcAft>
        <a:buClr>
          <a:srgbClr val="000000"/>
        </a:buClr>
        <a:defRPr sz="3900" kern="1200">
          <a:solidFill>
            <a:schemeClr val="tx2"/>
          </a:solidFill>
          <a:latin typeface="+mj-lt"/>
          <a:ea typeface="SimSun" panose="02010600030101010101" pitchFamily="2" charset="-122"/>
          <a:cs typeface="+mj-cs"/>
        </a:defRPr>
      </a:lvl1pPr>
      <a:lvl2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2pPr>
      <a:lvl3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3pPr>
      <a:lvl4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4pPr>
      <a:lvl5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9pPr>
    </p:titleStyle>
    <p:bodyStyle>
      <a:lvl1pPr marL="304800" indent="-304800" algn="l" defTabSz="817563" rtl="0" fontAlgn="base">
        <a:spcBef>
          <a:spcPct val="20000"/>
        </a:spcBef>
        <a:spcAft>
          <a:spcPct val="0"/>
        </a:spcAft>
        <a:buChar char="•"/>
        <a:defRPr sz="2800" kern="1200">
          <a:solidFill>
            <a:schemeClr val="tx1"/>
          </a:solidFill>
          <a:latin typeface="+mn-lt"/>
          <a:ea typeface="SimSun" panose="02010600030101010101" pitchFamily="2" charset="-122"/>
          <a:cs typeface="+mn-cs"/>
        </a:defRPr>
      </a:lvl1pPr>
      <a:lvl2pPr marL="663575" lvl="1" indent="-255588" algn="l" defTabSz="817563" rtl="0" fontAlgn="base">
        <a:spcBef>
          <a:spcPct val="20000"/>
        </a:spcBef>
        <a:spcAft>
          <a:spcPct val="0"/>
        </a:spcAft>
        <a:buChar char="–"/>
        <a:defRPr sz="2500" kern="1200">
          <a:solidFill>
            <a:schemeClr val="tx1"/>
          </a:solidFill>
          <a:latin typeface="+mn-lt"/>
          <a:ea typeface="SimSun" panose="02010600030101010101" pitchFamily="2" charset="-122"/>
          <a:cs typeface="+mn-cs"/>
        </a:defRPr>
      </a:lvl2pPr>
      <a:lvl3pPr marL="1020763" lvl="2" indent="-203200" algn="l" defTabSz="817563" rtl="0" fontAlgn="base">
        <a:spcBef>
          <a:spcPct val="20000"/>
        </a:spcBef>
        <a:spcAft>
          <a:spcPct val="0"/>
        </a:spcAft>
        <a:buChar char="•"/>
        <a:defRPr sz="2100" kern="1200">
          <a:solidFill>
            <a:schemeClr val="tx1"/>
          </a:solidFill>
          <a:latin typeface="+mn-lt"/>
          <a:ea typeface="SimSun" panose="02010600030101010101" pitchFamily="2" charset="-122"/>
          <a:cs typeface="+mn-cs"/>
        </a:defRPr>
      </a:lvl3pPr>
      <a:lvl4pPr marL="1430338" lvl="3" indent="-204788"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4pPr>
      <a:lvl5pPr marL="1838325" lvl="4" indent="-203200"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9.sv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jpeg"/><Relationship Id="rId7" Type="http://schemas.openxmlformats.org/officeDocument/2006/relationships/image" Target="../media/image14.sv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19.svg"/></Relationships>
</file>

<file path=ppt/slides/_rels/slide1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084" descr="封面"/>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875"/>
            <a:ext cx="9129713"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图片 2083" descr="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11113"/>
            <a:ext cx="8712200" cy="867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文本框 2054"/>
          <p:cNvSpPr txBox="1"/>
          <p:nvPr/>
        </p:nvSpPr>
        <p:spPr>
          <a:xfrm>
            <a:off x="5659438" y="5140325"/>
            <a:ext cx="4800600" cy="846138"/>
          </a:xfrm>
          <a:prstGeom prst="rect">
            <a:avLst/>
          </a:prstGeom>
          <a:noFill/>
          <a:ln w="9525">
            <a:noFill/>
          </a:ln>
        </p:spPr>
        <p:txBody>
          <a:bodyPr>
            <a:spAutoFit/>
          </a:bodyPr>
          <a:lstStyle/>
          <a:p>
            <a:pPr defTabSz="817775" fontAlgn="base">
              <a:spcBef>
                <a:spcPct val="50000"/>
              </a:spcBef>
              <a:spcAft>
                <a:spcPct val="0"/>
              </a:spcAft>
              <a:defRPr/>
            </a:pPr>
            <a:endParaRPr lang="en-US" altLang="zh-CN" sz="1962" dirty="0">
              <a:solidFill>
                <a:srgbClr val="000000"/>
              </a:solidFill>
              <a:latin typeface="SimHei" panose="02010609060101010101" pitchFamily="2" charset="-122"/>
              <a:ea typeface="SimHei" panose="02010609060101010101" pitchFamily="2" charset="-122"/>
            </a:endParaRPr>
          </a:p>
          <a:p>
            <a:pPr defTabSz="817775" fontAlgn="base">
              <a:spcBef>
                <a:spcPct val="50000"/>
              </a:spcBef>
              <a:spcAft>
                <a:spcPct val="0"/>
              </a:spcAft>
              <a:defRPr/>
            </a:pPr>
            <a:endParaRPr lang="zh-CN" altLang="en-US" sz="1962" dirty="0">
              <a:solidFill>
                <a:srgbClr val="000000"/>
              </a:solidFill>
              <a:latin typeface="SimHei" panose="02010609060101010101" pitchFamily="2" charset="-122"/>
              <a:ea typeface="SimHei" panose="02010609060101010101" pitchFamily="2" charset="-122"/>
            </a:endParaRPr>
          </a:p>
        </p:txBody>
      </p:sp>
      <p:sp>
        <p:nvSpPr>
          <p:cNvPr id="2056" name="文本框 2055"/>
          <p:cNvSpPr txBox="1"/>
          <p:nvPr/>
        </p:nvSpPr>
        <p:spPr>
          <a:xfrm>
            <a:off x="2816225" y="3429001"/>
            <a:ext cx="7391400" cy="830263"/>
          </a:xfrm>
          <a:prstGeom prst="rect">
            <a:avLst/>
          </a:prstGeom>
          <a:noFill/>
          <a:ln w="9525">
            <a:noFill/>
          </a:ln>
        </p:spPr>
        <p:txBody>
          <a:bodyPr>
            <a:spAutoFit/>
          </a:bodyPr>
          <a:lstStyle/>
          <a:p>
            <a:pPr algn="ctr" defTabSz="817775" fontAlgn="base">
              <a:spcBef>
                <a:spcPct val="50000"/>
              </a:spcBef>
              <a:spcAft>
                <a:spcPct val="0"/>
              </a:spcAft>
              <a:defRPr/>
            </a:pP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Bài</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giảng</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điện</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tử</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a:t>
            </a:r>
            <a:r>
              <a:rPr lang="en-US" altLang="zh-CN" sz="4796" b="1" dirty="0" err="1">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khối</a:t>
            </a:r>
            <a:r>
              <a:rPr lang="en-US" altLang="zh-CN" sz="4796" b="1" dirty="0">
                <a:solidFill>
                  <a:srgbClr val="7030A0"/>
                </a:solidFill>
                <a:effectLst>
                  <a:outerShdw blurRad="38100" dist="38100" dir="2700000" algn="tl">
                    <a:srgbClr val="000000">
                      <a:alpha val="43137"/>
                    </a:srgbClr>
                  </a:outerShdw>
                </a:effectLst>
                <a:latin typeface="Times New Roman" panose="02020603050405020304" pitchFamily="18" charset="0"/>
                <a:ea typeface="SimHei" panose="02010609060101010101" pitchFamily="2" charset="-122"/>
                <a:cs typeface="Times New Roman" panose="02020603050405020304" pitchFamily="18" charset="0"/>
              </a:rPr>
              <a:t> 4</a:t>
            </a:r>
          </a:p>
        </p:txBody>
      </p:sp>
      <p:pic>
        <p:nvPicPr>
          <p:cNvPr id="2078" name="图片 2077" descr="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1112838"/>
            <a:ext cx="1682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图片 2087" descr="1-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67738" y="1074738"/>
            <a:ext cx="18843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8885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nodePh="1">
                                  <p:stCondLst>
                                    <p:cond delay="0"/>
                                  </p:stCondLst>
                                  <p:endCondLst>
                                    <p:cond evt="begin" delay="0">
                                      <p:tn val="14"/>
                                    </p:cond>
                                  </p:endCondLst>
                                  <p:childTnLst>
                                    <p:set>
                                      <p:cBhvr>
                                        <p:cTn id="15" dur="1" fill="hold">
                                          <p:stCondLst>
                                            <p:cond delay="0"/>
                                          </p:stCondLst>
                                        </p:cTn>
                                        <p:tgtEl>
                                          <p:spTgt spid="2055"/>
                                        </p:tgtEl>
                                        <p:attrNameLst>
                                          <p:attrName>style.visibility</p:attrName>
                                        </p:attrNameLst>
                                      </p:cBhvr>
                                      <p:to>
                                        <p:strVal val="visible"/>
                                      </p:to>
                                    </p:set>
                                    <p:animEffect transition="in" filter="wipe(left)">
                                      <p:cBhvr>
                                        <p:cTn id="16" dur="500"/>
                                        <p:tgtEl>
                                          <p:spTgt spid="2055"/>
                                        </p:tgtEl>
                                      </p:cBhvr>
                                    </p:animEffect>
                                  </p:childTnLst>
                                </p:cTn>
                              </p:par>
                              <p:par>
                                <p:cTn id="17" presetID="47" presetClass="entr" presetSubtype="0" fill="hold" nodeType="withEffect">
                                  <p:stCondLst>
                                    <p:cond delay="0"/>
                                  </p:stCondLst>
                                  <p:childTnLst>
                                    <p:set>
                                      <p:cBhvr>
                                        <p:cTn id="18" dur="1" fill="hold">
                                          <p:stCondLst>
                                            <p:cond delay="0"/>
                                          </p:stCondLst>
                                        </p:cTn>
                                        <p:tgtEl>
                                          <p:spTgt spid="2088"/>
                                        </p:tgtEl>
                                        <p:attrNameLst>
                                          <p:attrName>style.visibility</p:attrName>
                                        </p:attrNameLst>
                                      </p:cBhvr>
                                      <p:to>
                                        <p:strVal val="visible"/>
                                      </p:to>
                                    </p:set>
                                    <p:animEffect transition="in" filter="fade">
                                      <p:cBhvr>
                                        <p:cTn id="19" dur="1000"/>
                                        <p:tgtEl>
                                          <p:spTgt spid="2088"/>
                                        </p:tgtEl>
                                      </p:cBhvr>
                                    </p:animEffect>
                                    <p:anim calcmode="lin" valueType="num">
                                      <p:cBhvr>
                                        <p:cTn id="20" dur="1000" fill="hold"/>
                                        <p:tgtEl>
                                          <p:spTgt spid="2088"/>
                                        </p:tgtEl>
                                        <p:attrNameLst>
                                          <p:attrName>ppt_x</p:attrName>
                                        </p:attrNameLst>
                                      </p:cBhvr>
                                      <p:tavLst>
                                        <p:tav tm="0">
                                          <p:val>
                                            <p:strVal val="#ppt_x"/>
                                          </p:val>
                                        </p:tav>
                                        <p:tav tm="100000">
                                          <p:val>
                                            <p:strVal val="#ppt_x"/>
                                          </p:val>
                                        </p:tav>
                                      </p:tavLst>
                                    </p:anim>
                                    <p:anim calcmode="lin" valueType="num">
                                      <p:cBhvr>
                                        <p:cTn id="21"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12" name="Group 11">
            <a:extLst>
              <a:ext uri="{FF2B5EF4-FFF2-40B4-BE49-F238E27FC236}">
                <a16:creationId xmlns:a16="http://schemas.microsoft.com/office/drawing/2014/main" xmlns="" id="{37F3B9B6-FF09-4FE2-8314-348B3F39A60E}"/>
              </a:ext>
            </a:extLst>
          </p:cNvPr>
          <p:cNvGrpSpPr/>
          <p:nvPr/>
        </p:nvGrpSpPr>
        <p:grpSpPr>
          <a:xfrm>
            <a:off x="345992" y="1177618"/>
            <a:ext cx="6854908" cy="5461723"/>
            <a:chOff x="422192" y="1177618"/>
            <a:chExt cx="11303486" cy="5592519"/>
          </a:xfrm>
        </p:grpSpPr>
        <p:pic>
          <p:nvPicPr>
            <p:cNvPr id="13" name="Picture 4" descr="Đời Sống Xã Hội: 14865 - Chuyện cái mái vú của bà nghị Xuân">
              <a:extLst>
                <a:ext uri="{FF2B5EF4-FFF2-40B4-BE49-F238E27FC236}">
                  <a16:creationId xmlns:a16="http://schemas.microsoft.com/office/drawing/2014/main" xmlns="" id="{B04F2B37-0E02-4352-90EB-7340B49D0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8" y="1177620"/>
              <a:ext cx="5477280" cy="272672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nvGrpSpPr>
            <p:cNvPr id="14" name="Group 16">
              <a:extLst>
                <a:ext uri="{FF2B5EF4-FFF2-40B4-BE49-F238E27FC236}">
                  <a16:creationId xmlns:a16="http://schemas.microsoft.com/office/drawing/2014/main" xmlns="" id="{8E803F16-F507-494D-9B76-572F3526513E}"/>
                </a:ext>
              </a:extLst>
            </p:cNvPr>
            <p:cNvGrpSpPr>
              <a:grpSpLocks/>
            </p:cNvGrpSpPr>
            <p:nvPr/>
          </p:nvGrpSpPr>
          <p:grpSpPr bwMode="auto">
            <a:xfrm>
              <a:off x="422192" y="1177618"/>
              <a:ext cx="5421860" cy="2726723"/>
              <a:chOff x="1872" y="1344"/>
              <a:chExt cx="1680" cy="1728"/>
            </a:xfrm>
          </p:grpSpPr>
          <p:pic>
            <p:nvPicPr>
              <p:cNvPr id="18" name="Picture 17" descr="2">
                <a:extLst>
                  <a:ext uri="{FF2B5EF4-FFF2-40B4-BE49-F238E27FC236}">
                    <a16:creationId xmlns:a16="http://schemas.microsoft.com/office/drawing/2014/main" xmlns="" id="{E06C64DB-5709-47F3-9758-87BD7EF71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1344"/>
                <a:ext cx="1680" cy="1728"/>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xmlns="" id="{6AE52864-E7DA-4DEF-B346-301C30219948}"/>
                  </a:ext>
                </a:extLst>
              </p:cNvPr>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2</a:t>
                </a:r>
              </a:p>
            </p:txBody>
          </p:sp>
        </p:grpSp>
        <p:pic>
          <p:nvPicPr>
            <p:cNvPr id="16" name="Picture 6" descr="Chủ động trữ nước mưa, nước ngọt - Báo Đồng Khởi Online">
              <a:extLst>
                <a:ext uri="{FF2B5EF4-FFF2-40B4-BE49-F238E27FC236}">
                  <a16:creationId xmlns:a16="http://schemas.microsoft.com/office/drawing/2014/main" xmlns="" id="{8D73E44F-2143-4B32-8B5B-50DB759FC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92" y="4039993"/>
              <a:ext cx="5421860" cy="27301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7" name="Picture 10" descr="Thanh Hoá: Nét đẹp giếng xưa">
              <a:extLst>
                <a:ext uri="{FF2B5EF4-FFF2-40B4-BE49-F238E27FC236}">
                  <a16:creationId xmlns:a16="http://schemas.microsoft.com/office/drawing/2014/main" xmlns="" id="{7D8B3C1A-8FCA-470D-BBD0-C4996865F7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66" b="10306"/>
            <a:stretch/>
          </p:blipFill>
          <p:spPr bwMode="auto">
            <a:xfrm>
              <a:off x="6248398" y="4039988"/>
              <a:ext cx="5477280" cy="273014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Graphic 5" descr="Checkmark">
            <a:extLst>
              <a:ext uri="{FF2B5EF4-FFF2-40B4-BE49-F238E27FC236}">
                <a16:creationId xmlns:a16="http://schemas.microsoft.com/office/drawing/2014/main" xmlns="" id="{135552E5-D141-4BF7-B775-E2FA0F9B82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212131" y="4412481"/>
            <a:ext cx="1787421" cy="1787421"/>
          </a:xfrm>
          <a:prstGeom prst="rect">
            <a:avLst/>
          </a:prstGeom>
        </p:spPr>
      </p:pic>
      <p:pic>
        <p:nvPicPr>
          <p:cNvPr id="24" name="Graphic 23" descr="Checkmark">
            <a:extLst>
              <a:ext uri="{FF2B5EF4-FFF2-40B4-BE49-F238E27FC236}">
                <a16:creationId xmlns:a16="http://schemas.microsoft.com/office/drawing/2014/main" xmlns="" id="{681A5247-B99F-4BAE-89E1-CF7CF9DC1D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646363" y="1615382"/>
            <a:ext cx="1787421" cy="1787421"/>
          </a:xfrm>
          <a:prstGeom prst="rect">
            <a:avLst/>
          </a:prstGeom>
        </p:spPr>
      </p:pic>
      <p:pic>
        <p:nvPicPr>
          <p:cNvPr id="25" name="Graphic 24" descr="Close">
            <a:extLst>
              <a:ext uri="{FF2B5EF4-FFF2-40B4-BE49-F238E27FC236}">
                <a16:creationId xmlns:a16="http://schemas.microsoft.com/office/drawing/2014/main" xmlns="" id="{1B226B2B-5AB5-4463-AC97-90DB701A80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674226" y="4412481"/>
            <a:ext cx="1787421" cy="1787421"/>
          </a:xfrm>
          <a:prstGeom prst="rect">
            <a:avLst/>
          </a:prstGeom>
        </p:spPr>
      </p:pic>
      <p:pic>
        <p:nvPicPr>
          <p:cNvPr id="26" name="Graphic 25" descr="Checkmark">
            <a:extLst>
              <a:ext uri="{FF2B5EF4-FFF2-40B4-BE49-F238E27FC236}">
                <a16:creationId xmlns:a16="http://schemas.microsoft.com/office/drawing/2014/main" xmlns="" id="{0D67E4DB-5F11-4562-835A-97F05E8DA8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45262" y="1615382"/>
            <a:ext cx="1787421" cy="1787421"/>
          </a:xfrm>
          <a:prstGeom prst="rect">
            <a:avLst/>
          </a:prstGeom>
        </p:spPr>
      </p:pic>
      <p:sp>
        <p:nvSpPr>
          <p:cNvPr id="23" name="Rectangle 22">
            <a:extLst>
              <a:ext uri="{FF2B5EF4-FFF2-40B4-BE49-F238E27FC236}">
                <a16:creationId xmlns:a16="http://schemas.microsoft.com/office/drawing/2014/main" xmlns="" id="{34C5A62A-30DF-4B76-A452-09113784DD3C}"/>
              </a:ext>
            </a:extLst>
          </p:cNvPr>
          <p:cNvSpPr/>
          <p:nvPr/>
        </p:nvSpPr>
        <p:spPr>
          <a:xfrm>
            <a:off x="7514491" y="1185192"/>
            <a:ext cx="4267200" cy="54541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5000"/>
              </a:spcBef>
              <a:spcAft>
                <a:spcPct val="30000"/>
              </a:spcAft>
            </a:pPr>
            <a:r>
              <a:rPr lang="en-US" sz="3600" b="1" dirty="0">
                <a:solidFill>
                  <a:srgbClr val="002060"/>
                </a:solidFill>
                <a:latin typeface="Times New Roman" panose="02020603050405020304" pitchFamily="18" charset="0"/>
              </a:rPr>
              <a:t>Giếng, chum, vại, bể nước phải có nắp đậy. Thành giếng và bể nước </a:t>
            </a:r>
            <a:r>
              <a:rPr lang="vi-VN" sz="3600" b="1" dirty="0">
                <a:solidFill>
                  <a:srgbClr val="002060"/>
                </a:solidFill>
                <a:latin typeface="Times New Roman" panose="02020603050405020304" pitchFamily="18" charset="0"/>
              </a:rPr>
              <a:t>đư</a:t>
            </a:r>
            <a:r>
              <a:rPr lang="en-US" sz="3600" b="1" dirty="0" err="1">
                <a:solidFill>
                  <a:srgbClr val="002060"/>
                </a:solidFill>
                <a:latin typeface="Times New Roman" panose="02020603050405020304" pitchFamily="18" charset="0"/>
              </a:rPr>
              <a:t>ợc</a:t>
            </a:r>
            <a:r>
              <a:rPr lang="en-US" sz="3600" b="1" dirty="0">
                <a:solidFill>
                  <a:srgbClr val="002060"/>
                </a:solidFill>
                <a:latin typeface="Times New Roman" panose="02020603050405020304" pitchFamily="18" charset="0"/>
              </a:rPr>
              <a:t> xây cao và rất an toàn </a:t>
            </a:r>
            <a:r>
              <a:rPr lang="vi-VN" sz="3600" b="1" dirty="0">
                <a:solidFill>
                  <a:srgbClr val="002060"/>
                </a:solidFill>
                <a:latin typeface="Times New Roman" panose="02020603050405020304" pitchFamily="18" charset="0"/>
              </a:rPr>
              <a:t>đ</a:t>
            </a:r>
            <a:r>
              <a:rPr lang="en-US" sz="3600" b="1" dirty="0" err="1">
                <a:solidFill>
                  <a:srgbClr val="002060"/>
                </a:solidFill>
                <a:latin typeface="Times New Roman" panose="02020603050405020304" pitchFamily="18" charset="0"/>
              </a:rPr>
              <a:t>ối</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với</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trẻ</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em</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Việc</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làm</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này</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nên</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làm</a:t>
            </a:r>
            <a:r>
              <a:rPr lang="en-US" sz="3600" b="1" dirty="0">
                <a:solidFill>
                  <a:srgbClr val="002060"/>
                </a:solidFill>
                <a:latin typeface="Times New Roman" panose="02020603050405020304" pitchFamily="18" charset="0"/>
              </a:rPr>
              <a:t> </a:t>
            </a:r>
            <a:r>
              <a:rPr lang="vi-VN" sz="3600" b="1" dirty="0">
                <a:solidFill>
                  <a:srgbClr val="002060"/>
                </a:solidFill>
                <a:latin typeface="Times New Roman" panose="02020603050405020304" pitchFamily="18" charset="0"/>
              </a:rPr>
              <a:t>đ</a:t>
            </a:r>
            <a:r>
              <a:rPr lang="en-US" sz="3600" b="1" dirty="0">
                <a:solidFill>
                  <a:srgbClr val="002060"/>
                </a:solidFill>
                <a:latin typeface="Times New Roman" panose="02020603050405020304" pitchFamily="18" charset="0"/>
              </a:rPr>
              <a:t>ể </a:t>
            </a:r>
            <a:r>
              <a:rPr lang="en-US" sz="3600" b="1" dirty="0" err="1">
                <a:solidFill>
                  <a:srgbClr val="002060"/>
                </a:solidFill>
                <a:latin typeface="Times New Roman" panose="02020603050405020304" pitchFamily="18" charset="0"/>
              </a:rPr>
              <a:t>phòng</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tránh</a:t>
            </a:r>
            <a:r>
              <a:rPr lang="en-US" sz="3600" b="1" dirty="0">
                <a:solidFill>
                  <a:srgbClr val="002060"/>
                </a:solidFill>
                <a:latin typeface="Times New Roman" panose="02020603050405020304" pitchFamily="18" charset="0"/>
              </a:rPr>
              <a:t> tai </a:t>
            </a:r>
            <a:r>
              <a:rPr lang="en-US" sz="3600" b="1" dirty="0" err="1">
                <a:solidFill>
                  <a:srgbClr val="002060"/>
                </a:solidFill>
                <a:latin typeface="Times New Roman" panose="02020603050405020304" pitchFamily="18" charset="0"/>
              </a:rPr>
              <a:t>nạn</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cho</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trẻ</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em</a:t>
            </a:r>
            <a:r>
              <a:rPr lang="en-US" sz="3600" b="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39254625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10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00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sp>
        <p:nvSpPr>
          <p:cNvPr id="3" name="TextBox 2">
            <a:extLst>
              <a:ext uri="{FF2B5EF4-FFF2-40B4-BE49-F238E27FC236}">
                <a16:creationId xmlns:a16="http://schemas.microsoft.com/office/drawing/2014/main" xmlns="" id="{245BE35E-8EDD-40F5-B00D-4C04070EAA70}"/>
              </a:ext>
            </a:extLst>
          </p:cNvPr>
          <p:cNvSpPr txBox="1"/>
          <p:nvPr/>
        </p:nvSpPr>
        <p:spPr>
          <a:xfrm>
            <a:off x="207817" y="87864"/>
            <a:ext cx="11762509" cy="954107"/>
          </a:xfrm>
          <a:prstGeom prst="rect">
            <a:avLst/>
          </a:prstGeom>
          <a:solidFill>
            <a:srgbClr val="F2EB68"/>
          </a:solid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Khi tham gia giao thông đường thủy, chúng ta cần phải chấp hành những quy định nào? Vì sao? Có nên lội suối khi trời mưa không?</a:t>
            </a:r>
          </a:p>
        </p:txBody>
      </p:sp>
      <p:sp>
        <p:nvSpPr>
          <p:cNvPr id="6" name="AutoShape 10" descr="Ngày hè của những đứa trẻ không ở thành phố - Ngay he cua nhung dua tre  khong o thanh pho - daubao.com">
            <a:extLst>
              <a:ext uri="{FF2B5EF4-FFF2-40B4-BE49-F238E27FC236}">
                <a16:creationId xmlns:a16="http://schemas.microsoft.com/office/drawing/2014/main" xmlns="" id="{FA3E368B-BB0A-43FC-9792-CA6AC0E282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xmlns="" id="{A9DD99FB-8BE4-4788-8B14-43EDC8FADD72}"/>
              </a:ext>
            </a:extLst>
          </p:cNvPr>
          <p:cNvGrpSpPr/>
          <p:nvPr/>
        </p:nvGrpSpPr>
        <p:grpSpPr>
          <a:xfrm>
            <a:off x="422192" y="1177618"/>
            <a:ext cx="11303486" cy="5608767"/>
            <a:chOff x="422192" y="1177618"/>
            <a:chExt cx="11303486" cy="5608767"/>
          </a:xfrm>
        </p:grpSpPr>
        <p:grpSp>
          <p:nvGrpSpPr>
            <p:cNvPr id="11" name="Group 22">
              <a:extLst>
                <a:ext uri="{FF2B5EF4-FFF2-40B4-BE49-F238E27FC236}">
                  <a16:creationId xmlns:a16="http://schemas.microsoft.com/office/drawing/2014/main" xmlns="" id="{7077AF72-E1A5-4BC1-A64F-649DBA9206DE}"/>
                </a:ext>
              </a:extLst>
            </p:cNvPr>
            <p:cNvGrpSpPr>
              <a:grpSpLocks/>
            </p:cNvGrpSpPr>
            <p:nvPr/>
          </p:nvGrpSpPr>
          <p:grpSpPr bwMode="auto">
            <a:xfrm>
              <a:off x="422192" y="1177618"/>
              <a:ext cx="5421860" cy="2741239"/>
              <a:chOff x="3600" y="1344"/>
              <a:chExt cx="2064" cy="1728"/>
            </a:xfrm>
          </p:grpSpPr>
          <p:pic>
            <p:nvPicPr>
              <p:cNvPr id="12" name="Picture 23" descr="3">
                <a:extLst>
                  <a:ext uri="{FF2B5EF4-FFF2-40B4-BE49-F238E27FC236}">
                    <a16:creationId xmlns:a16="http://schemas.microsoft.com/office/drawing/2014/main" xmlns="" id="{189220CE-1483-4633-9BF2-8115D193F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1344"/>
                <a:ext cx="2064" cy="1728"/>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3" name="Oval 24">
                <a:extLst>
                  <a:ext uri="{FF2B5EF4-FFF2-40B4-BE49-F238E27FC236}">
                    <a16:creationId xmlns:a16="http://schemas.microsoft.com/office/drawing/2014/main" xmlns="" id="{AC4B82CA-0B02-4CB3-9DDD-45F395FE8181}"/>
                  </a:ext>
                </a:extLst>
              </p:cNvPr>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3</a:t>
                </a:r>
              </a:p>
            </p:txBody>
          </p:sp>
        </p:grpSp>
        <p:pic>
          <p:nvPicPr>
            <p:cNvPr id="6146" name="Picture 2" descr="Đồng bằng sông Cửu Long mùa lũ về - Bài 1: An toàn trên cụm, tuyến dân cư |  baotintuc.vn">
              <a:extLst>
                <a:ext uri="{FF2B5EF4-FFF2-40B4-BE49-F238E27FC236}">
                  <a16:creationId xmlns:a16="http://schemas.microsoft.com/office/drawing/2014/main" xmlns="" id="{C43E3E68-5D46-4350-A51C-59B5A5DBA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8" y="1177618"/>
              <a:ext cx="5477280" cy="274123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6152" name="Picture 8" descr="Hình ảnh gây choáng về giao thông công cộng tại châu Á">
              <a:extLst>
                <a:ext uri="{FF2B5EF4-FFF2-40B4-BE49-F238E27FC236}">
                  <a16:creationId xmlns:a16="http://schemas.microsoft.com/office/drawing/2014/main" xmlns="" id="{E82C4C8B-EAA3-4C73-9732-56943A294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92" y="4078221"/>
              <a:ext cx="5421860" cy="269191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50" name="Picture 2" descr="Quảng Trị: Rơi nước mắt nhìn học sinh tím tái lội sông đến trường | Việt  Nam Mới">
              <a:extLst>
                <a:ext uri="{FF2B5EF4-FFF2-40B4-BE49-F238E27FC236}">
                  <a16:creationId xmlns:a16="http://schemas.microsoft.com/office/drawing/2014/main" xmlns="" id="{ADFC0B18-D510-4F69-9946-C643E25864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398" y="4054505"/>
              <a:ext cx="5477280" cy="27318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92015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0000"/>
          </a:scheme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9" name="Group 22">
            <a:extLst>
              <a:ext uri="{FF2B5EF4-FFF2-40B4-BE49-F238E27FC236}">
                <a16:creationId xmlns:a16="http://schemas.microsoft.com/office/drawing/2014/main" xmlns="" id="{67C76185-8FE3-4B40-B2ED-434BA043A193}"/>
              </a:ext>
            </a:extLst>
          </p:cNvPr>
          <p:cNvGrpSpPr>
            <a:grpSpLocks/>
          </p:cNvGrpSpPr>
          <p:nvPr/>
        </p:nvGrpSpPr>
        <p:grpSpPr bwMode="auto">
          <a:xfrm>
            <a:off x="4743451" y="1063124"/>
            <a:ext cx="6842906" cy="5576217"/>
            <a:chOff x="3600" y="1344"/>
            <a:chExt cx="2064" cy="1728"/>
          </a:xfrm>
        </p:grpSpPr>
        <p:pic>
          <p:nvPicPr>
            <p:cNvPr id="11" name="Picture 23" descr="3">
              <a:extLst>
                <a:ext uri="{FF2B5EF4-FFF2-40B4-BE49-F238E27FC236}">
                  <a16:creationId xmlns:a16="http://schemas.microsoft.com/office/drawing/2014/main" xmlns="" id="{8518F92C-5AA2-44A3-8944-252D5816E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1344"/>
              <a:ext cx="2064" cy="1728"/>
            </a:xfrm>
            <a:prstGeom prst="rect">
              <a:avLst/>
            </a:prstGeom>
            <a:ln w="9525">
              <a:solidFill>
                <a:schemeClr val="accent1"/>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15" name="Oval 24">
              <a:extLst>
                <a:ext uri="{FF2B5EF4-FFF2-40B4-BE49-F238E27FC236}">
                  <a16:creationId xmlns:a16="http://schemas.microsoft.com/office/drawing/2014/main" xmlns="" id="{2B067C13-5CA7-406C-AE26-6D56079E51AC}"/>
                </a:ext>
              </a:extLst>
            </p:cNvPr>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accent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3</a:t>
              </a:r>
            </a:p>
          </p:txBody>
        </p:sp>
      </p:grpSp>
      <p:sp>
        <p:nvSpPr>
          <p:cNvPr id="3" name="Rectangle 2">
            <a:extLst>
              <a:ext uri="{FF2B5EF4-FFF2-40B4-BE49-F238E27FC236}">
                <a16:creationId xmlns:a16="http://schemas.microsoft.com/office/drawing/2014/main" xmlns="" id="{799ED6BF-0B69-435B-ADAC-8B5794EEA791}"/>
              </a:ext>
            </a:extLst>
          </p:cNvPr>
          <p:cNvSpPr/>
          <p:nvPr/>
        </p:nvSpPr>
        <p:spPr>
          <a:xfrm>
            <a:off x="195472" y="1177618"/>
            <a:ext cx="4267200" cy="54541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Chấp hành tốt các quy định về an toàn giao thông khi tham gia các phương tiện giao thông đường thủy. Tuyệt đối không lội qua suối khi trời mưa lũ, dông bão vì dễ gây nguy cơ đuối nước.</a:t>
            </a:r>
          </a:p>
        </p:txBody>
      </p:sp>
    </p:spTree>
    <p:extLst>
      <p:ext uri="{BB962C8B-B14F-4D97-AF65-F5344CB8AC3E}">
        <p14:creationId xmlns:p14="http://schemas.microsoft.com/office/powerpoint/2010/main" val="9161529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8" name="Group 7">
            <a:extLst>
              <a:ext uri="{FF2B5EF4-FFF2-40B4-BE49-F238E27FC236}">
                <a16:creationId xmlns:a16="http://schemas.microsoft.com/office/drawing/2014/main" xmlns="" id="{D778A3D7-82C1-40B6-8FCF-785EFFEB96B1}"/>
              </a:ext>
            </a:extLst>
          </p:cNvPr>
          <p:cNvGrpSpPr/>
          <p:nvPr/>
        </p:nvGrpSpPr>
        <p:grpSpPr>
          <a:xfrm>
            <a:off x="4667250" y="1177618"/>
            <a:ext cx="7353300" cy="5454149"/>
            <a:chOff x="4667250" y="1177618"/>
            <a:chExt cx="7353300" cy="5454149"/>
          </a:xfrm>
        </p:grpSpPr>
        <p:grpSp>
          <p:nvGrpSpPr>
            <p:cNvPr id="12" name="Group 11">
              <a:extLst>
                <a:ext uri="{FF2B5EF4-FFF2-40B4-BE49-F238E27FC236}">
                  <a16:creationId xmlns:a16="http://schemas.microsoft.com/office/drawing/2014/main" xmlns="" id="{D4305411-8DFB-47D2-A768-484521EA645A}"/>
                </a:ext>
              </a:extLst>
            </p:cNvPr>
            <p:cNvGrpSpPr/>
            <p:nvPr/>
          </p:nvGrpSpPr>
          <p:grpSpPr>
            <a:xfrm>
              <a:off x="4667250" y="1177618"/>
              <a:ext cx="7353300" cy="5454149"/>
              <a:chOff x="422192" y="1177618"/>
              <a:chExt cx="11303486" cy="5592518"/>
            </a:xfrm>
          </p:grpSpPr>
          <p:grpSp>
            <p:nvGrpSpPr>
              <p:cNvPr id="13" name="Group 22">
                <a:extLst>
                  <a:ext uri="{FF2B5EF4-FFF2-40B4-BE49-F238E27FC236}">
                    <a16:creationId xmlns:a16="http://schemas.microsoft.com/office/drawing/2014/main" xmlns="" id="{8F01D1C0-57F5-4923-ADFC-40BF980681EC}"/>
                  </a:ext>
                </a:extLst>
              </p:cNvPr>
              <p:cNvGrpSpPr>
                <a:grpSpLocks/>
              </p:cNvGrpSpPr>
              <p:nvPr/>
            </p:nvGrpSpPr>
            <p:grpSpPr bwMode="auto">
              <a:xfrm>
                <a:off x="422192" y="1177618"/>
                <a:ext cx="5421860" cy="2741239"/>
                <a:chOff x="3600" y="1344"/>
                <a:chExt cx="2064" cy="1728"/>
              </a:xfrm>
            </p:grpSpPr>
            <p:pic>
              <p:nvPicPr>
                <p:cNvPr id="18" name="Picture 23" descr="3">
                  <a:extLst>
                    <a:ext uri="{FF2B5EF4-FFF2-40B4-BE49-F238E27FC236}">
                      <a16:creationId xmlns:a16="http://schemas.microsoft.com/office/drawing/2014/main" xmlns="" id="{86644D18-144B-4305-9A6C-C85E0AD12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 y="1344"/>
                  <a:ext cx="2064" cy="1728"/>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9" name="Oval 24">
                  <a:extLst>
                    <a:ext uri="{FF2B5EF4-FFF2-40B4-BE49-F238E27FC236}">
                      <a16:creationId xmlns:a16="http://schemas.microsoft.com/office/drawing/2014/main" xmlns="" id="{8FAC57DC-2C11-478F-87C1-F3682A228457}"/>
                    </a:ext>
                  </a:extLst>
                </p:cNvPr>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3</a:t>
                  </a:r>
                </a:p>
              </p:txBody>
            </p:sp>
          </p:grpSp>
          <p:pic>
            <p:nvPicPr>
              <p:cNvPr id="14" name="Picture 2" descr="Đồng bằng sông Cửu Long mùa lũ về - Bài 1: An toàn trên cụm, tuyến dân cư |  baotintuc.vn">
                <a:extLst>
                  <a:ext uri="{FF2B5EF4-FFF2-40B4-BE49-F238E27FC236}">
                    <a16:creationId xmlns:a16="http://schemas.microsoft.com/office/drawing/2014/main" xmlns="" id="{E4B41EB6-52B7-4F4E-BE6A-E823BD666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8" y="1177618"/>
                <a:ext cx="5477280" cy="2741239"/>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17" name="Picture 8" descr="Hình ảnh gây choáng về giao thông công cộng tại châu Á">
                <a:extLst>
                  <a:ext uri="{FF2B5EF4-FFF2-40B4-BE49-F238E27FC236}">
                    <a16:creationId xmlns:a16="http://schemas.microsoft.com/office/drawing/2014/main" xmlns="" id="{65E23E68-7942-4D9E-8597-5285B654E4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92" y="4078221"/>
                <a:ext cx="5421860" cy="2691915"/>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pic>
          <p:nvPicPr>
            <p:cNvPr id="7" name="Picture 2" descr="Quảng Trị: Rơi nước mắt nhìn học sinh tím tái lội sông đến trường | Việt  Nam Mới">
              <a:extLst>
                <a:ext uri="{FF2B5EF4-FFF2-40B4-BE49-F238E27FC236}">
                  <a16:creationId xmlns:a16="http://schemas.microsoft.com/office/drawing/2014/main" xmlns="" id="{FD8DFF2F-23E1-4BFA-8D74-CA41A145B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7394" y="4006455"/>
              <a:ext cx="3539134" cy="2625312"/>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Graphic 3" descr="Close">
            <a:extLst>
              <a:ext uri="{FF2B5EF4-FFF2-40B4-BE49-F238E27FC236}">
                <a16:creationId xmlns:a16="http://schemas.microsoft.com/office/drawing/2014/main" xmlns="" id="{92702476-86E8-424F-9C6C-CE341E7071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462167" y="1724420"/>
            <a:ext cx="1787421" cy="1787421"/>
          </a:xfrm>
          <a:prstGeom prst="rect">
            <a:avLst/>
          </a:prstGeom>
        </p:spPr>
      </p:pic>
      <p:pic>
        <p:nvPicPr>
          <p:cNvPr id="5" name="Graphic 4" descr="Checkmark">
            <a:extLst>
              <a:ext uri="{FF2B5EF4-FFF2-40B4-BE49-F238E27FC236}">
                <a16:creationId xmlns:a16="http://schemas.microsoft.com/office/drawing/2014/main" xmlns="" id="{95B159D7-54DE-4DDF-9175-E129CD6790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417441" y="1593613"/>
            <a:ext cx="1787421" cy="1787421"/>
          </a:xfrm>
          <a:prstGeom prst="rect">
            <a:avLst/>
          </a:prstGeom>
        </p:spPr>
      </p:pic>
      <p:pic>
        <p:nvPicPr>
          <p:cNvPr id="6" name="Graphic 5" descr="Close">
            <a:extLst>
              <a:ext uri="{FF2B5EF4-FFF2-40B4-BE49-F238E27FC236}">
                <a16:creationId xmlns:a16="http://schemas.microsoft.com/office/drawing/2014/main" xmlns="" id="{797AEC8F-5D2C-49FD-8183-140345AA08F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445304" y="4390712"/>
            <a:ext cx="1787421" cy="1787421"/>
          </a:xfrm>
          <a:prstGeom prst="rect">
            <a:avLst/>
          </a:prstGeom>
        </p:spPr>
      </p:pic>
      <p:pic>
        <p:nvPicPr>
          <p:cNvPr id="27" name="Graphic 26" descr="Close">
            <a:extLst>
              <a:ext uri="{FF2B5EF4-FFF2-40B4-BE49-F238E27FC236}">
                <a16:creationId xmlns:a16="http://schemas.microsoft.com/office/drawing/2014/main" xmlns="" id="{CC1E9C0D-7D58-4145-B7FD-6ED6D3B4B8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537090" y="4390712"/>
            <a:ext cx="1787421" cy="1787421"/>
          </a:xfrm>
          <a:prstGeom prst="rect">
            <a:avLst/>
          </a:prstGeom>
        </p:spPr>
      </p:pic>
      <p:sp>
        <p:nvSpPr>
          <p:cNvPr id="25" name="Rectangle 24">
            <a:extLst>
              <a:ext uri="{FF2B5EF4-FFF2-40B4-BE49-F238E27FC236}">
                <a16:creationId xmlns:a16="http://schemas.microsoft.com/office/drawing/2014/main" xmlns="" id="{C52186AF-0C06-4000-A1ED-95E79987E304}"/>
              </a:ext>
            </a:extLst>
          </p:cNvPr>
          <p:cNvSpPr/>
          <p:nvPr/>
        </p:nvSpPr>
        <p:spPr>
          <a:xfrm>
            <a:off x="195472" y="1177618"/>
            <a:ext cx="4267200" cy="54541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Chấp hành tốt các quy định về an toàn giao thông khi tham gia các phương tiện giao thông đường thủy. Tuyệt đối không lội qua suối khi trời mưa lũ, dông bão vì dễ gây nguy cơ đuối nước.</a:t>
            </a:r>
          </a:p>
        </p:txBody>
      </p:sp>
    </p:spTree>
    <p:extLst>
      <p:ext uri="{BB962C8B-B14F-4D97-AF65-F5344CB8AC3E}">
        <p14:creationId xmlns:p14="http://schemas.microsoft.com/office/powerpoint/2010/main" val="40100801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10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CFFEE"/>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52F5E843-00EF-4716-BBCF-BC9535EE45E0}"/>
              </a:ext>
            </a:extLst>
          </p:cNvPr>
          <p:cNvSpPr/>
          <p:nvPr/>
        </p:nvSpPr>
        <p:spPr>
          <a:xfrm>
            <a:off x="-1800800" y="8115469"/>
            <a:ext cx="15400686" cy="3375992"/>
          </a:xfrm>
          <a:custGeom>
            <a:avLst/>
            <a:gdLst>
              <a:gd name="connsiteX0" fmla="*/ 1699188 w 15990432"/>
              <a:gd name="connsiteY0" fmla="*/ 300407 h 3173143"/>
              <a:gd name="connsiteX1" fmla="*/ 3005474 w 15990432"/>
              <a:gd name="connsiteY1" fmla="*/ 68178 h 3173143"/>
              <a:gd name="connsiteX2" fmla="*/ 4137588 w 15990432"/>
              <a:gd name="connsiteY2" fmla="*/ 590693 h 3173143"/>
              <a:gd name="connsiteX3" fmla="*/ 5342274 w 15990432"/>
              <a:gd name="connsiteY3" fmla="*/ 213321 h 3173143"/>
              <a:gd name="connsiteX4" fmla="*/ 6242159 w 15990432"/>
              <a:gd name="connsiteY4" fmla="*/ 692293 h 3173143"/>
              <a:gd name="connsiteX5" fmla="*/ 7504902 w 15990432"/>
              <a:gd name="connsiteY5" fmla="*/ 242350 h 3173143"/>
              <a:gd name="connsiteX6" fmla="*/ 8201588 w 15990432"/>
              <a:gd name="connsiteY6" fmla="*/ 924521 h 3173143"/>
              <a:gd name="connsiteX7" fmla="*/ 9653017 w 15990432"/>
              <a:gd name="connsiteY7" fmla="*/ 155264 h 3173143"/>
              <a:gd name="connsiteX8" fmla="*/ 10973817 w 15990432"/>
              <a:gd name="connsiteY8" fmla="*/ 721321 h 3173143"/>
              <a:gd name="connsiteX9" fmla="*/ 12265588 w 15990432"/>
              <a:gd name="connsiteY9" fmla="*/ 111721 h 3173143"/>
              <a:gd name="connsiteX10" fmla="*/ 13687988 w 15990432"/>
              <a:gd name="connsiteY10" fmla="*/ 895493 h 3173143"/>
              <a:gd name="connsiteX11" fmla="*/ 14863645 w 15990432"/>
              <a:gd name="connsiteY11" fmla="*/ 271378 h 3173143"/>
              <a:gd name="connsiteX12" fmla="*/ 14921702 w 15990432"/>
              <a:gd name="connsiteY12" fmla="*/ 2956521 h 3173143"/>
              <a:gd name="connsiteX13" fmla="*/ 857359 w 15990432"/>
              <a:gd name="connsiteY13" fmla="*/ 2709778 h 3173143"/>
              <a:gd name="connsiteX14" fmla="*/ 1699188 w 15990432"/>
              <a:gd name="connsiteY14" fmla="*/ 300407 h 317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90432" h="3173143">
                <a:moveTo>
                  <a:pt x="1699188" y="300407"/>
                </a:moveTo>
                <a:cubicBezTo>
                  <a:pt x="2057207" y="-139860"/>
                  <a:pt x="2599074" y="19797"/>
                  <a:pt x="3005474" y="68178"/>
                </a:cubicBezTo>
                <a:cubicBezTo>
                  <a:pt x="3411874" y="116559"/>
                  <a:pt x="3748121" y="566502"/>
                  <a:pt x="4137588" y="590693"/>
                </a:cubicBezTo>
                <a:cubicBezTo>
                  <a:pt x="4527055" y="614884"/>
                  <a:pt x="4991512" y="196388"/>
                  <a:pt x="5342274" y="213321"/>
                </a:cubicBezTo>
                <a:cubicBezTo>
                  <a:pt x="5693036" y="230254"/>
                  <a:pt x="5881721" y="687455"/>
                  <a:pt x="6242159" y="692293"/>
                </a:cubicBezTo>
                <a:cubicBezTo>
                  <a:pt x="6602597" y="697131"/>
                  <a:pt x="7178331" y="203645"/>
                  <a:pt x="7504902" y="242350"/>
                </a:cubicBezTo>
                <a:cubicBezTo>
                  <a:pt x="7831473" y="281055"/>
                  <a:pt x="7843569" y="939035"/>
                  <a:pt x="8201588" y="924521"/>
                </a:cubicBezTo>
                <a:cubicBezTo>
                  <a:pt x="8559607" y="910007"/>
                  <a:pt x="9190979" y="189131"/>
                  <a:pt x="9653017" y="155264"/>
                </a:cubicBezTo>
                <a:cubicBezTo>
                  <a:pt x="10115055" y="121397"/>
                  <a:pt x="10538389" y="728578"/>
                  <a:pt x="10973817" y="721321"/>
                </a:cubicBezTo>
                <a:cubicBezTo>
                  <a:pt x="11409246" y="714064"/>
                  <a:pt x="11813226" y="82692"/>
                  <a:pt x="12265588" y="111721"/>
                </a:cubicBezTo>
                <a:cubicBezTo>
                  <a:pt x="12717950" y="140750"/>
                  <a:pt x="13254979" y="868884"/>
                  <a:pt x="13687988" y="895493"/>
                </a:cubicBezTo>
                <a:cubicBezTo>
                  <a:pt x="14120997" y="922102"/>
                  <a:pt x="14658026" y="-72127"/>
                  <a:pt x="14863645" y="271378"/>
                </a:cubicBezTo>
                <a:cubicBezTo>
                  <a:pt x="15069264" y="614883"/>
                  <a:pt x="17256083" y="2550121"/>
                  <a:pt x="14921702" y="2956521"/>
                </a:cubicBezTo>
                <a:cubicBezTo>
                  <a:pt x="12587321" y="3362921"/>
                  <a:pt x="3056273" y="3150045"/>
                  <a:pt x="857359" y="2709778"/>
                </a:cubicBezTo>
                <a:cubicBezTo>
                  <a:pt x="-1341555" y="2269511"/>
                  <a:pt x="1341169" y="740674"/>
                  <a:pt x="1699188" y="300407"/>
                </a:cubicBezTo>
                <a:close/>
              </a:path>
            </a:pathLst>
          </a:custGeom>
          <a:solidFill>
            <a:srgbClr val="09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Sensational Fifteen &amp; Sixteen!: Don't forget your togs on Monday for Swim  Week!">
            <a:extLst>
              <a:ext uri="{FF2B5EF4-FFF2-40B4-BE49-F238E27FC236}">
                <a16:creationId xmlns:a16="http://schemas.microsoft.com/office/drawing/2014/main" xmlns="" id="{4AFD3734-54E8-485A-B138-C140B540A26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87635" y="6858000"/>
            <a:ext cx="7169207" cy="5233554"/>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xmlns="" id="{EAC3D678-699F-427E-BEA9-A0CAE32DF2A4}"/>
              </a:ext>
            </a:extLst>
          </p:cNvPr>
          <p:cNvSpPr/>
          <p:nvPr/>
        </p:nvSpPr>
        <p:spPr>
          <a:xfrm rot="982559">
            <a:off x="2979415" y="864051"/>
            <a:ext cx="5722131" cy="5022896"/>
          </a:xfrm>
          <a:prstGeom prst="frame">
            <a:avLst>
              <a:gd name="adj1" fmla="val 130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loud 4">
            <a:extLst>
              <a:ext uri="{FF2B5EF4-FFF2-40B4-BE49-F238E27FC236}">
                <a16:creationId xmlns:a16="http://schemas.microsoft.com/office/drawing/2014/main" xmlns="" id="{748EFBEE-8D9F-40B0-B3EB-8247EDDAA16E}"/>
              </a:ext>
            </a:extLst>
          </p:cNvPr>
          <p:cNvSpPr/>
          <p:nvPr/>
        </p:nvSpPr>
        <p:spPr>
          <a:xfrm>
            <a:off x="1289258" y="1050234"/>
            <a:ext cx="9336149" cy="4396409"/>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còn</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tránh</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tai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nạn</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đuối</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40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8988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CFFEE"/>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740DBFEC-EFEE-4CD8-A64B-C56013CA7E18}"/>
              </a:ext>
            </a:extLst>
          </p:cNvPr>
          <p:cNvSpPr/>
          <p:nvPr/>
        </p:nvSpPr>
        <p:spPr>
          <a:xfrm>
            <a:off x="-1800800" y="3962403"/>
            <a:ext cx="15400686" cy="3375992"/>
          </a:xfrm>
          <a:custGeom>
            <a:avLst/>
            <a:gdLst>
              <a:gd name="connsiteX0" fmla="*/ 1699188 w 15990432"/>
              <a:gd name="connsiteY0" fmla="*/ 300407 h 3173143"/>
              <a:gd name="connsiteX1" fmla="*/ 3005474 w 15990432"/>
              <a:gd name="connsiteY1" fmla="*/ 68178 h 3173143"/>
              <a:gd name="connsiteX2" fmla="*/ 4137588 w 15990432"/>
              <a:gd name="connsiteY2" fmla="*/ 590693 h 3173143"/>
              <a:gd name="connsiteX3" fmla="*/ 5342274 w 15990432"/>
              <a:gd name="connsiteY3" fmla="*/ 213321 h 3173143"/>
              <a:gd name="connsiteX4" fmla="*/ 6242159 w 15990432"/>
              <a:gd name="connsiteY4" fmla="*/ 692293 h 3173143"/>
              <a:gd name="connsiteX5" fmla="*/ 7504902 w 15990432"/>
              <a:gd name="connsiteY5" fmla="*/ 242350 h 3173143"/>
              <a:gd name="connsiteX6" fmla="*/ 8201588 w 15990432"/>
              <a:gd name="connsiteY6" fmla="*/ 924521 h 3173143"/>
              <a:gd name="connsiteX7" fmla="*/ 9653017 w 15990432"/>
              <a:gd name="connsiteY7" fmla="*/ 155264 h 3173143"/>
              <a:gd name="connsiteX8" fmla="*/ 10973817 w 15990432"/>
              <a:gd name="connsiteY8" fmla="*/ 721321 h 3173143"/>
              <a:gd name="connsiteX9" fmla="*/ 12265588 w 15990432"/>
              <a:gd name="connsiteY9" fmla="*/ 111721 h 3173143"/>
              <a:gd name="connsiteX10" fmla="*/ 13687988 w 15990432"/>
              <a:gd name="connsiteY10" fmla="*/ 895493 h 3173143"/>
              <a:gd name="connsiteX11" fmla="*/ 14863645 w 15990432"/>
              <a:gd name="connsiteY11" fmla="*/ 271378 h 3173143"/>
              <a:gd name="connsiteX12" fmla="*/ 14921702 w 15990432"/>
              <a:gd name="connsiteY12" fmla="*/ 2956521 h 3173143"/>
              <a:gd name="connsiteX13" fmla="*/ 857359 w 15990432"/>
              <a:gd name="connsiteY13" fmla="*/ 2709778 h 3173143"/>
              <a:gd name="connsiteX14" fmla="*/ 1699188 w 15990432"/>
              <a:gd name="connsiteY14" fmla="*/ 300407 h 317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90432" h="3173143">
                <a:moveTo>
                  <a:pt x="1699188" y="300407"/>
                </a:moveTo>
                <a:cubicBezTo>
                  <a:pt x="2057207" y="-139860"/>
                  <a:pt x="2599074" y="19797"/>
                  <a:pt x="3005474" y="68178"/>
                </a:cubicBezTo>
                <a:cubicBezTo>
                  <a:pt x="3411874" y="116559"/>
                  <a:pt x="3748121" y="566502"/>
                  <a:pt x="4137588" y="590693"/>
                </a:cubicBezTo>
                <a:cubicBezTo>
                  <a:pt x="4527055" y="614884"/>
                  <a:pt x="4991512" y="196388"/>
                  <a:pt x="5342274" y="213321"/>
                </a:cubicBezTo>
                <a:cubicBezTo>
                  <a:pt x="5693036" y="230254"/>
                  <a:pt x="5881721" y="687455"/>
                  <a:pt x="6242159" y="692293"/>
                </a:cubicBezTo>
                <a:cubicBezTo>
                  <a:pt x="6602597" y="697131"/>
                  <a:pt x="7178331" y="203645"/>
                  <a:pt x="7504902" y="242350"/>
                </a:cubicBezTo>
                <a:cubicBezTo>
                  <a:pt x="7831473" y="281055"/>
                  <a:pt x="7843569" y="939035"/>
                  <a:pt x="8201588" y="924521"/>
                </a:cubicBezTo>
                <a:cubicBezTo>
                  <a:pt x="8559607" y="910007"/>
                  <a:pt x="9190979" y="189131"/>
                  <a:pt x="9653017" y="155264"/>
                </a:cubicBezTo>
                <a:cubicBezTo>
                  <a:pt x="10115055" y="121397"/>
                  <a:pt x="10538389" y="728578"/>
                  <a:pt x="10973817" y="721321"/>
                </a:cubicBezTo>
                <a:cubicBezTo>
                  <a:pt x="11409246" y="714064"/>
                  <a:pt x="11813226" y="82692"/>
                  <a:pt x="12265588" y="111721"/>
                </a:cubicBezTo>
                <a:cubicBezTo>
                  <a:pt x="12717950" y="140750"/>
                  <a:pt x="13254979" y="868884"/>
                  <a:pt x="13687988" y="895493"/>
                </a:cubicBezTo>
                <a:cubicBezTo>
                  <a:pt x="14120997" y="922102"/>
                  <a:pt x="14658026" y="-72127"/>
                  <a:pt x="14863645" y="271378"/>
                </a:cubicBezTo>
                <a:cubicBezTo>
                  <a:pt x="15069264" y="614883"/>
                  <a:pt x="17256083" y="2550121"/>
                  <a:pt x="14921702" y="2956521"/>
                </a:cubicBezTo>
                <a:cubicBezTo>
                  <a:pt x="12587321" y="3362921"/>
                  <a:pt x="3056273" y="3150045"/>
                  <a:pt x="857359" y="2709778"/>
                </a:cubicBezTo>
                <a:cubicBezTo>
                  <a:pt x="-1341555" y="2269511"/>
                  <a:pt x="1341169" y="740674"/>
                  <a:pt x="1699188" y="300407"/>
                </a:cubicBezTo>
                <a:close/>
              </a:path>
            </a:pathLst>
          </a:custGeom>
          <a:solidFill>
            <a:srgbClr val="09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nsational Fifteen &amp; Sixteen!: Don't forget your togs on Monday for Swim  Week!">
            <a:extLst>
              <a:ext uri="{FF2B5EF4-FFF2-40B4-BE49-F238E27FC236}">
                <a16:creationId xmlns:a16="http://schemas.microsoft.com/office/drawing/2014/main" xmlns="" id="{E1FD66D5-4996-408F-9951-E18ABF8CF82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87635" y="2704934"/>
            <a:ext cx="7169207" cy="5233554"/>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a:extLst>
              <a:ext uri="{FF2B5EF4-FFF2-40B4-BE49-F238E27FC236}">
                <a16:creationId xmlns:a16="http://schemas.microsoft.com/office/drawing/2014/main" xmlns="" id="{EAC3D678-699F-427E-BEA9-A0CAE32DF2A4}"/>
              </a:ext>
            </a:extLst>
          </p:cNvPr>
          <p:cNvSpPr/>
          <p:nvPr/>
        </p:nvSpPr>
        <p:spPr>
          <a:xfrm rot="1010125">
            <a:off x="1570963" y="198159"/>
            <a:ext cx="4394011" cy="3857070"/>
          </a:xfrm>
          <a:prstGeom prst="frame">
            <a:avLst>
              <a:gd name="adj1" fmla="val 474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loud 4">
            <a:extLst>
              <a:ext uri="{FF2B5EF4-FFF2-40B4-BE49-F238E27FC236}">
                <a16:creationId xmlns:a16="http://schemas.microsoft.com/office/drawing/2014/main" xmlns="" id="{748EFBEE-8D9F-40B0-B3EB-8247EDDAA16E}"/>
              </a:ext>
            </a:extLst>
          </p:cNvPr>
          <p:cNvSpPr/>
          <p:nvPr/>
        </p:nvSpPr>
        <p:spPr>
          <a:xfrm>
            <a:off x="87085" y="441903"/>
            <a:ext cx="7169207" cy="3375992"/>
          </a:xfrm>
          <a:prstGeom prst="cloud">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Chúng</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còn</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biện</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pháp</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để</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phòng</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tránh</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tai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nạn</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đuối</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3200" b="1" dirty="0">
                <a:ln>
                  <a:solidFill>
                    <a:srgbClr val="FFC000"/>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1028" name="Picture 4" descr="Sun bright Royalty Free Vector Image - VectorStock">
            <a:extLst>
              <a:ext uri="{FF2B5EF4-FFF2-40B4-BE49-F238E27FC236}">
                <a16:creationId xmlns:a16="http://schemas.microsoft.com/office/drawing/2014/main" xmlns="" id="{7C2FCEA3-0357-429D-BC79-4B4C54710C1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4460"/>
          <a:stretch/>
        </p:blipFill>
        <p:spPr bwMode="auto">
          <a:xfrm>
            <a:off x="8275783" y="0"/>
            <a:ext cx="3427056" cy="31660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5B52D36B-750C-4A97-A769-4D157A2A9F19}"/>
              </a:ext>
            </a:extLst>
          </p:cNvPr>
          <p:cNvSpPr txBox="1"/>
          <p:nvPr/>
        </p:nvSpPr>
        <p:spPr>
          <a:xfrm>
            <a:off x="1347535" y="4326960"/>
            <a:ext cx="4394112" cy="2646878"/>
          </a:xfrm>
          <a:prstGeom prst="rect">
            <a:avLst/>
          </a:prstGeom>
          <a:noFill/>
        </p:spPr>
        <p:txBody>
          <a:bodyPr wrap="square" rtlCol="0">
            <a:spAutoFit/>
          </a:bodyPr>
          <a:lstStyle/>
          <a:p>
            <a:r>
              <a:rPr lang="en-US" sz="16600" b="1" dirty="0">
                <a:ln>
                  <a:solidFill>
                    <a:sysClr val="windowText" lastClr="000000"/>
                  </a:solidFill>
                </a:ln>
                <a:solidFill>
                  <a:srgbClr val="FFFF00"/>
                </a:solidFill>
                <a:effectLst>
                  <a:outerShdw blurRad="38100" dist="38100" dir="2700000" algn="tl">
                    <a:srgbClr val="000000">
                      <a:alpha val="43137"/>
                    </a:srgbClr>
                  </a:outerShdw>
                </a:effectLst>
                <a:latin typeface="Aachen" panose="02020500000000000000" pitchFamily="18" charset="0"/>
                <a:ea typeface="Aachen" panose="02020500000000000000" pitchFamily="18" charset="0"/>
                <a:cs typeface="Aachen" panose="02020500000000000000" pitchFamily="18" charset="0"/>
              </a:rPr>
              <a:t>BƠI</a:t>
            </a:r>
          </a:p>
        </p:txBody>
      </p:sp>
    </p:spTree>
    <p:extLst>
      <p:ext uri="{BB962C8B-B14F-4D97-AF65-F5344CB8AC3E}">
        <p14:creationId xmlns:p14="http://schemas.microsoft.com/office/powerpoint/2010/main" val="10964658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75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13000" fill="hold"/>
                                        <p:tgtEl>
                                          <p:spTgt spid="1028"/>
                                        </p:tgtEl>
                                        <p:attrNameLst>
                                          <p:attrName>r</p:attrName>
                                        </p:attrNameLst>
                                      </p:cBhvr>
                                    </p:animRot>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xmlns="" id="{677360F1-F91B-41CA-AFCB-A96217B060E6}"/>
              </a:ext>
            </a:extLst>
          </p:cNvPr>
          <p:cNvSpPr/>
          <p:nvPr/>
        </p:nvSpPr>
        <p:spPr>
          <a:xfrm>
            <a:off x="2105842" y="-3776"/>
            <a:ext cx="9423549" cy="97526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điều</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cần</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bơi</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tập</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bơi</a:t>
            </a:r>
            <a:endParaRPr lang="vi-VN"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Arrow: Pentagon 4">
            <a:extLst>
              <a:ext uri="{FF2B5EF4-FFF2-40B4-BE49-F238E27FC236}">
                <a16:creationId xmlns:a16="http://schemas.microsoft.com/office/drawing/2014/main" xmlns="" id="{3A601C75-8A35-432C-AFD5-7E789A8BCE06}"/>
              </a:ext>
            </a:extLst>
          </p:cNvPr>
          <p:cNvSpPr/>
          <p:nvPr/>
        </p:nvSpPr>
        <p:spPr>
          <a:xfrm>
            <a:off x="0" y="0"/>
            <a:ext cx="2559326" cy="97148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bg1"/>
                </a:solidFill>
                <a:latin typeface="Times New Roman" panose="02020603050405020304" pitchFamily="18" charset="0"/>
                <a:cs typeface="Times New Roman" panose="02020603050405020304" pitchFamily="18" charset="0"/>
              </a:rPr>
              <a:t>Hoạt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động</a:t>
            </a:r>
            <a:r>
              <a:rPr lang="en-US" sz="3200" b="1" i="1" dirty="0">
                <a:solidFill>
                  <a:schemeClr val="bg1"/>
                </a:solidFill>
                <a:latin typeface="Times New Roman" panose="02020603050405020304" pitchFamily="18" charset="0"/>
                <a:cs typeface="Times New Roman" panose="02020603050405020304" pitchFamily="18" charset="0"/>
              </a:rPr>
              <a:t> 2</a:t>
            </a:r>
          </a:p>
        </p:txBody>
      </p:sp>
      <p:grpSp>
        <p:nvGrpSpPr>
          <p:cNvPr id="6" name="Group 7">
            <a:extLst>
              <a:ext uri="{FF2B5EF4-FFF2-40B4-BE49-F238E27FC236}">
                <a16:creationId xmlns:a16="http://schemas.microsoft.com/office/drawing/2014/main" xmlns="" id="{4402BCD4-138A-4E20-9AC0-8E9A9B840EA5}"/>
              </a:ext>
            </a:extLst>
          </p:cNvPr>
          <p:cNvGrpSpPr>
            <a:grpSpLocks/>
          </p:cNvGrpSpPr>
          <p:nvPr/>
        </p:nvGrpSpPr>
        <p:grpSpPr bwMode="auto">
          <a:xfrm>
            <a:off x="165182" y="1184965"/>
            <a:ext cx="5813587" cy="3969622"/>
            <a:chOff x="336" y="2069"/>
            <a:chExt cx="2496" cy="1680"/>
          </a:xfrm>
        </p:grpSpPr>
        <p:pic>
          <p:nvPicPr>
            <p:cNvPr id="7" name="Picture 8" descr="4">
              <a:extLst>
                <a:ext uri="{FF2B5EF4-FFF2-40B4-BE49-F238E27FC236}">
                  <a16:creationId xmlns:a16="http://schemas.microsoft.com/office/drawing/2014/main" xmlns="" id="{52EF6BBA-A704-47DD-B0DA-BC0BE51586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2069"/>
              <a:ext cx="2496" cy="1680"/>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8" name="Oval 9">
              <a:extLst>
                <a:ext uri="{FF2B5EF4-FFF2-40B4-BE49-F238E27FC236}">
                  <a16:creationId xmlns:a16="http://schemas.microsoft.com/office/drawing/2014/main" xmlns="" id="{5B7D399B-3B1C-499E-928D-81C63ADDF58A}"/>
                </a:ext>
              </a:extLst>
            </p:cNvPr>
            <p:cNvSpPr>
              <a:spLocks noChangeArrowheads="1"/>
            </p:cNvSpPr>
            <p:nvPr/>
          </p:nvSpPr>
          <p:spPr bwMode="auto">
            <a:xfrm>
              <a:off x="374" y="3362"/>
              <a:ext cx="296" cy="3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dirty="0">
                  <a:solidFill>
                    <a:srgbClr val="000066"/>
                  </a:solidFill>
                  <a:latin typeface="Times New Roman" panose="02020603050405020304" pitchFamily="18" charset="0"/>
                </a:rPr>
                <a:t>4</a:t>
              </a:r>
            </a:p>
          </p:txBody>
        </p:sp>
      </p:grpSp>
      <p:grpSp>
        <p:nvGrpSpPr>
          <p:cNvPr id="9" name="Group 10">
            <a:extLst>
              <a:ext uri="{FF2B5EF4-FFF2-40B4-BE49-F238E27FC236}">
                <a16:creationId xmlns:a16="http://schemas.microsoft.com/office/drawing/2014/main" xmlns="" id="{677E2064-58DD-4C32-BD19-B4ADE251CBB2}"/>
              </a:ext>
            </a:extLst>
          </p:cNvPr>
          <p:cNvGrpSpPr>
            <a:grpSpLocks/>
          </p:cNvGrpSpPr>
          <p:nvPr/>
        </p:nvGrpSpPr>
        <p:grpSpPr bwMode="auto">
          <a:xfrm>
            <a:off x="6096000" y="1184964"/>
            <a:ext cx="5930818" cy="3969623"/>
            <a:chOff x="2976" y="1920"/>
            <a:chExt cx="2504" cy="1680"/>
          </a:xfrm>
        </p:grpSpPr>
        <p:pic>
          <p:nvPicPr>
            <p:cNvPr id="10" name="Picture 11" descr="5">
              <a:extLst>
                <a:ext uri="{FF2B5EF4-FFF2-40B4-BE49-F238E27FC236}">
                  <a16:creationId xmlns:a16="http://schemas.microsoft.com/office/drawing/2014/main" xmlns="" id="{0F30DD46-F9FA-4939-AF35-2F4EB068A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920"/>
              <a:ext cx="2504" cy="1680"/>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1" name="Oval 12">
              <a:extLst>
                <a:ext uri="{FF2B5EF4-FFF2-40B4-BE49-F238E27FC236}">
                  <a16:creationId xmlns:a16="http://schemas.microsoft.com/office/drawing/2014/main" xmlns="" id="{B6D93DF5-9462-4E02-9DF2-A9318BF48314}"/>
                </a:ext>
              </a:extLst>
            </p:cNvPr>
            <p:cNvSpPr>
              <a:spLocks noChangeArrowheads="1"/>
            </p:cNvSpPr>
            <p:nvPr/>
          </p:nvSpPr>
          <p:spPr bwMode="auto">
            <a:xfrm>
              <a:off x="3024" y="3216"/>
              <a:ext cx="296" cy="3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5</a:t>
              </a:r>
            </a:p>
          </p:txBody>
        </p:sp>
      </p:grpSp>
      <p:sp>
        <p:nvSpPr>
          <p:cNvPr id="12" name="Rectangle 11">
            <a:extLst>
              <a:ext uri="{FF2B5EF4-FFF2-40B4-BE49-F238E27FC236}">
                <a16:creationId xmlns:a16="http://schemas.microsoft.com/office/drawing/2014/main" xmlns="" id="{65AB721A-12A4-4305-867C-9FAA3DD4C6E6}"/>
              </a:ext>
            </a:extLst>
          </p:cNvPr>
          <p:cNvSpPr/>
          <p:nvPr/>
        </p:nvSpPr>
        <p:spPr>
          <a:xfrm>
            <a:off x="168926" y="5368059"/>
            <a:ext cx="11857891" cy="1200329"/>
          </a:xfrm>
          <a:prstGeom prst="rect">
            <a:avLst/>
          </a:prstGeom>
        </p:spPr>
        <p:txBody>
          <a:bodyPr wrap="square">
            <a:spAutoFit/>
          </a:bodyPr>
          <a:lstStyle/>
          <a:p>
            <a:pPr fontAlgn="base">
              <a:spcBef>
                <a:spcPct val="0"/>
              </a:spcBef>
              <a:spcAft>
                <a:spcPct val="0"/>
              </a:spcAft>
            </a:pPr>
            <a:r>
              <a:rPr lang="en-US" sz="3600" b="1" u="sng" dirty="0" err="1">
                <a:solidFill>
                  <a:srgbClr val="000066"/>
                </a:solidFill>
                <a:latin typeface="Times New Roman" panose="02020603050405020304" pitchFamily="18" charset="0"/>
                <a:cs typeface="Times New Roman" panose="02020603050405020304" pitchFamily="18" charset="0"/>
              </a:rPr>
              <a:t>Câu</a:t>
            </a:r>
            <a:r>
              <a:rPr lang="en-US" sz="3600" b="1" u="sng" dirty="0">
                <a:solidFill>
                  <a:srgbClr val="000066"/>
                </a:solidFill>
                <a:latin typeface="Times New Roman" panose="02020603050405020304" pitchFamily="18" charset="0"/>
                <a:cs typeface="Times New Roman" panose="02020603050405020304" pitchFamily="18" charset="0"/>
              </a:rPr>
              <a:t> 1:</a:t>
            </a:r>
            <a:r>
              <a:rPr lang="en-US" sz="3600" b="1" dirty="0">
                <a:solidFill>
                  <a:srgbClr val="000066"/>
                </a:solidFill>
                <a:latin typeface="Times New Roman" panose="02020603050405020304" pitchFamily="18" charset="0"/>
                <a:cs typeface="Times New Roman" panose="02020603050405020304" pitchFamily="18" charset="0"/>
              </a:rPr>
              <a:t> Theo </a:t>
            </a:r>
            <a:r>
              <a:rPr lang="en-US" sz="3600" b="1" dirty="0" err="1">
                <a:solidFill>
                  <a:srgbClr val="000066"/>
                </a:solidFill>
                <a:latin typeface="Times New Roman" panose="02020603050405020304" pitchFamily="18" charset="0"/>
                <a:cs typeface="Times New Roman" panose="02020603050405020304" pitchFamily="18" charset="0"/>
              </a:rPr>
              <a:t>em</a:t>
            </a:r>
            <a:r>
              <a:rPr lang="en-US" sz="3600" b="1" dirty="0">
                <a:solidFill>
                  <a:srgbClr val="000066"/>
                </a:solidFill>
                <a:latin typeface="Times New Roman" panose="02020603050405020304" pitchFamily="18" charset="0"/>
                <a:cs typeface="Times New Roman" panose="02020603050405020304" pitchFamily="18" charset="0"/>
              </a:rPr>
              <a:t>, </a:t>
            </a:r>
            <a:r>
              <a:rPr lang="en-US" sz="3600" b="1" dirty="0" err="1">
                <a:solidFill>
                  <a:srgbClr val="000066"/>
                </a:solidFill>
                <a:latin typeface="Times New Roman" panose="02020603050405020304" pitchFamily="18" charset="0"/>
                <a:cs typeface="Times New Roman" panose="02020603050405020304" pitchFamily="18" charset="0"/>
              </a:rPr>
              <a:t>nên</a:t>
            </a:r>
            <a:r>
              <a:rPr lang="en-US" sz="3600" b="1" dirty="0">
                <a:solidFill>
                  <a:srgbClr val="000066"/>
                </a:solidFill>
                <a:latin typeface="Times New Roman" panose="02020603050405020304" pitchFamily="18" charset="0"/>
                <a:cs typeface="Times New Roman" panose="02020603050405020304" pitchFamily="18" charset="0"/>
              </a:rPr>
              <a:t> </a:t>
            </a:r>
            <a:r>
              <a:rPr lang="en-US" sz="3600" b="1" dirty="0" err="1">
                <a:solidFill>
                  <a:srgbClr val="000066"/>
                </a:solidFill>
                <a:latin typeface="Times New Roman" panose="02020603050405020304" pitchFamily="18" charset="0"/>
                <a:cs typeface="Times New Roman" panose="02020603050405020304" pitchFamily="18" charset="0"/>
              </a:rPr>
              <a:t>tập</a:t>
            </a:r>
            <a:r>
              <a:rPr lang="en-US" sz="3600" b="1" dirty="0">
                <a:solidFill>
                  <a:srgbClr val="000066"/>
                </a:solidFill>
                <a:latin typeface="Times New Roman" panose="02020603050405020304" pitchFamily="18" charset="0"/>
                <a:cs typeface="Times New Roman" panose="02020603050405020304" pitchFamily="18" charset="0"/>
              </a:rPr>
              <a:t> </a:t>
            </a:r>
            <a:r>
              <a:rPr lang="en-US" sz="3600" b="1" dirty="0" err="1">
                <a:solidFill>
                  <a:srgbClr val="000066"/>
                </a:solidFill>
                <a:latin typeface="Times New Roman" panose="02020603050405020304" pitchFamily="18" charset="0"/>
                <a:cs typeface="Times New Roman" panose="02020603050405020304" pitchFamily="18" charset="0"/>
              </a:rPr>
              <a:t>bơi</a:t>
            </a:r>
            <a:r>
              <a:rPr lang="en-US" sz="3600" b="1" dirty="0">
                <a:solidFill>
                  <a:srgbClr val="000066"/>
                </a:solidFill>
                <a:latin typeface="Times New Roman" panose="02020603050405020304" pitchFamily="18" charset="0"/>
                <a:cs typeface="Times New Roman" panose="02020603050405020304" pitchFamily="18" charset="0"/>
              </a:rPr>
              <a:t> </a:t>
            </a:r>
            <a:r>
              <a:rPr lang="en-US" sz="3600" b="1" dirty="0" err="1">
                <a:solidFill>
                  <a:srgbClr val="000066"/>
                </a:solidFill>
                <a:latin typeface="Times New Roman" panose="02020603050405020304" pitchFamily="18" charset="0"/>
                <a:cs typeface="Times New Roman" panose="02020603050405020304" pitchFamily="18" charset="0"/>
              </a:rPr>
              <a:t>hoặc</a:t>
            </a:r>
            <a:r>
              <a:rPr lang="en-US" sz="3600" b="1" dirty="0">
                <a:solidFill>
                  <a:srgbClr val="000066"/>
                </a:solidFill>
                <a:latin typeface="Times New Roman" panose="02020603050405020304" pitchFamily="18" charset="0"/>
                <a:cs typeface="Times New Roman" panose="02020603050405020304" pitchFamily="18" charset="0"/>
              </a:rPr>
              <a:t> </a:t>
            </a:r>
            <a:r>
              <a:rPr lang="en-US" sz="3600" b="1" dirty="0" err="1">
                <a:solidFill>
                  <a:srgbClr val="000066"/>
                </a:solidFill>
                <a:latin typeface="Times New Roman" panose="02020603050405020304" pitchFamily="18" charset="0"/>
                <a:cs typeface="Times New Roman" panose="02020603050405020304" pitchFamily="18" charset="0"/>
              </a:rPr>
              <a:t>đi</a:t>
            </a:r>
            <a:r>
              <a:rPr lang="en-US" sz="3600" b="1" dirty="0">
                <a:solidFill>
                  <a:srgbClr val="000066"/>
                </a:solidFill>
                <a:latin typeface="Times New Roman" panose="02020603050405020304" pitchFamily="18" charset="0"/>
                <a:cs typeface="Times New Roman" panose="02020603050405020304" pitchFamily="18" charset="0"/>
              </a:rPr>
              <a:t> </a:t>
            </a:r>
            <a:r>
              <a:rPr lang="en-US" sz="3600" b="1" dirty="0" err="1">
                <a:solidFill>
                  <a:srgbClr val="000066"/>
                </a:solidFill>
                <a:latin typeface="Times New Roman" panose="02020603050405020304" pitchFamily="18" charset="0"/>
                <a:cs typeface="Times New Roman" panose="02020603050405020304" pitchFamily="18" charset="0"/>
              </a:rPr>
              <a:t>bơi</a:t>
            </a:r>
            <a:r>
              <a:rPr lang="en-US" sz="3600" b="1" dirty="0">
                <a:solidFill>
                  <a:srgbClr val="000066"/>
                </a:solidFill>
                <a:latin typeface="Times New Roman" panose="02020603050405020304" pitchFamily="18" charset="0"/>
                <a:cs typeface="Times New Roman" panose="02020603050405020304" pitchFamily="18" charset="0"/>
              </a:rPr>
              <a:t> ở </a:t>
            </a:r>
            <a:r>
              <a:rPr lang="en-US" sz="3600" b="1" dirty="0" err="1">
                <a:solidFill>
                  <a:srgbClr val="000066"/>
                </a:solidFill>
                <a:latin typeface="Times New Roman" panose="02020603050405020304" pitchFamily="18" charset="0"/>
                <a:cs typeface="Times New Roman" panose="02020603050405020304" pitchFamily="18" charset="0"/>
              </a:rPr>
              <a:t>đâu</a:t>
            </a:r>
            <a:r>
              <a:rPr lang="en-US" sz="3600" b="1" dirty="0">
                <a:solidFill>
                  <a:srgbClr val="000066"/>
                </a:solidFill>
                <a:latin typeface="Times New Roman" panose="02020603050405020304" pitchFamily="18" charset="0"/>
                <a:cs typeface="Times New Roman" panose="02020603050405020304" pitchFamily="18" charset="0"/>
              </a:rPr>
              <a:t>?</a:t>
            </a:r>
          </a:p>
          <a:p>
            <a:pPr fontAlgn="base">
              <a:spcBef>
                <a:spcPct val="0"/>
              </a:spcBef>
              <a:spcAft>
                <a:spcPct val="0"/>
              </a:spcAft>
            </a:pPr>
            <a:r>
              <a:rPr lang="en-US" sz="3600" b="1" u="sng" dirty="0" err="1">
                <a:solidFill>
                  <a:srgbClr val="C00000"/>
                </a:solidFill>
                <a:latin typeface="Times New Roman" panose="02020603050405020304" pitchFamily="18" charset="0"/>
                <a:cs typeface="Times New Roman" panose="02020603050405020304" pitchFamily="18" charset="0"/>
              </a:rPr>
              <a:t>Câu</a:t>
            </a:r>
            <a:r>
              <a:rPr lang="en-US" sz="3600" b="1" u="sng" dirty="0">
                <a:solidFill>
                  <a:srgbClr val="C00000"/>
                </a:solidFill>
                <a:latin typeface="Times New Roman" panose="02020603050405020304" pitchFamily="18" charset="0"/>
                <a:cs typeface="Times New Roman" panose="02020603050405020304" pitchFamily="18" charset="0"/>
              </a:rPr>
              <a:t> 2:</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Trước</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và</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sau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khi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bơi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cần</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chú</a:t>
            </a:r>
            <a:r>
              <a:rPr lang="en-US" sz="3600" b="1" dirty="0">
                <a:solidFill>
                  <a:srgbClr val="C00000"/>
                </a:solidFill>
                <a:latin typeface="Times New Roman" panose="02020603050405020304" pitchFamily="18" charset="0"/>
                <a:cs typeface="Times New Roman" panose="02020603050405020304" pitchFamily="18" charset="0"/>
              </a:rPr>
              <a:t> ý </a:t>
            </a:r>
            <a:r>
              <a:rPr lang="en-US" sz="3600" b="1" dirty="0" err="1">
                <a:solidFill>
                  <a:srgbClr val="C00000"/>
                </a:solidFill>
                <a:latin typeface="Times New Roman" panose="02020603050405020304" pitchFamily="18" charset="0"/>
                <a:cs typeface="Times New Roman" panose="02020603050405020304" pitchFamily="18" charset="0"/>
              </a:rPr>
              <a:t>điều</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gì</a:t>
            </a:r>
            <a:r>
              <a:rPr lang="en-US" sz="36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47957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arents — Orchard School">
            <a:extLst>
              <a:ext uri="{FF2B5EF4-FFF2-40B4-BE49-F238E27FC236}">
                <a16:creationId xmlns:a16="http://schemas.microsoft.com/office/drawing/2014/main" xmlns="" id="{7FBA3DDD-4290-4300-AAB0-B742A4A43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08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xmlns="" id="{C7F942FD-FD26-4549-BAB6-75415B3F9C51}"/>
              </a:ext>
            </a:extLst>
          </p:cNvPr>
          <p:cNvSpPr txBox="1">
            <a:spLocks/>
          </p:cNvSpPr>
          <p:nvPr/>
        </p:nvSpPr>
        <p:spPr bwMode="auto">
          <a:xfrm>
            <a:off x="386862" y="294464"/>
            <a:ext cx="11447584"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fontAlgn="base" hangingPunct="1">
              <a:spcBef>
                <a:spcPct val="0"/>
              </a:spcBef>
              <a:spcAft>
                <a:spcPct val="0"/>
              </a:spcAft>
            </a:pPr>
            <a:endParaRPr lang="en-US" sz="3600" b="1" dirty="0">
              <a:solidFill>
                <a:schemeClr val="bg1"/>
              </a:solidFill>
              <a:latin typeface="Times New Roman" panose="02020603050405020304" pitchFamily="18" charset="0"/>
              <a:cs typeface="Times New Roman" panose="02020603050405020304" pitchFamily="18" charset="0"/>
            </a:endParaRPr>
          </a:p>
          <a:p>
            <a:pPr algn="ctr" eaLnBrk="1" fontAlgn="base" hangingPunct="1">
              <a:spcBef>
                <a:spcPct val="0"/>
              </a:spcBef>
              <a:spcAft>
                <a:spcPct val="0"/>
              </a:spcAft>
            </a:pPr>
            <a:r>
              <a:rPr lang="en-US" sz="3600" b="1" dirty="0">
                <a:solidFill>
                  <a:srgbClr val="FFFF00"/>
                </a:solidFill>
                <a:latin typeface="Times New Roman" panose="02020603050405020304" pitchFamily="18" charset="0"/>
                <a:ea typeface="Tahoma" panose="020B0604030504040204" pitchFamily="34" charset="0"/>
                <a:cs typeface="Times New Roman" panose="02020603050405020304" pitchFamily="18" charset="0"/>
              </a:rPr>
              <a:t>MỘT SỐ ĐIỀU CẦN LƯU Ý:</a:t>
            </a:r>
          </a:p>
          <a:p>
            <a:pPr algn="ctr" eaLnBrk="1" fontAlgn="base" hangingPunct="1">
              <a:spcBef>
                <a:spcPct val="0"/>
              </a:spcBef>
              <a:spcAft>
                <a:spcPct val="0"/>
              </a:spcAft>
            </a:pPr>
            <a:endParaRPr lang="en-US" sz="3600" b="1" dirty="0">
              <a:solidFill>
                <a:schemeClr val="bg1"/>
              </a:solidFill>
              <a:latin typeface="Times New Roman" panose="02020603050405020304" pitchFamily="18" charset="0"/>
              <a:cs typeface="Times New Roman" panose="02020603050405020304" pitchFamily="18" charset="0"/>
            </a:endParaRPr>
          </a:p>
          <a:p>
            <a:pPr eaLnBrk="1" fontAlgn="base" hangingPunct="1">
              <a:spcBef>
                <a:spcPct val="0"/>
              </a:spcBef>
              <a:spcAft>
                <a:spcPts val="600"/>
              </a:spcAft>
            </a:pP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xuống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n</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ước</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ơ</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lội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đ</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ang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ra</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mồ</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hôi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để</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tránh</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cảm</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lạnh</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ước</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xuống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n</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ước</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phải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vận</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động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tập</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tập</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h</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ướng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dẫn</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để</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tránh</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chuột</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rút</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b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b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Đ</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ơ</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ở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bể</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ơ</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bãi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ắm</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phải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tuân</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theo</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nội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quy</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bể</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ơ</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bãi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ắm</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r>
            <a:b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b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Tắm</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ằng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n</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ước</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sạch</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tr</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ước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sau</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ơ</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để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ữ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vệ</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sinh</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chung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vệ</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sinh</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cá</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nhân</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b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b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ơ</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ă</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n no ho</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ặc </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vi-V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đ</a:t>
            </a:r>
            <a:r>
              <a:rPr lang="en-US" sz="36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ói</a:t>
            </a:r>
            <a: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br>
              <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br>
            <a:endParaRPr lang="en-US"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8789310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xmlns="" id="{3F93508B-F551-4198-83B7-49DA3EED32FD}"/>
              </a:ext>
            </a:extLst>
          </p:cNvPr>
          <p:cNvSpPr/>
          <p:nvPr/>
        </p:nvSpPr>
        <p:spPr>
          <a:xfrm>
            <a:off x="2105842" y="-3776"/>
            <a:ext cx="9423549" cy="97526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lí</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huống</a:t>
            </a:r>
            <a:endParaRPr lang="vi-VN"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Arrow: Pentagon 4">
            <a:extLst>
              <a:ext uri="{FF2B5EF4-FFF2-40B4-BE49-F238E27FC236}">
                <a16:creationId xmlns:a16="http://schemas.microsoft.com/office/drawing/2014/main" xmlns="" id="{43350287-6D1D-43AA-9AC6-BE6372789D67}"/>
              </a:ext>
            </a:extLst>
          </p:cNvPr>
          <p:cNvSpPr/>
          <p:nvPr/>
        </p:nvSpPr>
        <p:spPr>
          <a:xfrm>
            <a:off x="0" y="0"/>
            <a:ext cx="2559326" cy="97148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bg1"/>
                </a:solidFill>
                <a:latin typeface="Times New Roman" panose="02020603050405020304" pitchFamily="18" charset="0"/>
                <a:cs typeface="Times New Roman" panose="02020603050405020304" pitchFamily="18" charset="0"/>
              </a:rPr>
              <a:t>Hoạt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động</a:t>
            </a:r>
            <a:r>
              <a:rPr lang="en-US" sz="3200" b="1" i="1" dirty="0">
                <a:solidFill>
                  <a:schemeClr val="bg1"/>
                </a:solidFill>
                <a:latin typeface="Times New Roman" panose="02020603050405020304" pitchFamily="18" charset="0"/>
                <a:cs typeface="Times New Roman" panose="02020603050405020304" pitchFamily="18" charset="0"/>
              </a:rPr>
              <a:t> 3</a:t>
            </a:r>
          </a:p>
        </p:txBody>
      </p:sp>
      <p:sp>
        <p:nvSpPr>
          <p:cNvPr id="2" name="Thought Bubble: Cloud 1">
            <a:extLst>
              <a:ext uri="{FF2B5EF4-FFF2-40B4-BE49-F238E27FC236}">
                <a16:creationId xmlns:a16="http://schemas.microsoft.com/office/drawing/2014/main" xmlns="" id="{FD255007-F66E-468B-8622-E8B110970DCE}"/>
              </a:ext>
            </a:extLst>
          </p:cNvPr>
          <p:cNvSpPr/>
          <p:nvPr/>
        </p:nvSpPr>
        <p:spPr>
          <a:xfrm>
            <a:off x="1860835" y="2417625"/>
            <a:ext cx="1857829" cy="1440543"/>
          </a:xfrm>
          <a:prstGeom prst="cloudCallout">
            <a:avLst>
              <a:gd name="adj1" fmla="val 70573"/>
              <a:gd name="adj2" fmla="val 40334"/>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hought Bubble: Cloud 5">
            <a:extLst>
              <a:ext uri="{FF2B5EF4-FFF2-40B4-BE49-F238E27FC236}">
                <a16:creationId xmlns:a16="http://schemas.microsoft.com/office/drawing/2014/main" xmlns="" id="{66A9B25F-1FD1-4505-974E-2A1A160DCB8A}"/>
              </a:ext>
            </a:extLst>
          </p:cNvPr>
          <p:cNvSpPr/>
          <p:nvPr/>
        </p:nvSpPr>
        <p:spPr>
          <a:xfrm>
            <a:off x="4018690" y="1674995"/>
            <a:ext cx="1257777" cy="975268"/>
          </a:xfrm>
          <a:prstGeom prst="cloudCallout">
            <a:avLst>
              <a:gd name="adj1" fmla="val 6288"/>
              <a:gd name="adj2" fmla="val 91211"/>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hought Bubble: Cloud 6">
            <a:extLst>
              <a:ext uri="{FF2B5EF4-FFF2-40B4-BE49-F238E27FC236}">
                <a16:creationId xmlns:a16="http://schemas.microsoft.com/office/drawing/2014/main" xmlns="" id="{2614CDCE-32DF-4D43-9690-3AC9B21A5075}"/>
              </a:ext>
            </a:extLst>
          </p:cNvPr>
          <p:cNvSpPr/>
          <p:nvPr/>
        </p:nvSpPr>
        <p:spPr>
          <a:xfrm>
            <a:off x="5758483" y="1929990"/>
            <a:ext cx="1441866" cy="1118009"/>
          </a:xfrm>
          <a:prstGeom prst="cloudCallout">
            <a:avLst>
              <a:gd name="adj1" fmla="val -59488"/>
              <a:gd name="adj2" fmla="val 102485"/>
            </a:avLst>
          </a:prstGeom>
          <a:solidFill>
            <a:schemeClr val="bg1">
              <a:lumMod val="9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loating Island Vector Illustration Low Poly Stock Vector (Royalty Free)  482589238">
            <a:extLst>
              <a:ext uri="{FF2B5EF4-FFF2-40B4-BE49-F238E27FC236}">
                <a16:creationId xmlns:a16="http://schemas.microsoft.com/office/drawing/2014/main" xmlns="" id="{B1C4E54E-249F-49C5-9F09-D2589B97E97B}"/>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0801" b="13212"/>
          <a:stretch/>
        </p:blipFill>
        <p:spPr bwMode="auto">
          <a:xfrm>
            <a:off x="1983855" y="4494132"/>
            <a:ext cx="8224289" cy="43790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remium Vector | Kid boy thinking face">
            <a:extLst>
              <a:ext uri="{FF2B5EF4-FFF2-40B4-BE49-F238E27FC236}">
                <a16:creationId xmlns:a16="http://schemas.microsoft.com/office/drawing/2014/main" xmlns="" id="{111B0ED6-4197-4487-8480-41D979C583A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7078"/>
          <a:stretch/>
        </p:blipFill>
        <p:spPr bwMode="auto">
          <a:xfrm>
            <a:off x="3536674" y="2333625"/>
            <a:ext cx="2559326" cy="45243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remium Vector | Kid boy thinking face">
            <a:extLst>
              <a:ext uri="{FF2B5EF4-FFF2-40B4-BE49-F238E27FC236}">
                <a16:creationId xmlns:a16="http://schemas.microsoft.com/office/drawing/2014/main" xmlns="" id="{BCE07E8F-F3DF-41B4-974B-B7CDFDD629B9}"/>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340" r="6184"/>
          <a:stretch/>
        </p:blipFill>
        <p:spPr bwMode="auto">
          <a:xfrm>
            <a:off x="6173775" y="2250268"/>
            <a:ext cx="2950087"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240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500"/>
                                        <p:tgtEl>
                                          <p:spTgt spid="2050"/>
                                        </p:tgtEl>
                                      </p:cBhvr>
                                    </p:animEffect>
                                  </p:childTnLst>
                                </p:cTn>
                              </p:par>
                            </p:childTnLst>
                          </p:cTn>
                        </p:par>
                        <p:par>
                          <p:cTn id="14" fill="hold">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xmlns="" id="{3F93508B-F551-4198-83B7-49DA3EED32FD}"/>
              </a:ext>
            </a:extLst>
          </p:cNvPr>
          <p:cNvSpPr/>
          <p:nvPr/>
        </p:nvSpPr>
        <p:spPr>
          <a:xfrm>
            <a:off x="2105842" y="-3776"/>
            <a:ext cx="9423549" cy="975268"/>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Xử</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lí</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a:t>
            </a:r>
            <a:r>
              <a:rPr lang="en-US"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huống</a:t>
            </a:r>
            <a:endParaRPr lang="vi-VN" sz="32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Arrow: Pentagon 4">
            <a:extLst>
              <a:ext uri="{FF2B5EF4-FFF2-40B4-BE49-F238E27FC236}">
                <a16:creationId xmlns:a16="http://schemas.microsoft.com/office/drawing/2014/main" xmlns="" id="{43350287-6D1D-43AA-9AC6-BE6372789D67}"/>
              </a:ext>
            </a:extLst>
          </p:cNvPr>
          <p:cNvSpPr/>
          <p:nvPr/>
        </p:nvSpPr>
        <p:spPr>
          <a:xfrm>
            <a:off x="0" y="0"/>
            <a:ext cx="2559326" cy="971485"/>
          </a:xfrm>
          <a:prstGeom prst="homePlat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bg1"/>
                </a:solidFill>
                <a:latin typeface="Times New Roman" panose="02020603050405020304" pitchFamily="18" charset="0"/>
                <a:cs typeface="Times New Roman" panose="02020603050405020304" pitchFamily="18" charset="0"/>
              </a:rPr>
              <a:t>Hoạt</a:t>
            </a:r>
            <a:r>
              <a:rPr lang="en-US" sz="3200" b="1" i="1" dirty="0">
                <a:solidFill>
                  <a:schemeClr val="bg1"/>
                </a:solidFill>
                <a:latin typeface="Times New Roman" panose="02020603050405020304" pitchFamily="18" charset="0"/>
                <a:cs typeface="Times New Roman" panose="02020603050405020304" pitchFamily="18" charset="0"/>
              </a:rPr>
              <a:t> </a:t>
            </a:r>
            <a:r>
              <a:rPr lang="en-US" sz="3200" b="1" i="1" dirty="0" err="1">
                <a:solidFill>
                  <a:schemeClr val="bg1"/>
                </a:solidFill>
                <a:latin typeface="Times New Roman" panose="02020603050405020304" pitchFamily="18" charset="0"/>
                <a:cs typeface="Times New Roman" panose="02020603050405020304" pitchFamily="18" charset="0"/>
              </a:rPr>
              <a:t>động</a:t>
            </a:r>
            <a:r>
              <a:rPr lang="en-US" sz="3200" b="1" i="1" dirty="0">
                <a:solidFill>
                  <a:schemeClr val="bg1"/>
                </a:solidFill>
                <a:latin typeface="Times New Roman" panose="02020603050405020304" pitchFamily="18" charset="0"/>
                <a:cs typeface="Times New Roman" panose="02020603050405020304" pitchFamily="18" charset="0"/>
              </a:rPr>
              <a:t> 3</a:t>
            </a:r>
          </a:p>
        </p:txBody>
      </p:sp>
      <p:sp>
        <p:nvSpPr>
          <p:cNvPr id="19" name="TextBox 18">
            <a:extLst>
              <a:ext uri="{FF2B5EF4-FFF2-40B4-BE49-F238E27FC236}">
                <a16:creationId xmlns:a16="http://schemas.microsoft.com/office/drawing/2014/main" xmlns="" id="{858868F7-AAD4-4805-8F57-0FCA9B4D7546}"/>
              </a:ext>
            </a:extLst>
          </p:cNvPr>
          <p:cNvSpPr txBox="1"/>
          <p:nvPr/>
        </p:nvSpPr>
        <p:spPr>
          <a:xfrm>
            <a:off x="311426" y="1286876"/>
            <a:ext cx="11880574" cy="954107"/>
          </a:xfrm>
          <a:prstGeom prst="rect">
            <a:avLst/>
          </a:prstGeom>
          <a:noFill/>
        </p:spPr>
        <p:txBody>
          <a:bodyPr wrap="square">
            <a:spAutoFit/>
          </a:bodyPr>
          <a:lstStyle/>
          <a:p>
            <a:r>
              <a:rPr lang="en-US" sz="2800" b="1" dirty="0">
                <a:solidFill>
                  <a:srgbClr val="002060"/>
                </a:solidFill>
                <a:latin typeface="Times New Roman" panose="02020603050405020304" pitchFamily="18" charset="0"/>
              </a:rPr>
              <a:t>1. </a:t>
            </a:r>
            <a:r>
              <a:rPr lang="en-US" sz="2800" b="1" dirty="0" err="1">
                <a:solidFill>
                  <a:srgbClr val="002060"/>
                </a:solidFill>
                <a:latin typeface="Times New Roman" panose="02020603050405020304" pitchFamily="18" charset="0"/>
              </a:rPr>
              <a:t>Hùng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và</a:t>
            </a:r>
            <a:r>
              <a:rPr lang="en-US" sz="2800" b="1" dirty="0">
                <a:solidFill>
                  <a:srgbClr val="002060"/>
                </a:solidFill>
                <a:latin typeface="Times New Roman" panose="02020603050405020304" pitchFamily="18" charset="0"/>
              </a:rPr>
              <a:t> Minh </a:t>
            </a:r>
            <a:r>
              <a:rPr lang="en-US" sz="2800" b="1" dirty="0" err="1">
                <a:solidFill>
                  <a:srgbClr val="002060"/>
                </a:solidFill>
                <a:latin typeface="Times New Roman" panose="02020603050405020304" pitchFamily="18" charset="0"/>
              </a:rPr>
              <a:t>vừa</a:t>
            </a:r>
            <a:r>
              <a:rPr lang="en-US" sz="2800" b="1" dirty="0">
                <a:solidFill>
                  <a:srgbClr val="002060"/>
                </a:solidFill>
                <a:latin typeface="Times New Roman" panose="02020603050405020304" pitchFamily="18" charset="0"/>
              </a:rPr>
              <a:t> </a:t>
            </a:r>
            <a:r>
              <a:rPr lang="vi-VN" sz="2800" b="1" dirty="0">
                <a:solidFill>
                  <a:srgbClr val="002060"/>
                </a:solidFill>
                <a:latin typeface="Times New Roman" panose="02020603050405020304" pitchFamily="18" charset="0"/>
              </a:rPr>
              <a:t>đ</a:t>
            </a:r>
            <a:r>
              <a:rPr lang="en-US" sz="2800" b="1" dirty="0" err="1">
                <a:solidFill>
                  <a:srgbClr val="002060"/>
                </a:solidFill>
                <a:latin typeface="Times New Roman" panose="02020603050405020304" pitchFamily="18" charset="0"/>
              </a:rPr>
              <a:t>i</a:t>
            </a:r>
            <a:r>
              <a:rPr lang="en-US" sz="2800" b="1" dirty="0">
                <a:solidFill>
                  <a:srgbClr val="002060"/>
                </a:solidFill>
                <a:latin typeface="Times New Roman" panose="02020603050405020304" pitchFamily="18" charset="0"/>
              </a:rPr>
              <a:t> </a:t>
            </a:r>
            <a:r>
              <a:rPr lang="vi-VN" sz="2800" b="1" dirty="0">
                <a:solidFill>
                  <a:srgbClr val="002060"/>
                </a:solidFill>
                <a:latin typeface="Times New Roman" panose="02020603050405020304" pitchFamily="18" charset="0"/>
              </a:rPr>
              <a:t>đ</a:t>
            </a:r>
            <a:r>
              <a:rPr lang="en-US" sz="2800" b="1" dirty="0">
                <a:solidFill>
                  <a:srgbClr val="002060"/>
                </a:solidFill>
                <a:latin typeface="Times New Roman" panose="02020603050405020304" pitchFamily="18" charset="0"/>
              </a:rPr>
              <a:t>á </a:t>
            </a:r>
            <a:r>
              <a:rPr lang="en-US" sz="2800" b="1" dirty="0" err="1">
                <a:solidFill>
                  <a:srgbClr val="002060"/>
                </a:solidFill>
                <a:latin typeface="Times New Roman" panose="02020603050405020304" pitchFamily="18" charset="0"/>
              </a:rPr>
              <a:t>bóng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về</a:t>
            </a:r>
            <a:r>
              <a:rPr lang="en-US" sz="2800" b="1" dirty="0">
                <a:solidFill>
                  <a:srgbClr val="002060"/>
                </a:solidFill>
                <a:latin typeface="Times New Roman" panose="02020603050405020304" pitchFamily="18" charset="0"/>
              </a:rPr>
              <a:t>. Minh </a:t>
            </a:r>
            <a:r>
              <a:rPr lang="en-US" sz="2800" b="1" dirty="0" err="1">
                <a:solidFill>
                  <a:srgbClr val="002060"/>
                </a:solidFill>
                <a:latin typeface="Times New Roman" panose="02020603050405020304" pitchFamily="18" charset="0"/>
              </a:rPr>
              <a:t>rủ</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Hùng</a:t>
            </a:r>
            <a:r>
              <a:rPr lang="en-US" sz="2800" b="1" dirty="0">
                <a:solidFill>
                  <a:srgbClr val="002060"/>
                </a:solidFill>
                <a:latin typeface="Times New Roman" panose="02020603050405020304" pitchFamily="18" charset="0"/>
              </a:rPr>
              <a:t> ra </a:t>
            </a:r>
            <a:r>
              <a:rPr lang="en-US" sz="2800" b="1" dirty="0" err="1">
                <a:solidFill>
                  <a:srgbClr val="002060"/>
                </a:solidFill>
                <a:latin typeface="Times New Roman" panose="02020603050405020304" pitchFamily="18" charset="0"/>
              </a:rPr>
              <a:t>hồ</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gần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nhà</a:t>
            </a:r>
            <a:r>
              <a:rPr lang="en-US" sz="2800" b="1" dirty="0">
                <a:solidFill>
                  <a:srgbClr val="002060"/>
                </a:solidFill>
                <a:latin typeface="Times New Roman" panose="02020603050405020304" pitchFamily="18" charset="0"/>
              </a:rPr>
              <a:t> </a:t>
            </a:r>
            <a:r>
              <a:rPr lang="vi-VN" sz="2800" b="1" dirty="0">
                <a:solidFill>
                  <a:srgbClr val="002060"/>
                </a:solidFill>
                <a:latin typeface="Times New Roman" panose="02020603050405020304" pitchFamily="18" charset="0"/>
              </a:rPr>
              <a:t>đ</a:t>
            </a:r>
            <a:r>
              <a:rPr lang="en-US" sz="2800" b="1" dirty="0">
                <a:solidFill>
                  <a:srgbClr val="002060"/>
                </a:solidFill>
                <a:latin typeface="Times New Roman" panose="02020603050405020304" pitchFamily="18" charset="0"/>
              </a:rPr>
              <a:t>ể </a:t>
            </a:r>
            <a:r>
              <a:rPr lang="en-US" sz="2800" b="1" dirty="0" err="1">
                <a:solidFill>
                  <a:srgbClr val="002060"/>
                </a:solidFill>
                <a:latin typeface="Times New Roman" panose="02020603050405020304" pitchFamily="18" charset="0"/>
              </a:rPr>
              <a:t>tắm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cho</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mát</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Nếu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là</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Hùng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em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sẽ</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nói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gì</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với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bạn</a:t>
            </a:r>
            <a:r>
              <a:rPr lang="en-US" sz="2800" b="1" dirty="0">
                <a:solidFill>
                  <a:srgbClr val="002060"/>
                </a:solidFill>
                <a:latin typeface="Times New Roman" panose="02020603050405020304" pitchFamily="18" charset="0"/>
              </a:rPr>
              <a:t>?</a:t>
            </a:r>
          </a:p>
        </p:txBody>
      </p:sp>
      <p:sp>
        <p:nvSpPr>
          <p:cNvPr id="21" name="TextBox 20">
            <a:extLst>
              <a:ext uri="{FF2B5EF4-FFF2-40B4-BE49-F238E27FC236}">
                <a16:creationId xmlns:a16="http://schemas.microsoft.com/office/drawing/2014/main" xmlns="" id="{02363100-0785-4417-9207-B99F18632BC2}"/>
              </a:ext>
            </a:extLst>
          </p:cNvPr>
          <p:cNvSpPr txBox="1"/>
          <p:nvPr/>
        </p:nvSpPr>
        <p:spPr>
          <a:xfrm>
            <a:off x="290870" y="2512358"/>
            <a:ext cx="11526755" cy="954107"/>
          </a:xfrm>
          <a:prstGeom prst="rect">
            <a:avLst/>
          </a:prstGeom>
          <a:noFill/>
        </p:spPr>
        <p:txBody>
          <a:bodyPr wrap="square">
            <a:spAutoFit/>
          </a:bodyPr>
          <a:lstStyle/>
          <a:p>
            <a:r>
              <a:rPr lang="en-US" sz="2800" b="1" dirty="0">
                <a:solidFill>
                  <a:srgbClr val="002060"/>
                </a:solidFill>
                <a:latin typeface="Times New Roman" panose="02020603050405020304" pitchFamily="18" charset="0"/>
              </a:rPr>
              <a:t>2. Lan </a:t>
            </a:r>
            <a:r>
              <a:rPr lang="en-US" sz="2800" b="1" dirty="0" err="1">
                <a:solidFill>
                  <a:srgbClr val="002060"/>
                </a:solidFill>
                <a:latin typeface="Times New Roman" panose="02020603050405020304" pitchFamily="18" charset="0"/>
              </a:rPr>
              <a:t>nhìn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thấy</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em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mình</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đánh</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rơi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đồ</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chơi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vào</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hồ</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nước</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và</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đang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cúi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xuống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để</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lấy</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Nếu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bạn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là</a:t>
            </a:r>
            <a:r>
              <a:rPr lang="en-US" sz="2800" b="1" dirty="0">
                <a:solidFill>
                  <a:srgbClr val="002060"/>
                </a:solidFill>
                <a:latin typeface="Times New Roman" panose="02020603050405020304" pitchFamily="18" charset="0"/>
              </a:rPr>
              <a:t> Lan </a:t>
            </a:r>
            <a:r>
              <a:rPr lang="en-US" sz="2800" b="1" dirty="0" err="1">
                <a:solidFill>
                  <a:srgbClr val="002060"/>
                </a:solidFill>
                <a:latin typeface="Times New Roman" panose="02020603050405020304" pitchFamily="18" charset="0"/>
              </a:rPr>
              <a:t>bạn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sẽ</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làm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gì</a:t>
            </a:r>
            <a:r>
              <a:rPr lang="en-US" sz="2800" b="1" dirty="0">
                <a:solidFill>
                  <a:srgbClr val="002060"/>
                </a:solidFill>
                <a:latin typeface="Times New Roman" panose="02020603050405020304" pitchFamily="18" charset="0"/>
              </a:rPr>
              <a:t>?</a:t>
            </a:r>
          </a:p>
        </p:txBody>
      </p:sp>
      <p:sp>
        <p:nvSpPr>
          <p:cNvPr id="23" name="TextBox 22">
            <a:extLst>
              <a:ext uri="{FF2B5EF4-FFF2-40B4-BE49-F238E27FC236}">
                <a16:creationId xmlns:a16="http://schemas.microsoft.com/office/drawing/2014/main" xmlns="" id="{4579E6D0-8BEB-43B0-BB1E-1ABAEBEE85DC}"/>
              </a:ext>
            </a:extLst>
          </p:cNvPr>
          <p:cNvSpPr txBox="1"/>
          <p:nvPr/>
        </p:nvSpPr>
        <p:spPr>
          <a:xfrm>
            <a:off x="290871" y="3705319"/>
            <a:ext cx="11238520" cy="1384995"/>
          </a:xfrm>
          <a:prstGeom prst="rect">
            <a:avLst/>
          </a:prstGeom>
          <a:noFill/>
        </p:spPr>
        <p:txBody>
          <a:bodyPr wrap="square">
            <a:spAutoFit/>
          </a:bodyPr>
          <a:lstStyle/>
          <a:p>
            <a:pPr algn="just">
              <a:spcBef>
                <a:spcPct val="20000"/>
              </a:spcBef>
            </a:pPr>
            <a:r>
              <a:rPr lang="en-US" sz="2800" b="1" dirty="0">
                <a:solidFill>
                  <a:srgbClr val="002060"/>
                </a:solidFill>
                <a:latin typeface="Times New Roman" panose="02020603050405020304" pitchFamily="18" charset="0"/>
              </a:rPr>
              <a:t>3. </a:t>
            </a:r>
            <a:r>
              <a:rPr lang="en-US" sz="2800" b="1" dirty="0" err="1">
                <a:solidFill>
                  <a:srgbClr val="002060"/>
                </a:solidFill>
                <a:latin typeface="Times New Roman" panose="02020603050405020304" pitchFamily="18" charset="0"/>
              </a:rPr>
              <a:t>Chiều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chủ</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nhật</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Dũng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rủ</a:t>
            </a:r>
            <a:r>
              <a:rPr lang="en-US" sz="2800" b="1" dirty="0">
                <a:solidFill>
                  <a:srgbClr val="002060"/>
                </a:solidFill>
                <a:latin typeface="Times New Roman" panose="02020603050405020304" pitchFamily="18" charset="0"/>
              </a:rPr>
              <a:t> C</a:t>
            </a:r>
            <a:r>
              <a:rPr lang="vi-VN" sz="2800" b="1" dirty="0">
                <a:solidFill>
                  <a:srgbClr val="002060"/>
                </a:solidFill>
                <a:latin typeface="Times New Roman" panose="02020603050405020304" pitchFamily="18" charset="0"/>
              </a:rPr>
              <a:t>ư</a:t>
            </a:r>
            <a:r>
              <a:rPr lang="en-US" sz="2800" b="1" dirty="0" err="1">
                <a:solidFill>
                  <a:srgbClr val="002060"/>
                </a:solidFill>
                <a:latin typeface="Times New Roman" panose="02020603050405020304" pitchFamily="18" charset="0"/>
              </a:rPr>
              <a:t>ờng</a:t>
            </a:r>
            <a:r>
              <a:rPr lang="en-US" sz="2800" b="1" dirty="0">
                <a:solidFill>
                  <a:srgbClr val="002060"/>
                </a:solidFill>
                <a:latin typeface="Times New Roman" panose="02020603050405020304" pitchFamily="18" charset="0"/>
              </a:rPr>
              <a:t> </a:t>
            </a:r>
            <a:r>
              <a:rPr lang="vi-VN" sz="2800" b="1" dirty="0">
                <a:solidFill>
                  <a:srgbClr val="002060"/>
                </a:solidFill>
                <a:latin typeface="Times New Roman" panose="02020603050405020304" pitchFamily="18" charset="0"/>
              </a:rPr>
              <a:t>đ</a:t>
            </a:r>
            <a:r>
              <a:rPr lang="en-US" sz="2800" b="1" dirty="0" err="1">
                <a:solidFill>
                  <a:srgbClr val="002060"/>
                </a:solidFill>
                <a:latin typeface="Times New Roman" panose="02020603050405020304" pitchFamily="18" charset="0"/>
              </a:rPr>
              <a:t>i</a:t>
            </a:r>
            <a:r>
              <a:rPr lang="en-US" sz="2800" b="1" dirty="0">
                <a:solidFill>
                  <a:srgbClr val="002060"/>
                </a:solidFill>
                <a:latin typeface="Times New Roman" panose="02020603050405020304" pitchFamily="18" charset="0"/>
              </a:rPr>
              <a:t> b</a:t>
            </a:r>
            <a:r>
              <a:rPr lang="vi-VN" sz="2800" b="1" dirty="0">
                <a:solidFill>
                  <a:srgbClr val="002060"/>
                </a:solidFill>
                <a:latin typeface="Times New Roman" panose="02020603050405020304" pitchFamily="18" charset="0"/>
              </a:rPr>
              <a:t>ơ</a:t>
            </a:r>
            <a:r>
              <a:rPr lang="en-US" sz="2800" b="1" dirty="0" err="1">
                <a:solidFill>
                  <a:srgbClr val="002060"/>
                </a:solidFill>
                <a:latin typeface="Times New Roman" panose="02020603050405020304" pitchFamily="18" charset="0"/>
              </a:rPr>
              <a:t>i</a:t>
            </a:r>
            <a:r>
              <a:rPr lang="en-US" sz="2800" b="1" dirty="0">
                <a:solidFill>
                  <a:srgbClr val="002060"/>
                </a:solidFill>
                <a:latin typeface="Times New Roman" panose="02020603050405020304" pitchFamily="18" charset="0"/>
              </a:rPr>
              <a:t> ở </a:t>
            </a:r>
            <a:r>
              <a:rPr lang="en-US" sz="2800" b="1" dirty="0" err="1">
                <a:solidFill>
                  <a:srgbClr val="002060"/>
                </a:solidFill>
                <a:latin typeface="Times New Roman" panose="02020603050405020304" pitchFamily="18" charset="0"/>
              </a:rPr>
              <a:t>một</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bể</a:t>
            </a:r>
            <a:r>
              <a:rPr lang="en-US" sz="2800" b="1" dirty="0">
                <a:solidFill>
                  <a:srgbClr val="002060"/>
                </a:solidFill>
                <a:latin typeface="Times New Roman" panose="02020603050405020304" pitchFamily="18" charset="0"/>
              </a:rPr>
              <a:t> b</a:t>
            </a:r>
            <a:r>
              <a:rPr lang="vi-VN" sz="2800" b="1" dirty="0">
                <a:solidFill>
                  <a:srgbClr val="002060"/>
                </a:solidFill>
                <a:latin typeface="Times New Roman" panose="02020603050405020304" pitchFamily="18" charset="0"/>
              </a:rPr>
              <a:t>ơ</a:t>
            </a:r>
            <a:r>
              <a:rPr lang="en-US" sz="2800" b="1" dirty="0" err="1">
                <a:solidFill>
                  <a:srgbClr val="002060"/>
                </a:solidFill>
                <a:latin typeface="Times New Roman" panose="02020603050405020304" pitchFamily="18" charset="0"/>
              </a:rPr>
              <a:t>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gần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nhà</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vừa</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xây</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xong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ch</a:t>
            </a:r>
            <a:r>
              <a:rPr lang="vi-VN" sz="2800" b="1" dirty="0">
                <a:solidFill>
                  <a:srgbClr val="002060"/>
                </a:solidFill>
                <a:latin typeface="Times New Roman" panose="02020603050405020304" pitchFamily="18" charset="0"/>
              </a:rPr>
              <a:t>ư</a:t>
            </a:r>
            <a:r>
              <a:rPr lang="en-US" sz="2800" b="1" dirty="0">
                <a:solidFill>
                  <a:srgbClr val="002060"/>
                </a:solidFill>
                <a:latin typeface="Times New Roman" panose="02020603050405020304" pitchFamily="18" charset="0"/>
              </a:rPr>
              <a:t>a </a:t>
            </a:r>
            <a:r>
              <a:rPr lang="en-US" sz="2800" b="1" dirty="0" err="1">
                <a:solidFill>
                  <a:srgbClr val="002060"/>
                </a:solidFill>
                <a:latin typeface="Times New Roman" panose="02020603050405020304" pitchFamily="18" charset="0"/>
              </a:rPr>
              <a:t>mở</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cửa</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cho</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khách</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và</a:t>
            </a:r>
            <a:r>
              <a:rPr lang="en-US" sz="2800" b="1" dirty="0">
                <a:solidFill>
                  <a:srgbClr val="002060"/>
                </a:solidFill>
                <a:latin typeface="Times New Roman" panose="02020603050405020304" pitchFamily="18" charset="0"/>
              </a:rPr>
              <a:t> </a:t>
            </a:r>
            <a:r>
              <a:rPr lang="vi-VN" sz="2800" b="1" dirty="0">
                <a:solidFill>
                  <a:srgbClr val="002060"/>
                </a:solidFill>
                <a:latin typeface="Times New Roman" panose="02020603050405020304" pitchFamily="18" charset="0"/>
              </a:rPr>
              <a:t>đ</a:t>
            </a:r>
            <a:r>
              <a:rPr lang="en-US" sz="2800" b="1" dirty="0" err="1">
                <a:solidFill>
                  <a:srgbClr val="002060"/>
                </a:solidFill>
                <a:latin typeface="Times New Roman" panose="02020603050405020304" pitchFamily="18" charset="0"/>
              </a:rPr>
              <a:t>ặc</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biệt</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ch</a:t>
            </a:r>
            <a:r>
              <a:rPr lang="vi-VN" sz="2800" b="1" dirty="0">
                <a:solidFill>
                  <a:srgbClr val="002060"/>
                </a:solidFill>
                <a:latin typeface="Times New Roman" panose="02020603050405020304" pitchFamily="18" charset="0"/>
              </a:rPr>
              <a:t>ư</a:t>
            </a:r>
            <a:r>
              <a:rPr lang="en-US" sz="2800" b="1" dirty="0">
                <a:solidFill>
                  <a:srgbClr val="002060"/>
                </a:solidFill>
                <a:latin typeface="Times New Roman" panose="02020603050405020304" pitchFamily="18" charset="0"/>
              </a:rPr>
              <a:t>a </a:t>
            </a:r>
            <a:r>
              <a:rPr lang="en-US" sz="2800" b="1" dirty="0" err="1">
                <a:solidFill>
                  <a:srgbClr val="002060"/>
                </a:solidFill>
                <a:latin typeface="Times New Roman" panose="02020603050405020304" pitchFamily="18" charset="0"/>
              </a:rPr>
              <a:t>có</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bảo</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vệ</a:t>
            </a:r>
            <a:r>
              <a:rPr lang="en-US" sz="2800" b="1" dirty="0">
                <a:solidFill>
                  <a:srgbClr val="002060"/>
                </a:solidFill>
                <a:latin typeface="Times New Roman" panose="02020603050405020304" pitchFamily="18" charset="0"/>
              </a:rPr>
              <a:t> </a:t>
            </a:r>
            <a:r>
              <a:rPr lang="vi-VN" sz="2800" b="1" dirty="0">
                <a:solidFill>
                  <a:srgbClr val="002060"/>
                </a:solidFill>
                <a:latin typeface="Times New Roman" panose="02020603050405020304" pitchFamily="18" charset="0"/>
              </a:rPr>
              <a:t>đ</a:t>
            </a:r>
            <a:r>
              <a:rPr lang="en-US" sz="2800" b="1" dirty="0">
                <a:solidFill>
                  <a:srgbClr val="002060"/>
                </a:solidFill>
                <a:latin typeface="Times New Roman" panose="02020603050405020304" pitchFamily="18" charset="0"/>
              </a:rPr>
              <a:t>ể </a:t>
            </a:r>
            <a:r>
              <a:rPr lang="en-US" sz="2800" b="1" dirty="0" err="1">
                <a:solidFill>
                  <a:srgbClr val="002060"/>
                </a:solidFill>
                <a:latin typeface="Times New Roman" panose="02020603050405020304" pitchFamily="18" charset="0"/>
              </a:rPr>
              <a:t>không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mất</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tiền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mua</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vé</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Nếu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là</a:t>
            </a:r>
            <a:r>
              <a:rPr lang="en-US" sz="2800" b="1" dirty="0">
                <a:solidFill>
                  <a:srgbClr val="002060"/>
                </a:solidFill>
                <a:latin typeface="Times New Roman" panose="02020603050405020304" pitchFamily="18" charset="0"/>
              </a:rPr>
              <a:t> C</a:t>
            </a:r>
            <a:r>
              <a:rPr lang="vi-VN" sz="2800" b="1" dirty="0">
                <a:solidFill>
                  <a:srgbClr val="002060"/>
                </a:solidFill>
                <a:latin typeface="Times New Roman" panose="02020603050405020304" pitchFamily="18" charset="0"/>
              </a:rPr>
              <a:t>ư</a:t>
            </a:r>
            <a:r>
              <a:rPr lang="en-US" sz="2800" b="1" dirty="0" err="1">
                <a:solidFill>
                  <a:srgbClr val="002060"/>
                </a:solidFill>
                <a:latin typeface="Times New Roman" panose="02020603050405020304" pitchFamily="18" charset="0"/>
              </a:rPr>
              <a:t>ờng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em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sẽ</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nói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gì</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với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Dũng</a:t>
            </a:r>
            <a:r>
              <a:rPr lang="en-US" sz="2800" b="1" dirty="0">
                <a:solidFill>
                  <a:srgbClr val="002060"/>
                </a:solidFill>
                <a:latin typeface="Times New Roman" panose="02020603050405020304" pitchFamily="18" charset="0"/>
              </a:rPr>
              <a:t>?</a:t>
            </a:r>
          </a:p>
        </p:txBody>
      </p:sp>
      <p:sp>
        <p:nvSpPr>
          <p:cNvPr id="25" name="TextBox 24">
            <a:extLst>
              <a:ext uri="{FF2B5EF4-FFF2-40B4-BE49-F238E27FC236}">
                <a16:creationId xmlns:a16="http://schemas.microsoft.com/office/drawing/2014/main" xmlns="" id="{296BE502-480A-48D4-84F9-2360B7CE4409}"/>
              </a:ext>
            </a:extLst>
          </p:cNvPr>
          <p:cNvSpPr txBox="1"/>
          <p:nvPr/>
        </p:nvSpPr>
        <p:spPr>
          <a:xfrm>
            <a:off x="290871" y="5329169"/>
            <a:ext cx="11526754" cy="1384995"/>
          </a:xfrm>
          <a:prstGeom prst="rect">
            <a:avLst/>
          </a:prstGeom>
          <a:noFill/>
        </p:spPr>
        <p:txBody>
          <a:bodyPr wrap="square">
            <a:spAutoFit/>
          </a:bodyPr>
          <a:lstStyle/>
          <a:p>
            <a:pPr algn="just">
              <a:spcBef>
                <a:spcPct val="20000"/>
              </a:spcBef>
            </a:pPr>
            <a:r>
              <a:rPr lang="en-US" sz="2800" b="1" dirty="0">
                <a:solidFill>
                  <a:srgbClr val="002060"/>
                </a:solidFill>
                <a:latin typeface="Times New Roman" panose="02020603050405020304" pitchFamily="18" charset="0"/>
              </a:rPr>
              <a:t>4. </a:t>
            </a:r>
            <a:r>
              <a:rPr lang="en-US" sz="2800" b="1" dirty="0" err="1">
                <a:solidFill>
                  <a:srgbClr val="002060"/>
                </a:solidFill>
                <a:latin typeface="Times New Roman" panose="02020603050405020304" pitchFamily="18" charset="0"/>
              </a:rPr>
              <a:t>Khánh</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phát</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hiện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phía</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sau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trường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có</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một</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hồ</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nước</a:t>
            </a:r>
            <a:r>
              <a:rPr lang="en-US" sz="2800" b="1" dirty="0">
                <a:solidFill>
                  <a:srgbClr val="002060"/>
                </a:solidFill>
                <a:latin typeface="Times New Roman" panose="02020603050405020304" pitchFamily="18" charset="0"/>
              </a:rPr>
              <a:t> do </a:t>
            </a:r>
            <a:r>
              <a:rPr lang="en-US" sz="2800" b="1" dirty="0" err="1">
                <a:solidFill>
                  <a:srgbClr val="002060"/>
                </a:solidFill>
                <a:latin typeface="Times New Roman" panose="02020603050405020304" pitchFamily="18" charset="0"/>
              </a:rPr>
              <a:t>công</a:t>
            </a:r>
            <a:r>
              <a:rPr lang="en-US" sz="2800" b="1" dirty="0">
                <a:solidFill>
                  <a:srgbClr val="002060"/>
                </a:solidFill>
                <a:latin typeface="Times New Roman" panose="02020603050405020304" pitchFamily="18" charset="0"/>
              </a:rPr>
              <a:t> ty </a:t>
            </a:r>
            <a:r>
              <a:rPr lang="en-US" sz="2800" b="1" dirty="0" err="1">
                <a:solidFill>
                  <a:srgbClr val="002060"/>
                </a:solidFill>
                <a:latin typeface="Times New Roman" panose="02020603050405020304" pitchFamily="18" charset="0"/>
              </a:rPr>
              <a:t>khai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thác</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đá</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để</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lại</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xung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quanh</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toàn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là</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đá</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nhẵn</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bóng</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phủ</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rêu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Khánh</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rủ</a:t>
            </a:r>
            <a:r>
              <a:rPr lang="en-US" sz="2800" b="1" dirty="0">
                <a:solidFill>
                  <a:srgbClr val="002060"/>
                </a:solidFill>
                <a:latin typeface="Times New Roman" panose="02020603050405020304" pitchFamily="18" charset="0"/>
              </a:rPr>
              <a:t> Nam </a:t>
            </a:r>
            <a:r>
              <a:rPr lang="en-US" sz="2800" b="1" dirty="0" err="1">
                <a:solidFill>
                  <a:srgbClr val="002060"/>
                </a:solidFill>
                <a:latin typeface="Times New Roman" panose="02020603050405020304" pitchFamily="18" charset="0"/>
              </a:rPr>
              <a:t>cùng</a:t>
            </a:r>
            <a:r>
              <a:rPr lang="en-US" sz="2800" b="1" dirty="0">
                <a:solidFill>
                  <a:srgbClr val="002060"/>
                </a:solidFill>
                <a:latin typeface="Times New Roman" panose="02020603050405020304" pitchFamily="18" charset="0"/>
              </a:rPr>
              <a:t> ra </a:t>
            </a:r>
            <a:r>
              <a:rPr lang="en-US" sz="2800" b="1" dirty="0" err="1">
                <a:solidFill>
                  <a:srgbClr val="002060"/>
                </a:solidFill>
                <a:latin typeface="Times New Roman" panose="02020603050405020304" pitchFamily="18" charset="0"/>
              </a:rPr>
              <a:t>đó</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câu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cá</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Nếu</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em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là</a:t>
            </a:r>
            <a:r>
              <a:rPr lang="en-US" sz="2800" b="1" dirty="0">
                <a:solidFill>
                  <a:srgbClr val="002060"/>
                </a:solidFill>
                <a:latin typeface="Times New Roman" panose="02020603050405020304" pitchFamily="18" charset="0"/>
              </a:rPr>
              <a:t> Nam </a:t>
            </a:r>
            <a:r>
              <a:rPr lang="en-US" sz="2800" b="1" dirty="0" err="1">
                <a:solidFill>
                  <a:srgbClr val="002060"/>
                </a:solidFill>
                <a:latin typeface="Times New Roman" panose="02020603050405020304" pitchFamily="18" charset="0"/>
              </a:rPr>
              <a:t>em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sẽ</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làm</a:t>
            </a:r>
            <a:r>
              <a:rPr lang="en-US" sz="2800" b="1" dirty="0">
                <a:solidFill>
                  <a:srgbClr val="002060"/>
                </a:solidFill>
                <a:latin typeface="Times New Roman" panose="02020603050405020304" pitchFamily="18" charset="0"/>
              </a:rPr>
              <a:t> </a:t>
            </a:r>
            <a:r>
              <a:rPr lang="en-US" sz="2800" b="1" dirty="0" err="1">
                <a:solidFill>
                  <a:srgbClr val="002060"/>
                </a:solidFill>
                <a:latin typeface="Times New Roman" panose="02020603050405020304" pitchFamily="18" charset="0"/>
              </a:rPr>
              <a:t>gì</a:t>
            </a:r>
            <a:r>
              <a:rPr lang="en-US" sz="2800" b="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13702074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ED6F7"/>
        </a:solidFill>
        <a:effectLst/>
      </p:bgPr>
    </p:bg>
    <p:spTree>
      <p:nvGrpSpPr>
        <p:cNvPr id="1" name=""/>
        <p:cNvGrpSpPr/>
        <p:nvPr/>
      </p:nvGrpSpPr>
      <p:grpSpPr>
        <a:xfrm>
          <a:off x="0" y="0"/>
          <a:ext cx="0" cy="0"/>
          <a:chOff x="0" y="0"/>
          <a:chExt cx="0" cy="0"/>
        </a:xfrm>
      </p:grpSpPr>
      <p:sp>
        <p:nvSpPr>
          <p:cNvPr id="11" name="Isosceles Triangle 10">
            <a:extLst>
              <a:ext uri="{FF2B5EF4-FFF2-40B4-BE49-F238E27FC236}">
                <a16:creationId xmlns:a16="http://schemas.microsoft.com/office/drawing/2014/main" xmlns="" id="{B5FB2493-A884-484F-8F15-BC609EC21115}"/>
              </a:ext>
            </a:extLst>
          </p:cNvPr>
          <p:cNvSpPr/>
          <p:nvPr/>
        </p:nvSpPr>
        <p:spPr>
          <a:xfrm rot="10800000">
            <a:off x="0" y="8931"/>
            <a:ext cx="8737600" cy="1902641"/>
          </a:xfrm>
          <a:prstGeom prst="triangl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xmlns="" id="{C13BCE7D-4620-4964-8EAB-963199FC1335}"/>
              </a:ext>
            </a:extLst>
          </p:cNvPr>
          <p:cNvSpPr/>
          <p:nvPr/>
        </p:nvSpPr>
        <p:spPr>
          <a:xfrm>
            <a:off x="0" y="470043"/>
            <a:ext cx="6546273" cy="97148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pic>
        <p:nvPicPr>
          <p:cNvPr id="1026" name="Picture 2" descr="Sick little asian boy with medical mask in hospital bed. child with viral disease cartoon character. Free Vector">
            <a:extLst>
              <a:ext uri="{FF2B5EF4-FFF2-40B4-BE49-F238E27FC236}">
                <a16:creationId xmlns:a16="http://schemas.microsoft.com/office/drawing/2014/main" xmlns="" id="{56A33517-4709-41EF-B7D2-143EB2E53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13958" r="87" b="13081"/>
          <a:stretch/>
        </p:blipFill>
        <p:spPr bwMode="auto">
          <a:xfrm>
            <a:off x="0" y="2037628"/>
            <a:ext cx="5957455" cy="4350329"/>
          </a:xfrm>
          <a:prstGeom prst="flowChartDelay">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4C3FCBEB-5992-448E-AF17-E2778F0F50C4}"/>
              </a:ext>
            </a:extLst>
          </p:cNvPr>
          <p:cNvSpPr txBox="1"/>
          <p:nvPr/>
        </p:nvSpPr>
        <p:spPr>
          <a:xfrm>
            <a:off x="4513943" y="1441528"/>
            <a:ext cx="5551055" cy="3245941"/>
          </a:xfrm>
          <a:prstGeom prst="wedgeEllipseCallout">
            <a:avLst>
              <a:gd name="adj1" fmla="val 29054"/>
              <a:gd name="adj2" fmla="val 50874"/>
            </a:avLst>
          </a:prstGeom>
          <a:solidFill>
            <a:schemeClr val="bg1"/>
          </a:solidFill>
          <a:ln w="76200">
            <a:solidFill>
              <a:srgbClr val="8ED6F7"/>
            </a:solidFill>
          </a:ln>
        </p:spPr>
        <p:txBody>
          <a:bodyPr wrap="square" rtlCol="0">
            <a:spAutoFit/>
          </a:bodyPr>
          <a:lstStyle/>
          <a:p>
            <a:pPr algn="ctr"/>
            <a:r>
              <a:rPr lang="en-US" sz="3600" dirty="0">
                <a:solidFill>
                  <a:schemeClr val="accent5">
                    <a:lumMod val="75000"/>
                  </a:schemeClr>
                </a:solidFill>
                <a:latin typeface="Times New Roman" panose="02020603050405020304" pitchFamily="18" charset="0"/>
                <a:ea typeface="Aachen" panose="02020500000000000000" pitchFamily="18" charset="0"/>
                <a:cs typeface="Times New Roman" panose="02020603050405020304" pitchFamily="18" charset="0"/>
              </a:rPr>
              <a:t>KHI BỊ BỆNH, CHÚNG TA CẦN PHẢI ĂN UỐNG NHƯ THẾ NÀO?</a:t>
            </a:r>
          </a:p>
        </p:txBody>
      </p:sp>
      <p:sp>
        <p:nvSpPr>
          <p:cNvPr id="7" name="Isosceles Triangle 6">
            <a:extLst>
              <a:ext uri="{FF2B5EF4-FFF2-40B4-BE49-F238E27FC236}">
                <a16:creationId xmlns:a16="http://schemas.microsoft.com/office/drawing/2014/main" xmlns="" id="{D9A31675-576B-4480-8722-1D6F232D60C8}"/>
              </a:ext>
            </a:extLst>
          </p:cNvPr>
          <p:cNvSpPr/>
          <p:nvPr/>
        </p:nvSpPr>
        <p:spPr>
          <a:xfrm>
            <a:off x="3454400" y="4955359"/>
            <a:ext cx="8737600" cy="1902641"/>
          </a:xfrm>
          <a:prstGeom prst="triangle">
            <a:avLst>
              <a:gd name="adj" fmla="val 10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CD7B091C-1904-4311-87CF-0BBE3591D41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backgroundMark x1="53051" y1="41131" x2="53051" y2="41131"/>
                      </a14:backgroundRemoval>
                    </a14:imgEffect>
                  </a14:imgLayer>
                </a14:imgProps>
              </a:ext>
              <a:ext uri="{28A0092B-C50C-407E-A947-70E740481C1C}">
                <a14:useLocalDpi xmlns:a14="http://schemas.microsoft.com/office/drawing/2010/main" val="0"/>
              </a:ext>
            </a:extLst>
          </a:blip>
          <a:srcRect l="27894" t="13145" r="30697" b="42660"/>
          <a:stretch/>
        </p:blipFill>
        <p:spPr>
          <a:xfrm flipH="1">
            <a:off x="8294914" y="2661002"/>
            <a:ext cx="3932379" cy="4196998"/>
          </a:xfrm>
          <a:prstGeom prst="rect">
            <a:avLst/>
          </a:prstGeom>
        </p:spPr>
      </p:pic>
    </p:spTree>
    <p:extLst>
      <p:ext uri="{BB962C8B-B14F-4D97-AF65-F5344CB8AC3E}">
        <p14:creationId xmlns:p14="http://schemas.microsoft.com/office/powerpoint/2010/main" val="276428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2" presetClass="entr" presetSubtype="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ppt_x"/>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ppt_x</p:attrName>
                                        </p:attrNameLst>
                                      </p:cBhvr>
                                      <p:tavLst>
                                        <p:tav tm="0">
                                          <p:val>
                                            <p:strVal val="#ppt_x"/>
                                          </p:val>
                                        </p:tav>
                                        <p:tav tm="100000">
                                          <p:val>
                                            <p:strVal val="#ppt_x"/>
                                          </p:val>
                                        </p:tav>
                                      </p:tavLst>
                                    </p:anim>
                                    <p:anim calcmode="lin" valueType="num">
                                      <p:cBhvr>
                                        <p:cTn id="32"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7949"/>
          <a:stretch/>
        </p:blipFill>
        <p:spPr>
          <a:xfrm>
            <a:off x="0" y="0"/>
            <a:ext cx="12192000" cy="6858000"/>
          </a:xfrm>
          <a:prstGeom prst="rect">
            <a:avLst/>
          </a:prstGeom>
          <a:ln>
            <a:noFill/>
          </a:ln>
          <a:effectLst>
            <a:softEdge rad="112500"/>
          </a:effectLst>
        </p:spPr>
      </p:pic>
      <p:sp>
        <p:nvSpPr>
          <p:cNvPr id="3" name="Rectangle 2"/>
          <p:cNvSpPr/>
          <p:nvPr/>
        </p:nvSpPr>
        <p:spPr>
          <a:xfrm>
            <a:off x="3606375" y="1859340"/>
            <a:ext cx="4979248" cy="1569660"/>
          </a:xfrm>
          <a:prstGeom prst="rect">
            <a:avLst/>
          </a:prstGeom>
          <a:noFill/>
        </p:spPr>
        <p:txBody>
          <a:bodyPr wrap="none" lIns="91440" tIns="45720" rIns="91440" bIns="45720">
            <a:spAutoFit/>
          </a:bodyPr>
          <a:lstStyle/>
          <a:p>
            <a:pPr algn="ctr"/>
            <a:r>
              <a:rPr lang="en-US" sz="9600" b="1" cap="none" spc="0" dirty="0">
                <a:ln w="22225">
                  <a:solidFill>
                    <a:srgbClr val="002060"/>
                  </a:solidFill>
                  <a:prstDash val="solid"/>
                </a:ln>
                <a:solidFill>
                  <a:srgbClr val="002060"/>
                </a:solidFill>
                <a:effectLst/>
                <a:latin typeface="Aachen" panose="02020500000000000000" pitchFamily="18" charset="0"/>
                <a:ea typeface="Aachen" panose="02020500000000000000" pitchFamily="18" charset="0"/>
                <a:cs typeface="Aachen" panose="02020500000000000000" pitchFamily="18" charset="0"/>
              </a:rPr>
              <a:t>GHI NHỚ</a:t>
            </a:r>
          </a:p>
        </p:txBody>
      </p:sp>
    </p:spTree>
    <p:extLst>
      <p:ext uri="{BB962C8B-B14F-4D97-AF65-F5344CB8AC3E}">
        <p14:creationId xmlns:p14="http://schemas.microsoft.com/office/powerpoint/2010/main" val="340972128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EDFB"/>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A6E8461-830C-46A3-B516-73C5803A5E2C}"/>
              </a:ext>
            </a:extLst>
          </p:cNvPr>
          <p:cNvSpPr/>
          <p:nvPr/>
        </p:nvSpPr>
        <p:spPr>
          <a:xfrm>
            <a:off x="670891" y="1935917"/>
            <a:ext cx="10850217" cy="4452040"/>
          </a:xfrm>
          <a:prstGeom prst="rect">
            <a:avLst/>
          </a:prstGeom>
          <a:solidFill>
            <a:schemeClr val="bg1"/>
          </a:solidFill>
          <a:ln>
            <a:noFill/>
          </a:ln>
          <a:effectLst>
            <a:glow rad="762000">
              <a:schemeClr val="bg1">
                <a:alpha val="9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F045C831-E822-45F3-B5F7-FCCC2750057C}"/>
              </a:ext>
            </a:extLst>
          </p:cNvPr>
          <p:cNvSpPr txBox="1"/>
          <p:nvPr/>
        </p:nvSpPr>
        <p:spPr>
          <a:xfrm>
            <a:off x="763656" y="2207119"/>
            <a:ext cx="10757452" cy="2862322"/>
          </a:xfrm>
          <a:prstGeom prst="rect">
            <a:avLst/>
          </a:prstGeom>
          <a:noFill/>
        </p:spPr>
        <p:txBody>
          <a:bodyPr wrap="square" rtlCol="0">
            <a:spAutoFit/>
          </a:bodyPr>
          <a:lstStyle/>
          <a:p>
            <a:pPr marL="285750" indent="-285750">
              <a:spcAft>
                <a:spcPts val="1200"/>
              </a:spcAft>
              <a:buFontTx/>
              <a:buChar char="-"/>
            </a:pP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Kể tên một số việc nên và không nên làm để phòng tránh đuối nước.</a:t>
            </a:r>
          </a:p>
          <a:p>
            <a:pPr marL="285750" indent="-285750">
              <a:spcAft>
                <a:spcPts val="1200"/>
              </a:spcAft>
              <a:buFontTx/>
              <a:buChar char="-"/>
            </a:pP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Biết</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một</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số</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nguyên</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tắc</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khi</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tập</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bơi</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hoặc</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đi</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bơi</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a:p>
            <a:pPr marL="285750" indent="-285750">
              <a:spcAft>
                <a:spcPts val="1200"/>
              </a:spcAft>
              <a:buFontTx/>
              <a:buChar char="-"/>
            </a:pP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Có</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ý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thức</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phòng</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tránh</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tai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nạn</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đuối</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dirty="0" err="1">
                <a:solidFill>
                  <a:srgbClr val="002060"/>
                </a:solidFill>
                <a:latin typeface="Times New Roman" panose="02020603050405020304" pitchFamily="18" charset="0"/>
                <a:ea typeface="Tahoma" panose="020B0604030504040204" pitchFamily="34" charset="0"/>
                <a:cs typeface="Times New Roman" panose="02020603050405020304" pitchFamily="18" charset="0"/>
              </a:rPr>
              <a:t>nước</a:t>
            </a:r>
            <a:r>
              <a:rPr lang="en-US" sz="4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Arrow: Pentagon 5">
            <a:extLst>
              <a:ext uri="{FF2B5EF4-FFF2-40B4-BE49-F238E27FC236}">
                <a16:creationId xmlns:a16="http://schemas.microsoft.com/office/drawing/2014/main" xmlns="" id="{BCD84E3E-B739-4653-82C0-75EA7639A4F8}"/>
              </a:ext>
            </a:extLst>
          </p:cNvPr>
          <p:cNvSpPr/>
          <p:nvPr/>
        </p:nvSpPr>
        <p:spPr>
          <a:xfrm>
            <a:off x="1" y="470043"/>
            <a:ext cx="4448014" cy="971485"/>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a:t>
            </a:r>
          </a:p>
        </p:txBody>
      </p:sp>
    </p:spTree>
    <p:extLst>
      <p:ext uri="{BB962C8B-B14F-4D97-AF65-F5344CB8AC3E}">
        <p14:creationId xmlns:p14="http://schemas.microsoft.com/office/powerpoint/2010/main" val="92026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5E1EA">
            <a:alpha val="60000"/>
          </a:srgb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5136905"/>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12" name="Group 19">
            <a:extLst>
              <a:ext uri="{FF2B5EF4-FFF2-40B4-BE49-F238E27FC236}">
                <a16:creationId xmlns:a16="http://schemas.microsoft.com/office/drawing/2014/main" xmlns="" id="{126B7C1A-190E-4D19-AA8F-1E7F93CBACE2}"/>
              </a:ext>
            </a:extLst>
          </p:cNvPr>
          <p:cNvGrpSpPr>
            <a:grpSpLocks/>
          </p:cNvGrpSpPr>
          <p:nvPr/>
        </p:nvGrpSpPr>
        <p:grpSpPr bwMode="auto">
          <a:xfrm>
            <a:off x="0" y="2208837"/>
            <a:ext cx="3991830" cy="3498788"/>
            <a:chOff x="96" y="1344"/>
            <a:chExt cx="1728" cy="1728"/>
          </a:xfrm>
        </p:grpSpPr>
        <p:pic>
          <p:nvPicPr>
            <p:cNvPr id="13" name="Picture 20" descr="1">
              <a:extLst>
                <a:ext uri="{FF2B5EF4-FFF2-40B4-BE49-F238E27FC236}">
                  <a16:creationId xmlns:a16="http://schemas.microsoft.com/office/drawing/2014/main" xmlns="" id="{74249356-1366-44F7-8AE1-5D868503C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96" y="1344"/>
              <a:ext cx="1728" cy="1728"/>
            </a:xfrm>
            <a:prstGeom prst="rect">
              <a:avLst/>
            </a:prstGeom>
            <a:ln w="9525">
              <a:solidFill>
                <a:schemeClr val="accent1"/>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14" name="Oval 21">
              <a:extLst>
                <a:ext uri="{FF2B5EF4-FFF2-40B4-BE49-F238E27FC236}">
                  <a16:creationId xmlns:a16="http://schemas.microsoft.com/office/drawing/2014/main" xmlns="" id="{A12C6E93-C623-4E39-9FA5-FBC595A2175D}"/>
                </a:ext>
              </a:extLst>
            </p:cNvPr>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accent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1</a:t>
              </a:r>
            </a:p>
          </p:txBody>
        </p:sp>
      </p:grpSp>
      <p:grpSp>
        <p:nvGrpSpPr>
          <p:cNvPr id="15" name="Group 16">
            <a:extLst>
              <a:ext uri="{FF2B5EF4-FFF2-40B4-BE49-F238E27FC236}">
                <a16:creationId xmlns:a16="http://schemas.microsoft.com/office/drawing/2014/main" xmlns="" id="{B33677E8-BACC-4E17-91F1-BEE6ACE9AAD4}"/>
              </a:ext>
            </a:extLst>
          </p:cNvPr>
          <p:cNvGrpSpPr>
            <a:grpSpLocks/>
          </p:cNvGrpSpPr>
          <p:nvPr/>
        </p:nvGrpSpPr>
        <p:grpSpPr bwMode="auto">
          <a:xfrm>
            <a:off x="3991830" y="2208837"/>
            <a:ext cx="3727816" cy="3498787"/>
            <a:chOff x="1872" y="1344"/>
            <a:chExt cx="1680" cy="1728"/>
          </a:xfrm>
        </p:grpSpPr>
        <p:pic>
          <p:nvPicPr>
            <p:cNvPr id="16" name="Picture 17" descr="2">
              <a:extLst>
                <a:ext uri="{FF2B5EF4-FFF2-40B4-BE49-F238E27FC236}">
                  <a16:creationId xmlns:a16="http://schemas.microsoft.com/office/drawing/2014/main" xmlns="" id="{2B8A1DCB-447C-4699-831C-2E8161E93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1344"/>
              <a:ext cx="1680" cy="1728"/>
            </a:xfrm>
            <a:prstGeom prst="rect">
              <a:avLst/>
            </a:prstGeom>
            <a:ln w="9525">
              <a:solidFill>
                <a:schemeClr val="accent1"/>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17" name="Oval 18">
              <a:extLst>
                <a:ext uri="{FF2B5EF4-FFF2-40B4-BE49-F238E27FC236}">
                  <a16:creationId xmlns:a16="http://schemas.microsoft.com/office/drawing/2014/main" xmlns="" id="{0D9ED4DC-6F94-448B-A1C4-58D574449906}"/>
                </a:ext>
              </a:extLst>
            </p:cNvPr>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accent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2</a:t>
              </a:r>
            </a:p>
          </p:txBody>
        </p:sp>
      </p:grpSp>
      <p:grpSp>
        <p:nvGrpSpPr>
          <p:cNvPr id="18" name="Group 22">
            <a:extLst>
              <a:ext uri="{FF2B5EF4-FFF2-40B4-BE49-F238E27FC236}">
                <a16:creationId xmlns:a16="http://schemas.microsoft.com/office/drawing/2014/main" xmlns="" id="{B2CD2F00-1D69-44B1-8009-F4EB1CCF9809}"/>
              </a:ext>
            </a:extLst>
          </p:cNvPr>
          <p:cNvGrpSpPr>
            <a:grpSpLocks/>
          </p:cNvGrpSpPr>
          <p:nvPr/>
        </p:nvGrpSpPr>
        <p:grpSpPr bwMode="auto">
          <a:xfrm>
            <a:off x="7719646" y="2208836"/>
            <a:ext cx="4472354" cy="3498789"/>
            <a:chOff x="3600" y="1344"/>
            <a:chExt cx="2064" cy="1728"/>
          </a:xfrm>
        </p:grpSpPr>
        <p:pic>
          <p:nvPicPr>
            <p:cNvPr id="19" name="Picture 23" descr="3">
              <a:extLst>
                <a:ext uri="{FF2B5EF4-FFF2-40B4-BE49-F238E27FC236}">
                  <a16:creationId xmlns:a16="http://schemas.microsoft.com/office/drawing/2014/main" xmlns="" id="{919834E7-0A13-4DB5-831E-C28464336A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 y="1344"/>
              <a:ext cx="2064" cy="1728"/>
            </a:xfrm>
            <a:prstGeom prst="rect">
              <a:avLst/>
            </a:prstGeom>
            <a:ln w="9525">
              <a:solidFill>
                <a:schemeClr val="accent1"/>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20" name="Oval 24">
              <a:extLst>
                <a:ext uri="{FF2B5EF4-FFF2-40B4-BE49-F238E27FC236}">
                  <a16:creationId xmlns:a16="http://schemas.microsoft.com/office/drawing/2014/main" xmlns="" id="{4EFF8A68-7791-4CF6-B8A1-C94DFA4B37BC}"/>
                </a:ext>
              </a:extLst>
            </p:cNvPr>
            <p:cNvSpPr>
              <a:spLocks noChangeArrowheads="1"/>
            </p:cNvSpPr>
            <p:nvPr/>
          </p:nvSpPr>
          <p:spPr bwMode="auto">
            <a:xfrm>
              <a:off x="3609" y="2820"/>
              <a:ext cx="240" cy="240"/>
            </a:xfrm>
            <a:prstGeom prst="ellipse">
              <a:avLst/>
            </a:prstGeom>
            <a:gradFill rotWithShape="1">
              <a:gsLst>
                <a:gs pos="0">
                  <a:srgbClr val="FFFF00"/>
                </a:gs>
                <a:gs pos="100000">
                  <a:srgbClr val="FF0000"/>
                </a:gs>
              </a:gsLst>
              <a:path path="shape">
                <a:fillToRect l="50000" t="50000" r="50000" b="50000"/>
              </a:path>
            </a:gradFill>
            <a:ln w="9525">
              <a:solidFill>
                <a:schemeClr val="accent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3</a:t>
              </a:r>
            </a:p>
          </p:txBody>
        </p:sp>
      </p:grpSp>
      <p:sp>
        <p:nvSpPr>
          <p:cNvPr id="2" name="TextBox 1">
            <a:extLst>
              <a:ext uri="{FF2B5EF4-FFF2-40B4-BE49-F238E27FC236}">
                <a16:creationId xmlns:a16="http://schemas.microsoft.com/office/drawing/2014/main" xmlns="" id="{8649884C-AAF3-4624-9833-29A555D73AE5}"/>
              </a:ext>
            </a:extLst>
          </p:cNvPr>
          <p:cNvSpPr txBox="1"/>
          <p:nvPr/>
        </p:nvSpPr>
        <p:spPr>
          <a:xfrm>
            <a:off x="243442" y="390549"/>
            <a:ext cx="11224591" cy="1077218"/>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Quan </a:t>
            </a:r>
            <a:r>
              <a:rPr lang="en-US" sz="3200" b="1" dirty="0" err="1">
                <a:latin typeface="Times New Roman" panose="02020603050405020304" pitchFamily="18" charset="0"/>
                <a:cs typeface="Times New Roman" panose="02020603050405020304" pitchFamily="18" charset="0"/>
              </a:rPr>
              <a:t>sát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tránh</a:t>
            </a:r>
            <a:r>
              <a:rPr lang="en-US" sz="3200" b="1" dirty="0">
                <a:latin typeface="Times New Roman" panose="02020603050405020304" pitchFamily="18" charset="0"/>
                <a:cs typeface="Times New Roman" panose="02020603050405020304" pitchFamily="18" charset="0"/>
              </a:rPr>
              <a:t> tai </a:t>
            </a:r>
            <a:r>
              <a:rPr lang="en-US" sz="3200" b="1" dirty="0" err="1">
                <a:latin typeface="Times New Roman" panose="02020603050405020304" pitchFamily="18" charset="0"/>
                <a:cs typeface="Times New Roman" panose="02020603050405020304" pitchFamily="18" charset="0"/>
              </a:rPr>
              <a:t>nạn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3177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5E1EA">
            <a:alpha val="60000"/>
          </a:srgb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12" name="Group 19">
            <a:extLst>
              <a:ext uri="{FF2B5EF4-FFF2-40B4-BE49-F238E27FC236}">
                <a16:creationId xmlns:a16="http://schemas.microsoft.com/office/drawing/2014/main" xmlns="" id="{126B7C1A-190E-4D19-AA8F-1E7F93CBACE2}"/>
              </a:ext>
            </a:extLst>
          </p:cNvPr>
          <p:cNvGrpSpPr>
            <a:grpSpLocks/>
          </p:cNvGrpSpPr>
          <p:nvPr/>
        </p:nvGrpSpPr>
        <p:grpSpPr bwMode="auto">
          <a:xfrm>
            <a:off x="422192" y="1139456"/>
            <a:ext cx="5421862" cy="2779402"/>
            <a:chOff x="96" y="1344"/>
            <a:chExt cx="1728" cy="1728"/>
          </a:xfrm>
        </p:grpSpPr>
        <p:pic>
          <p:nvPicPr>
            <p:cNvPr id="13" name="Picture 20" descr="1">
              <a:extLst>
                <a:ext uri="{FF2B5EF4-FFF2-40B4-BE49-F238E27FC236}">
                  <a16:creationId xmlns:a16="http://schemas.microsoft.com/office/drawing/2014/main" xmlns="" id="{74249356-1366-44F7-8AE1-5D868503C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96" y="1344"/>
              <a:ext cx="1728" cy="1728"/>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4" name="Oval 21">
              <a:extLst>
                <a:ext uri="{FF2B5EF4-FFF2-40B4-BE49-F238E27FC236}">
                  <a16:creationId xmlns:a16="http://schemas.microsoft.com/office/drawing/2014/main" xmlns="" id="{A12C6E93-C623-4E39-9FA5-FBC595A2175D}"/>
                </a:ext>
              </a:extLst>
            </p:cNvPr>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dirty="0">
                  <a:solidFill>
                    <a:srgbClr val="000066"/>
                  </a:solidFill>
                  <a:latin typeface="Times New Roman" panose="02020603050405020304" pitchFamily="18" charset="0"/>
                </a:rPr>
                <a:t>1</a:t>
              </a:r>
            </a:p>
          </p:txBody>
        </p:sp>
      </p:grpSp>
      <p:sp>
        <p:nvSpPr>
          <p:cNvPr id="3" name="TextBox 2">
            <a:extLst>
              <a:ext uri="{FF2B5EF4-FFF2-40B4-BE49-F238E27FC236}">
                <a16:creationId xmlns:a16="http://schemas.microsoft.com/office/drawing/2014/main" xmlns="" id="{245BE35E-8EDD-40F5-B00D-4C04070EAA70}"/>
              </a:ext>
            </a:extLst>
          </p:cNvPr>
          <p:cNvSpPr txBox="1"/>
          <p:nvPr/>
        </p:nvSpPr>
        <p:spPr>
          <a:xfrm>
            <a:off x="207817" y="87864"/>
            <a:ext cx="11762509" cy="954107"/>
          </a:xfrm>
          <a:prstGeom prst="rect">
            <a:avLst/>
          </a:prstGeom>
          <a:solidFill>
            <a:srgbClr val="F2EB68"/>
          </a:solid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Bức tranh vẽ gì? Em hãy dự đoán điều gì có thể xảy ra đối với những tình huống trong các bức tranh?</a:t>
            </a:r>
          </a:p>
        </p:txBody>
      </p:sp>
      <p:pic>
        <p:nvPicPr>
          <p:cNvPr id="2050" name="Picture 2" descr="Rơi nước mắt trước cảnh học sinh bơi qua sông đến trường">
            <a:extLst>
              <a:ext uri="{FF2B5EF4-FFF2-40B4-BE49-F238E27FC236}">
                <a16:creationId xmlns:a16="http://schemas.microsoft.com/office/drawing/2014/main" xmlns="" id="{09697BBF-531C-4BC3-AE00-7B4827CEA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818" y="1127591"/>
            <a:ext cx="5421862" cy="2791268"/>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054" name="Picture 6" descr="Mộng mơ thấy tắm sông đánh con số nào là ăn chắc">
            <a:extLst>
              <a:ext uri="{FF2B5EF4-FFF2-40B4-BE49-F238E27FC236}">
                <a16:creationId xmlns:a16="http://schemas.microsoft.com/office/drawing/2014/main" xmlns="" id="{9883B26E-BAB0-41BA-9DCE-8C1B3A5B79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34"/>
          <a:stretch/>
        </p:blipFill>
        <p:spPr bwMode="auto">
          <a:xfrm>
            <a:off x="6303819" y="4016343"/>
            <a:ext cx="5421861" cy="275379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AutoShape 10" descr="Ngày hè của những đứa trẻ không ở thành phố - Ngay he cua nhung dua tre  khong o thanh pho - daubao.com">
            <a:extLst>
              <a:ext uri="{FF2B5EF4-FFF2-40B4-BE49-F238E27FC236}">
                <a16:creationId xmlns:a16="http://schemas.microsoft.com/office/drawing/2014/main" xmlns="" id="{FA3E368B-BB0A-43FC-9792-CA6AC0E282D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Số trẻ em tử vong do đuối nước có xu hướng giảm | baotintuc.vn">
            <a:extLst>
              <a:ext uri="{FF2B5EF4-FFF2-40B4-BE49-F238E27FC236}">
                <a16:creationId xmlns:a16="http://schemas.microsoft.com/office/drawing/2014/main" xmlns="" id="{E3E896CB-3966-4A2E-897D-E9AE471DA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192" y="4016343"/>
            <a:ext cx="5421862" cy="275379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8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060"/>
                                        </p:tgtEl>
                                        <p:attrNameLst>
                                          <p:attrName>style.visibility</p:attrName>
                                        </p:attrNameLst>
                                      </p:cBhvr>
                                      <p:to>
                                        <p:strVal val="visible"/>
                                      </p:to>
                                    </p:set>
                                    <p:anim calcmode="lin" valueType="num">
                                      <p:cBhvr>
                                        <p:cTn id="25" dur="500" fill="hold"/>
                                        <p:tgtEl>
                                          <p:spTgt spid="2060"/>
                                        </p:tgtEl>
                                        <p:attrNameLst>
                                          <p:attrName>ppt_w</p:attrName>
                                        </p:attrNameLst>
                                      </p:cBhvr>
                                      <p:tavLst>
                                        <p:tav tm="0">
                                          <p:val>
                                            <p:fltVal val="0"/>
                                          </p:val>
                                        </p:tav>
                                        <p:tav tm="100000">
                                          <p:val>
                                            <p:strVal val="#ppt_w"/>
                                          </p:val>
                                        </p:tav>
                                      </p:tavLst>
                                    </p:anim>
                                    <p:anim calcmode="lin" valueType="num">
                                      <p:cBhvr>
                                        <p:cTn id="26" dur="500" fill="hold"/>
                                        <p:tgtEl>
                                          <p:spTgt spid="2060"/>
                                        </p:tgtEl>
                                        <p:attrNameLst>
                                          <p:attrName>ppt_h</p:attrName>
                                        </p:attrNameLst>
                                      </p:cBhvr>
                                      <p:tavLst>
                                        <p:tav tm="0">
                                          <p:val>
                                            <p:fltVal val="0"/>
                                          </p:val>
                                        </p:tav>
                                        <p:tav tm="100000">
                                          <p:val>
                                            <p:strVal val="#ppt_h"/>
                                          </p:val>
                                        </p:tav>
                                      </p:tavLst>
                                    </p:anim>
                                    <p:animEffect transition="in" filter="fade">
                                      <p:cBhvr>
                                        <p:cTn id="27" dur="500"/>
                                        <p:tgtEl>
                                          <p:spTgt spid="2060"/>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 calcmode="lin" valueType="num">
                                      <p:cBhvr>
                                        <p:cTn id="31" dur="500" fill="hold"/>
                                        <p:tgtEl>
                                          <p:spTgt spid="2054"/>
                                        </p:tgtEl>
                                        <p:attrNameLst>
                                          <p:attrName>ppt_w</p:attrName>
                                        </p:attrNameLst>
                                      </p:cBhvr>
                                      <p:tavLst>
                                        <p:tav tm="0">
                                          <p:val>
                                            <p:fltVal val="0"/>
                                          </p:val>
                                        </p:tav>
                                        <p:tav tm="100000">
                                          <p:val>
                                            <p:strVal val="#ppt_w"/>
                                          </p:val>
                                        </p:tav>
                                      </p:tavLst>
                                    </p:anim>
                                    <p:anim calcmode="lin" valueType="num">
                                      <p:cBhvr>
                                        <p:cTn id="32" dur="500" fill="hold"/>
                                        <p:tgtEl>
                                          <p:spTgt spid="2054"/>
                                        </p:tgtEl>
                                        <p:attrNameLst>
                                          <p:attrName>ppt_h</p:attrName>
                                        </p:attrNameLst>
                                      </p:cBhvr>
                                      <p:tavLst>
                                        <p:tav tm="0">
                                          <p:val>
                                            <p:fltVal val="0"/>
                                          </p:val>
                                        </p:tav>
                                        <p:tav tm="100000">
                                          <p:val>
                                            <p:strVal val="#ppt_h"/>
                                          </p:val>
                                        </p:tav>
                                      </p:tavLst>
                                    </p:anim>
                                    <p:animEffect transition="in" filter="fade">
                                      <p:cBhvr>
                                        <p:cTn id="3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5E1EA">
            <a:alpha val="60000"/>
          </a:srgb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12" name="Group 19">
            <a:extLst>
              <a:ext uri="{FF2B5EF4-FFF2-40B4-BE49-F238E27FC236}">
                <a16:creationId xmlns:a16="http://schemas.microsoft.com/office/drawing/2014/main" xmlns="" id="{126B7C1A-190E-4D19-AA8F-1E7F93CBACE2}"/>
              </a:ext>
            </a:extLst>
          </p:cNvPr>
          <p:cNvGrpSpPr>
            <a:grpSpLocks/>
          </p:cNvGrpSpPr>
          <p:nvPr/>
        </p:nvGrpSpPr>
        <p:grpSpPr bwMode="auto">
          <a:xfrm>
            <a:off x="4800600" y="1063124"/>
            <a:ext cx="6861311" cy="5704975"/>
            <a:chOff x="96" y="1344"/>
            <a:chExt cx="1728" cy="1728"/>
          </a:xfrm>
        </p:grpSpPr>
        <p:pic>
          <p:nvPicPr>
            <p:cNvPr id="13" name="Picture 20" descr="1">
              <a:extLst>
                <a:ext uri="{FF2B5EF4-FFF2-40B4-BE49-F238E27FC236}">
                  <a16:creationId xmlns:a16="http://schemas.microsoft.com/office/drawing/2014/main" xmlns="" id="{74249356-1366-44F7-8AE1-5D868503C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96" y="1344"/>
              <a:ext cx="1728" cy="1728"/>
            </a:xfrm>
            <a:prstGeom prst="rect">
              <a:avLst/>
            </a:prstGeom>
            <a:ln w="9525">
              <a:solidFill>
                <a:schemeClr val="accent1"/>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14" name="Oval 21">
              <a:extLst>
                <a:ext uri="{FF2B5EF4-FFF2-40B4-BE49-F238E27FC236}">
                  <a16:creationId xmlns:a16="http://schemas.microsoft.com/office/drawing/2014/main" xmlns="" id="{A12C6E93-C623-4E39-9FA5-FBC595A2175D}"/>
                </a:ext>
              </a:extLst>
            </p:cNvPr>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accent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1</a:t>
              </a:r>
            </a:p>
          </p:txBody>
        </p:sp>
      </p:grpSp>
      <p:sp>
        <p:nvSpPr>
          <p:cNvPr id="4" name="Rectangle 3">
            <a:extLst>
              <a:ext uri="{FF2B5EF4-FFF2-40B4-BE49-F238E27FC236}">
                <a16:creationId xmlns:a16="http://schemas.microsoft.com/office/drawing/2014/main" xmlns="" id="{99955734-F991-47B6-A02B-69AF63BEE4EB}"/>
              </a:ext>
            </a:extLst>
          </p:cNvPr>
          <p:cNvSpPr/>
          <p:nvPr/>
        </p:nvSpPr>
        <p:spPr>
          <a:xfrm>
            <a:off x="282439" y="1185192"/>
            <a:ext cx="4267200" cy="54541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25000"/>
              </a:spcBef>
              <a:spcAft>
                <a:spcPct val="30000"/>
              </a:spcAft>
            </a:pPr>
            <a:r>
              <a:rPr lang="en-US" sz="4000" b="1" dirty="0" err="1">
                <a:solidFill>
                  <a:srgbClr val="002060"/>
                </a:solidFill>
                <a:latin typeface="Times New Roman" panose="02020603050405020304" pitchFamily="18" charset="0"/>
              </a:rPr>
              <a:t>Các</a:t>
            </a:r>
            <a:r>
              <a:rPr lang="en-US" sz="4000" b="1" dirty="0">
                <a:solidFill>
                  <a:srgbClr val="002060"/>
                </a:solidFill>
                <a:latin typeface="Times New Roman" panose="02020603050405020304" pitchFamily="18" charset="0"/>
              </a:rPr>
              <a:t> </a:t>
            </a:r>
            <a:r>
              <a:rPr lang="en-US" sz="4000" b="1" dirty="0" err="1">
                <a:solidFill>
                  <a:srgbClr val="002060"/>
                </a:solidFill>
                <a:latin typeface="Times New Roman" panose="02020603050405020304" pitchFamily="18" charset="0"/>
              </a:rPr>
              <a:t>bạn</a:t>
            </a:r>
            <a:r>
              <a:rPr lang="en-US" sz="4000" b="1" dirty="0">
                <a:solidFill>
                  <a:srgbClr val="002060"/>
                </a:solidFill>
                <a:latin typeface="Times New Roman" panose="02020603050405020304" pitchFamily="18" charset="0"/>
              </a:rPr>
              <a:t> </a:t>
            </a:r>
            <a:r>
              <a:rPr lang="en-US" sz="4000" b="1" dirty="0" err="1">
                <a:solidFill>
                  <a:srgbClr val="002060"/>
                </a:solidFill>
                <a:latin typeface="Times New Roman" panose="02020603050405020304" pitchFamily="18" charset="0"/>
              </a:rPr>
              <a:t>nhỏ</a:t>
            </a:r>
            <a:r>
              <a:rPr lang="en-US" sz="4000" b="1" dirty="0">
                <a:solidFill>
                  <a:srgbClr val="002060"/>
                </a:solidFill>
                <a:latin typeface="Times New Roman" panose="02020603050405020304" pitchFamily="18" charset="0"/>
              </a:rPr>
              <a:t> </a:t>
            </a:r>
            <a:r>
              <a:rPr lang="vi-VN" sz="4000" b="1" dirty="0">
                <a:solidFill>
                  <a:srgbClr val="002060"/>
                </a:solidFill>
                <a:latin typeface="Times New Roman" panose="02020603050405020304" pitchFamily="18" charset="0"/>
              </a:rPr>
              <a:t>đ</a:t>
            </a:r>
            <a:r>
              <a:rPr lang="en-US" sz="4000" b="1" dirty="0">
                <a:solidFill>
                  <a:srgbClr val="002060"/>
                </a:solidFill>
                <a:latin typeface="Times New Roman" panose="02020603050405020304" pitchFamily="18" charset="0"/>
              </a:rPr>
              <a:t>ang </a:t>
            </a:r>
            <a:r>
              <a:rPr lang="en-US" sz="4000" b="1" dirty="0" err="1">
                <a:solidFill>
                  <a:srgbClr val="002060"/>
                </a:solidFill>
                <a:latin typeface="Times New Roman" panose="02020603050405020304" pitchFamily="18" charset="0"/>
              </a:rPr>
              <a:t>ch</a:t>
            </a:r>
            <a:r>
              <a:rPr lang="vi-VN" sz="4000" b="1" dirty="0">
                <a:solidFill>
                  <a:srgbClr val="002060"/>
                </a:solidFill>
                <a:latin typeface="Times New Roman" panose="02020603050405020304" pitchFamily="18" charset="0"/>
              </a:rPr>
              <a:t>ơ</a:t>
            </a:r>
            <a:r>
              <a:rPr lang="en-US" sz="4000" b="1" dirty="0">
                <a:solidFill>
                  <a:srgbClr val="002060"/>
                </a:solidFill>
                <a:latin typeface="Times New Roman" panose="02020603050405020304" pitchFamily="18" charset="0"/>
              </a:rPr>
              <a:t>i ở gần ao, hồ sông, suối. Đây là việc không nên làm. Vì </a:t>
            </a:r>
            <a:r>
              <a:rPr lang="en-US" sz="4000" b="1" dirty="0" err="1">
                <a:solidFill>
                  <a:srgbClr val="002060"/>
                </a:solidFill>
                <a:latin typeface="Times New Roman" panose="02020603050405020304" pitchFamily="18" charset="0"/>
              </a:rPr>
              <a:t>ch</a:t>
            </a:r>
            <a:r>
              <a:rPr lang="vi-VN" sz="4000" b="1" dirty="0">
                <a:solidFill>
                  <a:srgbClr val="002060"/>
                </a:solidFill>
                <a:latin typeface="Times New Roman" panose="02020603050405020304" pitchFamily="18" charset="0"/>
              </a:rPr>
              <a:t>ơ</a:t>
            </a:r>
            <a:r>
              <a:rPr lang="en-US" sz="4000" b="1" dirty="0">
                <a:solidFill>
                  <a:srgbClr val="002060"/>
                </a:solidFill>
                <a:latin typeface="Times New Roman" panose="02020603050405020304" pitchFamily="18" charset="0"/>
              </a:rPr>
              <a:t>i gần ao, hồ, sông, suối dễ xảy ra tai nạn đuối nước.</a:t>
            </a:r>
          </a:p>
        </p:txBody>
      </p:sp>
    </p:spTree>
    <p:extLst>
      <p:ext uri="{BB962C8B-B14F-4D97-AF65-F5344CB8AC3E}">
        <p14:creationId xmlns:p14="http://schemas.microsoft.com/office/powerpoint/2010/main" val="12811840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11" name="Group 10">
            <a:extLst>
              <a:ext uri="{FF2B5EF4-FFF2-40B4-BE49-F238E27FC236}">
                <a16:creationId xmlns:a16="http://schemas.microsoft.com/office/drawing/2014/main" xmlns="" id="{ABFDE188-3A10-47C3-BFEB-51364C694900}"/>
              </a:ext>
            </a:extLst>
          </p:cNvPr>
          <p:cNvGrpSpPr/>
          <p:nvPr/>
        </p:nvGrpSpPr>
        <p:grpSpPr>
          <a:xfrm>
            <a:off x="4848800" y="1161698"/>
            <a:ext cx="7057450" cy="5469634"/>
            <a:chOff x="394483" y="354155"/>
            <a:chExt cx="8769786" cy="6186794"/>
          </a:xfrm>
        </p:grpSpPr>
        <p:grpSp>
          <p:nvGrpSpPr>
            <p:cNvPr id="19" name="Group 19">
              <a:extLst>
                <a:ext uri="{FF2B5EF4-FFF2-40B4-BE49-F238E27FC236}">
                  <a16:creationId xmlns:a16="http://schemas.microsoft.com/office/drawing/2014/main" xmlns="" id="{4B0CD7E5-38CC-4E7E-AF8C-A6067AADD7D0}"/>
                </a:ext>
              </a:extLst>
            </p:cNvPr>
            <p:cNvGrpSpPr>
              <a:grpSpLocks/>
            </p:cNvGrpSpPr>
            <p:nvPr/>
          </p:nvGrpSpPr>
          <p:grpSpPr bwMode="auto">
            <a:xfrm>
              <a:off x="394483" y="354155"/>
              <a:ext cx="4270793" cy="2922445"/>
              <a:chOff x="96" y="1344"/>
              <a:chExt cx="1728" cy="1728"/>
            </a:xfrm>
          </p:grpSpPr>
          <p:pic>
            <p:nvPicPr>
              <p:cNvPr id="23" name="Picture 20" descr="1">
                <a:extLst>
                  <a:ext uri="{FF2B5EF4-FFF2-40B4-BE49-F238E27FC236}">
                    <a16:creationId xmlns:a16="http://schemas.microsoft.com/office/drawing/2014/main" xmlns="" id="{EC52AFD5-97C7-4E55-82E2-4D1DE10E6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468"/>
              <a:stretch>
                <a:fillRect/>
              </a:stretch>
            </p:blipFill>
            <p:spPr bwMode="auto">
              <a:xfrm>
                <a:off x="96" y="1344"/>
                <a:ext cx="1728" cy="1728"/>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24" name="Oval 21">
                <a:extLst>
                  <a:ext uri="{FF2B5EF4-FFF2-40B4-BE49-F238E27FC236}">
                    <a16:creationId xmlns:a16="http://schemas.microsoft.com/office/drawing/2014/main" xmlns="" id="{B7CE07C8-8ADF-45C9-BD91-FBC34B296105}"/>
                  </a:ext>
                </a:extLst>
              </p:cNvPr>
              <p:cNvSpPr>
                <a:spLocks noChangeArrowheads="1"/>
              </p:cNvSpPr>
              <p:nvPr/>
            </p:nvSpPr>
            <p:spPr bwMode="auto">
              <a:xfrm>
                <a:off x="114" y="2793"/>
                <a:ext cx="240" cy="2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dirty="0">
                    <a:solidFill>
                      <a:srgbClr val="000066"/>
                    </a:solidFill>
                    <a:latin typeface="Times New Roman" panose="02020603050405020304" pitchFamily="18" charset="0"/>
                  </a:rPr>
                  <a:t>1</a:t>
                </a:r>
              </a:p>
            </p:txBody>
          </p:sp>
        </p:grpSp>
        <p:pic>
          <p:nvPicPr>
            <p:cNvPr id="20" name="Picture 2" descr="Rơi nước mắt trước cảnh học sinh bơi qua sông đến trường">
              <a:extLst>
                <a:ext uri="{FF2B5EF4-FFF2-40B4-BE49-F238E27FC236}">
                  <a16:creationId xmlns:a16="http://schemas.microsoft.com/office/drawing/2014/main" xmlns="" id="{A0FCA7D8-93DC-4420-8343-39E8BAC9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476" y="356298"/>
              <a:ext cx="4270793" cy="2920302"/>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1" name="Picture 6" descr="Mộng mơ thấy tắm sông đánh con số nào là ăn chắc">
              <a:extLst>
                <a:ext uri="{FF2B5EF4-FFF2-40B4-BE49-F238E27FC236}">
                  <a16:creationId xmlns:a16="http://schemas.microsoft.com/office/drawing/2014/main" xmlns="" id="{A5B7D012-EFBF-4C28-BA90-D998FE468D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34"/>
            <a:stretch/>
          </p:blipFill>
          <p:spPr bwMode="auto">
            <a:xfrm>
              <a:off x="4893477" y="3643216"/>
              <a:ext cx="4270792" cy="289773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22" name="Picture 12" descr="Số trẻ em tử vong do đuối nước có xu hướng giảm | baotintuc.vn">
              <a:extLst>
                <a:ext uri="{FF2B5EF4-FFF2-40B4-BE49-F238E27FC236}">
                  <a16:creationId xmlns:a16="http://schemas.microsoft.com/office/drawing/2014/main" xmlns="" id="{3FF8D0E4-3AFA-4F94-8812-0721A61CF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83" y="3638675"/>
              <a:ext cx="4270793" cy="290227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pic>
        <p:nvPicPr>
          <p:cNvPr id="3" name="Picture 4" descr="No No No Sticker by Emoji for iOS &amp; Android | GIPHY">
            <a:extLst>
              <a:ext uri="{FF2B5EF4-FFF2-40B4-BE49-F238E27FC236}">
                <a16:creationId xmlns:a16="http://schemas.microsoft.com/office/drawing/2014/main" xmlns="" id="{2587A01F-2252-4D00-88AF-1AE66C20A00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752657" y="1757166"/>
            <a:ext cx="3343668" cy="3343668"/>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lose">
            <a:extLst>
              <a:ext uri="{FF2B5EF4-FFF2-40B4-BE49-F238E27FC236}">
                <a16:creationId xmlns:a16="http://schemas.microsoft.com/office/drawing/2014/main" xmlns="" id="{35F20F06-4931-4CC7-B309-043AD04157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73540" y="4412481"/>
            <a:ext cx="1787421" cy="1787421"/>
          </a:xfrm>
          <a:prstGeom prst="rect">
            <a:avLst/>
          </a:prstGeom>
        </p:spPr>
      </p:pic>
      <p:pic>
        <p:nvPicPr>
          <p:cNvPr id="27" name="Graphic 26" descr="Close">
            <a:extLst>
              <a:ext uri="{FF2B5EF4-FFF2-40B4-BE49-F238E27FC236}">
                <a16:creationId xmlns:a16="http://schemas.microsoft.com/office/drawing/2014/main" xmlns="" id="{CBEEC557-C779-4466-9578-47144769A8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73540" y="1556753"/>
            <a:ext cx="1787421" cy="1787421"/>
          </a:xfrm>
          <a:prstGeom prst="rect">
            <a:avLst/>
          </a:prstGeom>
        </p:spPr>
      </p:pic>
      <p:pic>
        <p:nvPicPr>
          <p:cNvPr id="28" name="Graphic 27" descr="Close">
            <a:extLst>
              <a:ext uri="{FF2B5EF4-FFF2-40B4-BE49-F238E27FC236}">
                <a16:creationId xmlns:a16="http://schemas.microsoft.com/office/drawing/2014/main" xmlns="" id="{415D1A6B-FA7B-4722-9DC2-A7B2649FDFF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294087" y="1556753"/>
            <a:ext cx="1787421" cy="1787421"/>
          </a:xfrm>
          <a:prstGeom prst="rect">
            <a:avLst/>
          </a:prstGeom>
        </p:spPr>
      </p:pic>
      <p:pic>
        <p:nvPicPr>
          <p:cNvPr id="29" name="Graphic 28" descr="Close">
            <a:extLst>
              <a:ext uri="{FF2B5EF4-FFF2-40B4-BE49-F238E27FC236}">
                <a16:creationId xmlns:a16="http://schemas.microsoft.com/office/drawing/2014/main" xmlns="" id="{09F1F845-A07B-4E0B-BC26-A6192D009B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294087" y="4412481"/>
            <a:ext cx="1787421" cy="1787421"/>
          </a:xfrm>
          <a:prstGeom prst="rect">
            <a:avLst/>
          </a:prstGeom>
        </p:spPr>
      </p:pic>
      <p:sp>
        <p:nvSpPr>
          <p:cNvPr id="5" name="Rectangle 4">
            <a:extLst>
              <a:ext uri="{FF2B5EF4-FFF2-40B4-BE49-F238E27FC236}">
                <a16:creationId xmlns:a16="http://schemas.microsoft.com/office/drawing/2014/main" xmlns="" id="{06E517AE-E06D-46F5-B5FF-863BD93DD8D5}"/>
              </a:ext>
            </a:extLst>
          </p:cNvPr>
          <p:cNvSpPr/>
          <p:nvPr/>
        </p:nvSpPr>
        <p:spPr>
          <a:xfrm>
            <a:off x="282439" y="1185192"/>
            <a:ext cx="4267200" cy="54541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spcBef>
                <a:spcPct val="25000"/>
              </a:spcBef>
              <a:spcAft>
                <a:spcPct val="30000"/>
              </a:spcAft>
            </a:pPr>
            <a:r>
              <a:rPr lang="en-US" sz="4000" b="1" dirty="0" err="1">
                <a:solidFill>
                  <a:srgbClr val="002060"/>
                </a:solidFill>
                <a:latin typeface="Times New Roman" panose="02020603050405020304" pitchFamily="18" charset="0"/>
              </a:rPr>
              <a:t>Các</a:t>
            </a:r>
            <a:r>
              <a:rPr lang="en-US" sz="4000" b="1" dirty="0">
                <a:solidFill>
                  <a:srgbClr val="002060"/>
                </a:solidFill>
                <a:latin typeface="Times New Roman" panose="02020603050405020304" pitchFamily="18" charset="0"/>
              </a:rPr>
              <a:t> </a:t>
            </a:r>
            <a:r>
              <a:rPr lang="en-US" sz="4000" b="1" dirty="0" err="1">
                <a:solidFill>
                  <a:srgbClr val="002060"/>
                </a:solidFill>
                <a:latin typeface="Times New Roman" panose="02020603050405020304" pitchFamily="18" charset="0"/>
              </a:rPr>
              <a:t>bạn</a:t>
            </a:r>
            <a:r>
              <a:rPr lang="en-US" sz="4000" b="1" dirty="0">
                <a:solidFill>
                  <a:srgbClr val="002060"/>
                </a:solidFill>
                <a:latin typeface="Times New Roman" panose="02020603050405020304" pitchFamily="18" charset="0"/>
              </a:rPr>
              <a:t> </a:t>
            </a:r>
            <a:r>
              <a:rPr lang="en-US" sz="4000" b="1" dirty="0" err="1">
                <a:solidFill>
                  <a:srgbClr val="002060"/>
                </a:solidFill>
                <a:latin typeface="Times New Roman" panose="02020603050405020304" pitchFamily="18" charset="0"/>
              </a:rPr>
              <a:t>nhỏ</a:t>
            </a:r>
            <a:r>
              <a:rPr lang="en-US" sz="4000" b="1" dirty="0">
                <a:solidFill>
                  <a:srgbClr val="002060"/>
                </a:solidFill>
                <a:latin typeface="Times New Roman" panose="02020603050405020304" pitchFamily="18" charset="0"/>
              </a:rPr>
              <a:t> </a:t>
            </a:r>
            <a:r>
              <a:rPr lang="vi-VN" sz="4000" b="1" dirty="0">
                <a:solidFill>
                  <a:srgbClr val="002060"/>
                </a:solidFill>
                <a:latin typeface="Times New Roman" panose="02020603050405020304" pitchFamily="18" charset="0"/>
              </a:rPr>
              <a:t>đ</a:t>
            </a:r>
            <a:r>
              <a:rPr lang="en-US" sz="4000" b="1" dirty="0">
                <a:solidFill>
                  <a:srgbClr val="002060"/>
                </a:solidFill>
                <a:latin typeface="Times New Roman" panose="02020603050405020304" pitchFamily="18" charset="0"/>
              </a:rPr>
              <a:t>ang </a:t>
            </a:r>
            <a:r>
              <a:rPr lang="en-US" sz="4000" b="1" dirty="0" err="1">
                <a:solidFill>
                  <a:srgbClr val="002060"/>
                </a:solidFill>
                <a:latin typeface="Times New Roman" panose="02020603050405020304" pitchFamily="18" charset="0"/>
              </a:rPr>
              <a:t>ch</a:t>
            </a:r>
            <a:r>
              <a:rPr lang="vi-VN" sz="4000" b="1" dirty="0">
                <a:solidFill>
                  <a:srgbClr val="002060"/>
                </a:solidFill>
                <a:latin typeface="Times New Roman" panose="02020603050405020304" pitchFamily="18" charset="0"/>
              </a:rPr>
              <a:t>ơ</a:t>
            </a:r>
            <a:r>
              <a:rPr lang="en-US" sz="4000" b="1" dirty="0">
                <a:solidFill>
                  <a:srgbClr val="002060"/>
                </a:solidFill>
                <a:latin typeface="Times New Roman" panose="02020603050405020304" pitchFamily="18" charset="0"/>
              </a:rPr>
              <a:t>i ở gần ao, hồ sông, suối. Đây là việc không nên làm. Vì </a:t>
            </a:r>
            <a:r>
              <a:rPr lang="en-US" sz="4000" b="1" dirty="0" err="1">
                <a:solidFill>
                  <a:srgbClr val="002060"/>
                </a:solidFill>
                <a:latin typeface="Times New Roman" panose="02020603050405020304" pitchFamily="18" charset="0"/>
              </a:rPr>
              <a:t>ch</a:t>
            </a:r>
            <a:r>
              <a:rPr lang="vi-VN" sz="4000" b="1" dirty="0">
                <a:solidFill>
                  <a:srgbClr val="002060"/>
                </a:solidFill>
                <a:latin typeface="Times New Roman" panose="02020603050405020304" pitchFamily="18" charset="0"/>
              </a:rPr>
              <a:t>ơ</a:t>
            </a:r>
            <a:r>
              <a:rPr lang="en-US" sz="4000" b="1" dirty="0">
                <a:solidFill>
                  <a:srgbClr val="002060"/>
                </a:solidFill>
                <a:latin typeface="Times New Roman" panose="02020603050405020304" pitchFamily="18" charset="0"/>
              </a:rPr>
              <a:t>i gần ao, hồ, sông, suối dễ xảy ra tai nạn đuối nước.</a:t>
            </a:r>
          </a:p>
        </p:txBody>
      </p:sp>
    </p:spTree>
    <p:extLst>
      <p:ext uri="{BB962C8B-B14F-4D97-AF65-F5344CB8AC3E}">
        <p14:creationId xmlns:p14="http://schemas.microsoft.com/office/powerpoint/2010/main" val="307092871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par>
                                <p:cTn id="11" presetID="10" presetClass="entr" presetSubtype="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par>
                                <p:cTn id="14" presetID="10" presetClass="entr" presetSubtype="0" fill="hold" nodeType="withEffect">
                                  <p:stCondLst>
                                    <p:cond delay="100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childTnLst>
                                </p:cTn>
                              </p:par>
                            </p:childTnLst>
                          </p:cTn>
                        </p:par>
                        <p:par>
                          <p:cTn id="17" fill="hold">
                            <p:stCondLst>
                              <p:cond delay="2000"/>
                            </p:stCondLst>
                            <p:childTnLst>
                              <p:par>
                                <p:cTn id="18" presetID="42" presetClass="entr" presetSubtype="0" fill="hold" nodeType="afterEffect">
                                  <p:stCondLst>
                                    <p:cond delay="50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2" name="Group 1">
            <a:extLst>
              <a:ext uri="{FF2B5EF4-FFF2-40B4-BE49-F238E27FC236}">
                <a16:creationId xmlns:a16="http://schemas.microsoft.com/office/drawing/2014/main" xmlns="" id="{18BBE73E-A1D4-4A6E-84D4-649896D3575A}"/>
              </a:ext>
            </a:extLst>
          </p:cNvPr>
          <p:cNvGrpSpPr/>
          <p:nvPr/>
        </p:nvGrpSpPr>
        <p:grpSpPr>
          <a:xfrm>
            <a:off x="422192" y="1177618"/>
            <a:ext cx="11303486" cy="5592519"/>
            <a:chOff x="422192" y="1177618"/>
            <a:chExt cx="11303486" cy="5592519"/>
          </a:xfrm>
        </p:grpSpPr>
        <p:pic>
          <p:nvPicPr>
            <p:cNvPr id="5124" name="Picture 4" descr="Đời Sống Xã Hội: 14865 - Chuyện cái mái vú của bà nghị Xuân">
              <a:extLst>
                <a:ext uri="{FF2B5EF4-FFF2-40B4-BE49-F238E27FC236}">
                  <a16:creationId xmlns:a16="http://schemas.microsoft.com/office/drawing/2014/main" xmlns="" id="{B35061A7-3B0D-4CEE-98B2-CA6E1FCD8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398" y="1177620"/>
              <a:ext cx="5477280" cy="272672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grpSp>
          <p:nvGrpSpPr>
            <p:cNvPr id="15" name="Group 16">
              <a:extLst>
                <a:ext uri="{FF2B5EF4-FFF2-40B4-BE49-F238E27FC236}">
                  <a16:creationId xmlns:a16="http://schemas.microsoft.com/office/drawing/2014/main" xmlns="" id="{1BF2F7FE-871E-4909-B228-EC9CFD4F2B85}"/>
                </a:ext>
              </a:extLst>
            </p:cNvPr>
            <p:cNvGrpSpPr>
              <a:grpSpLocks/>
            </p:cNvGrpSpPr>
            <p:nvPr/>
          </p:nvGrpSpPr>
          <p:grpSpPr bwMode="auto">
            <a:xfrm>
              <a:off x="422192" y="1177618"/>
              <a:ext cx="5421860" cy="2726723"/>
              <a:chOff x="1872" y="1344"/>
              <a:chExt cx="1680" cy="1728"/>
            </a:xfrm>
          </p:grpSpPr>
          <p:pic>
            <p:nvPicPr>
              <p:cNvPr id="16" name="Picture 17" descr="2">
                <a:extLst>
                  <a:ext uri="{FF2B5EF4-FFF2-40B4-BE49-F238E27FC236}">
                    <a16:creationId xmlns:a16="http://schemas.microsoft.com/office/drawing/2014/main" xmlns="" id="{590F8E35-3A81-4D2D-BBC7-CCEF636D6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1344"/>
                <a:ext cx="1680" cy="1728"/>
              </a:xfrm>
              <a:prstGeom prst="rect">
                <a:avLst/>
              </a:prstGeom>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17" name="Oval 18">
                <a:extLst>
                  <a:ext uri="{FF2B5EF4-FFF2-40B4-BE49-F238E27FC236}">
                    <a16:creationId xmlns:a16="http://schemas.microsoft.com/office/drawing/2014/main" xmlns="" id="{4242CCC9-D8F1-45C8-81D5-8788BA6631F3}"/>
                  </a:ext>
                </a:extLst>
              </p:cNvPr>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bg1">
                    <a:lumMod val="50000"/>
                  </a:schemeClr>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2</a:t>
                </a:r>
              </a:p>
            </p:txBody>
          </p:sp>
        </p:grpSp>
        <p:pic>
          <p:nvPicPr>
            <p:cNvPr id="5126" name="Picture 6" descr="Chủ động trữ nước mưa, nước ngọt - Báo Đồng Khởi Online">
              <a:extLst>
                <a:ext uri="{FF2B5EF4-FFF2-40B4-BE49-F238E27FC236}">
                  <a16:creationId xmlns:a16="http://schemas.microsoft.com/office/drawing/2014/main" xmlns="" id="{19F7ECDD-1318-418F-AFA6-1FCA699C6F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192" y="4039993"/>
              <a:ext cx="5421860" cy="2730144"/>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5130" name="Picture 10" descr="Thanh Hoá: Nét đẹp giếng xưa">
              <a:extLst>
                <a:ext uri="{FF2B5EF4-FFF2-40B4-BE49-F238E27FC236}">
                  <a16:creationId xmlns:a16="http://schemas.microsoft.com/office/drawing/2014/main" xmlns="" id="{DE5404AF-C3E4-4B0C-A7CA-52F8C353C2F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1666" b="10306"/>
            <a:stretch/>
          </p:blipFill>
          <p:spPr bwMode="auto">
            <a:xfrm>
              <a:off x="6248398" y="4039988"/>
              <a:ext cx="5477280" cy="273014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06831644-5137-44ED-B670-CEFB38DCF045}"/>
              </a:ext>
            </a:extLst>
          </p:cNvPr>
          <p:cNvSpPr txBox="1"/>
          <p:nvPr/>
        </p:nvSpPr>
        <p:spPr>
          <a:xfrm>
            <a:off x="207817" y="87864"/>
            <a:ext cx="11762509" cy="954107"/>
          </a:xfrm>
          <a:prstGeom prst="rect">
            <a:avLst/>
          </a:prstGeom>
          <a:solidFill>
            <a:srgbClr val="F2EB68"/>
          </a:solid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Theo em, giếng, chum, vại, bể nước phải được sử dụng như thế nào thì mới an toàn? Vì sao?</a:t>
            </a:r>
          </a:p>
        </p:txBody>
      </p:sp>
    </p:spTree>
    <p:extLst>
      <p:ext uri="{BB962C8B-B14F-4D97-AF65-F5344CB8AC3E}">
        <p14:creationId xmlns:p14="http://schemas.microsoft.com/office/powerpoint/2010/main" val="353554657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0000"/>
          </a:schemeClr>
        </a:solidFill>
        <a:effectLst/>
      </p:bgPr>
    </p:bg>
    <p:spTree>
      <p:nvGrpSpPr>
        <p:cNvPr id="1" name=""/>
        <p:cNvGrpSpPr/>
        <p:nvPr/>
      </p:nvGrpSpPr>
      <p:grpSpPr>
        <a:xfrm>
          <a:off x="0" y="0"/>
          <a:ext cx="0" cy="0"/>
          <a:chOff x="0" y="0"/>
          <a:chExt cx="0" cy="0"/>
        </a:xfrm>
      </p:grpSpPr>
      <p:sp>
        <p:nvSpPr>
          <p:cNvPr id="10" name="Line 3368">
            <a:extLst>
              <a:ext uri="{FF2B5EF4-FFF2-40B4-BE49-F238E27FC236}">
                <a16:creationId xmlns:a16="http://schemas.microsoft.com/office/drawing/2014/main" xmlns="" id="{E96E2D5B-D5FF-4ABA-AC10-EAB1B32B5EE6}"/>
              </a:ext>
            </a:extLst>
          </p:cNvPr>
          <p:cNvSpPr>
            <a:spLocks noChangeShapeType="1"/>
          </p:cNvSpPr>
          <p:nvPr/>
        </p:nvSpPr>
        <p:spPr bwMode="auto">
          <a:xfrm flipH="1">
            <a:off x="1145262" y="6287279"/>
            <a:ext cx="38100"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i="1">
              <a:solidFill>
                <a:srgbClr val="000000"/>
              </a:solidFill>
              <a:latin typeface="Times New Roman" pitchFamily="18" charset="0"/>
            </a:endParaRPr>
          </a:p>
        </p:txBody>
      </p:sp>
      <p:grpSp>
        <p:nvGrpSpPr>
          <p:cNvPr id="9" name="Group 16">
            <a:extLst>
              <a:ext uri="{FF2B5EF4-FFF2-40B4-BE49-F238E27FC236}">
                <a16:creationId xmlns:a16="http://schemas.microsoft.com/office/drawing/2014/main" xmlns="" id="{84BD05ED-ADCC-4D95-AB29-3B29FBEEAA46}"/>
              </a:ext>
            </a:extLst>
          </p:cNvPr>
          <p:cNvGrpSpPr>
            <a:grpSpLocks/>
          </p:cNvGrpSpPr>
          <p:nvPr/>
        </p:nvGrpSpPr>
        <p:grpSpPr bwMode="auto">
          <a:xfrm>
            <a:off x="410309" y="1063124"/>
            <a:ext cx="6752491" cy="5698563"/>
            <a:chOff x="1872" y="1344"/>
            <a:chExt cx="1680" cy="1728"/>
          </a:xfrm>
        </p:grpSpPr>
        <p:pic>
          <p:nvPicPr>
            <p:cNvPr id="11" name="Picture 17" descr="2">
              <a:extLst>
                <a:ext uri="{FF2B5EF4-FFF2-40B4-BE49-F238E27FC236}">
                  <a16:creationId xmlns:a16="http://schemas.microsoft.com/office/drawing/2014/main" xmlns="" id="{C4E8B58C-DB10-4654-9393-DFCBA7E2A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 y="1344"/>
              <a:ext cx="1680" cy="1728"/>
            </a:xfrm>
            <a:prstGeom prst="rect">
              <a:avLst/>
            </a:prstGeom>
            <a:ln w="9525">
              <a:solidFill>
                <a:schemeClr val="accent1"/>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
          <p:nvSpPr>
            <p:cNvPr id="15" name="Oval 18">
              <a:extLst>
                <a:ext uri="{FF2B5EF4-FFF2-40B4-BE49-F238E27FC236}">
                  <a16:creationId xmlns:a16="http://schemas.microsoft.com/office/drawing/2014/main" xmlns="" id="{CBB967AB-2425-45A9-AFAB-1EEBD79D3582}"/>
                </a:ext>
              </a:extLst>
            </p:cNvPr>
            <p:cNvSpPr>
              <a:spLocks noChangeArrowheads="1"/>
            </p:cNvSpPr>
            <p:nvPr/>
          </p:nvSpPr>
          <p:spPr bwMode="auto">
            <a:xfrm>
              <a:off x="1881" y="2802"/>
              <a:ext cx="240" cy="240"/>
            </a:xfrm>
            <a:prstGeom prst="ellipse">
              <a:avLst/>
            </a:prstGeom>
            <a:gradFill rotWithShape="1">
              <a:gsLst>
                <a:gs pos="0">
                  <a:srgbClr val="FFFF00"/>
                </a:gs>
                <a:gs pos="100000">
                  <a:srgbClr val="FF0000"/>
                </a:gs>
              </a:gsLst>
              <a:path path="shape">
                <a:fillToRect l="50000" t="50000" r="50000" b="50000"/>
              </a:path>
            </a:gradFill>
            <a:ln w="9525">
              <a:solidFill>
                <a:schemeClr val="accent1"/>
              </a:solidFill>
              <a:round/>
              <a:headEnd/>
              <a:tailEnd/>
            </a:ln>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r>
                <a:rPr lang="en-US" sz="2400" b="1">
                  <a:solidFill>
                    <a:srgbClr val="000066"/>
                  </a:solidFill>
                  <a:latin typeface="Times New Roman" panose="02020603050405020304" pitchFamily="18" charset="0"/>
                </a:rPr>
                <a:t>2</a:t>
              </a:r>
            </a:p>
          </p:txBody>
        </p:sp>
      </p:grpSp>
      <p:sp>
        <p:nvSpPr>
          <p:cNvPr id="3" name="Rectangle 2">
            <a:extLst>
              <a:ext uri="{FF2B5EF4-FFF2-40B4-BE49-F238E27FC236}">
                <a16:creationId xmlns:a16="http://schemas.microsoft.com/office/drawing/2014/main" xmlns="" id="{C9E94ECB-63B3-4817-BC3C-3039F1F8BD74}"/>
              </a:ext>
            </a:extLst>
          </p:cNvPr>
          <p:cNvSpPr/>
          <p:nvPr/>
        </p:nvSpPr>
        <p:spPr>
          <a:xfrm>
            <a:off x="7514491" y="1185192"/>
            <a:ext cx="4267200" cy="545414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25000"/>
              </a:spcBef>
              <a:spcAft>
                <a:spcPct val="30000"/>
              </a:spcAft>
            </a:pPr>
            <a:r>
              <a:rPr lang="en-US" sz="3600" b="1" dirty="0">
                <a:solidFill>
                  <a:srgbClr val="002060"/>
                </a:solidFill>
                <a:latin typeface="Times New Roman" panose="02020603050405020304" pitchFamily="18" charset="0"/>
              </a:rPr>
              <a:t>Giếng, chum, vại, bể nước phải có nắp đậy. Thành giếng và bể nước </a:t>
            </a:r>
            <a:r>
              <a:rPr lang="vi-VN" sz="3600" b="1" dirty="0">
                <a:solidFill>
                  <a:srgbClr val="002060"/>
                </a:solidFill>
                <a:latin typeface="Times New Roman" panose="02020603050405020304" pitchFamily="18" charset="0"/>
              </a:rPr>
              <a:t>đư</a:t>
            </a:r>
            <a:r>
              <a:rPr lang="en-US" sz="3600" b="1" dirty="0" err="1">
                <a:solidFill>
                  <a:srgbClr val="002060"/>
                </a:solidFill>
                <a:latin typeface="Times New Roman" panose="02020603050405020304" pitchFamily="18" charset="0"/>
              </a:rPr>
              <a:t>ợc</a:t>
            </a:r>
            <a:r>
              <a:rPr lang="en-US" sz="3600" b="1" dirty="0">
                <a:solidFill>
                  <a:srgbClr val="002060"/>
                </a:solidFill>
                <a:latin typeface="Times New Roman" panose="02020603050405020304" pitchFamily="18" charset="0"/>
              </a:rPr>
              <a:t> xây cao và rất an toàn </a:t>
            </a:r>
            <a:r>
              <a:rPr lang="vi-VN" sz="3600" b="1" dirty="0">
                <a:solidFill>
                  <a:srgbClr val="002060"/>
                </a:solidFill>
                <a:latin typeface="Times New Roman" panose="02020603050405020304" pitchFamily="18" charset="0"/>
              </a:rPr>
              <a:t>đ</a:t>
            </a:r>
            <a:r>
              <a:rPr lang="en-US" sz="3600" b="1" dirty="0" err="1">
                <a:solidFill>
                  <a:srgbClr val="002060"/>
                </a:solidFill>
                <a:latin typeface="Times New Roman" panose="02020603050405020304" pitchFamily="18" charset="0"/>
              </a:rPr>
              <a:t>ối</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với</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trẻ</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em</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Việc</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làm</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này</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nên</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làm</a:t>
            </a:r>
            <a:r>
              <a:rPr lang="en-US" sz="3600" b="1" dirty="0">
                <a:solidFill>
                  <a:srgbClr val="002060"/>
                </a:solidFill>
                <a:latin typeface="Times New Roman" panose="02020603050405020304" pitchFamily="18" charset="0"/>
              </a:rPr>
              <a:t> </a:t>
            </a:r>
            <a:r>
              <a:rPr lang="vi-VN" sz="3600" b="1" dirty="0">
                <a:solidFill>
                  <a:srgbClr val="002060"/>
                </a:solidFill>
                <a:latin typeface="Times New Roman" panose="02020603050405020304" pitchFamily="18" charset="0"/>
              </a:rPr>
              <a:t>đ</a:t>
            </a:r>
            <a:r>
              <a:rPr lang="en-US" sz="3600" b="1" dirty="0">
                <a:solidFill>
                  <a:srgbClr val="002060"/>
                </a:solidFill>
                <a:latin typeface="Times New Roman" panose="02020603050405020304" pitchFamily="18" charset="0"/>
              </a:rPr>
              <a:t>ể </a:t>
            </a:r>
            <a:r>
              <a:rPr lang="en-US" sz="3600" b="1" dirty="0" err="1">
                <a:solidFill>
                  <a:srgbClr val="002060"/>
                </a:solidFill>
                <a:latin typeface="Times New Roman" panose="02020603050405020304" pitchFamily="18" charset="0"/>
              </a:rPr>
              <a:t>phòng</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tránh</a:t>
            </a:r>
            <a:r>
              <a:rPr lang="en-US" sz="3600" b="1" dirty="0">
                <a:solidFill>
                  <a:srgbClr val="002060"/>
                </a:solidFill>
                <a:latin typeface="Times New Roman" panose="02020603050405020304" pitchFamily="18" charset="0"/>
              </a:rPr>
              <a:t> tai </a:t>
            </a:r>
            <a:r>
              <a:rPr lang="en-US" sz="3600" b="1" dirty="0" err="1">
                <a:solidFill>
                  <a:srgbClr val="002060"/>
                </a:solidFill>
                <a:latin typeface="Times New Roman" panose="02020603050405020304" pitchFamily="18" charset="0"/>
              </a:rPr>
              <a:t>nạn</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cho</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trẻ</a:t>
            </a:r>
            <a:r>
              <a:rPr lang="en-US" sz="3600" b="1" dirty="0">
                <a:solidFill>
                  <a:srgbClr val="002060"/>
                </a:solidFill>
                <a:latin typeface="Times New Roman" panose="02020603050405020304" pitchFamily="18" charset="0"/>
              </a:rPr>
              <a:t> </a:t>
            </a:r>
            <a:r>
              <a:rPr lang="en-US" sz="3600" b="1" dirty="0" err="1">
                <a:solidFill>
                  <a:srgbClr val="002060"/>
                </a:solidFill>
                <a:latin typeface="Times New Roman" panose="02020603050405020304" pitchFamily="18" charset="0"/>
              </a:rPr>
              <a:t>em</a:t>
            </a:r>
            <a:r>
              <a:rPr lang="en-US" sz="3600" b="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12058804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ketchyVTI">
  <a:themeElements>
    <a:clrScheme name="AnalogousFromLightSeedRightStep">
      <a:dk1>
        <a:srgbClr val="000000"/>
      </a:dk1>
      <a:lt1>
        <a:srgbClr val="FFFFFF"/>
      </a:lt1>
      <a:dk2>
        <a:srgbClr val="3C3522"/>
      </a:dk2>
      <a:lt2>
        <a:srgbClr val="E2E6E8"/>
      </a:lt2>
      <a:accent1>
        <a:srgbClr val="EB8A5E"/>
      </a:accent1>
      <a:accent2>
        <a:srgbClr val="C39D36"/>
      </a:accent2>
      <a:accent3>
        <a:srgbClr val="9CA950"/>
      </a:accent3>
      <a:accent4>
        <a:srgbClr val="72B43E"/>
      </a:accent4>
      <a:accent5>
        <a:srgbClr val="34BA31"/>
      </a:accent5>
      <a:accent6>
        <a:srgbClr val="35B768"/>
      </a:accent6>
      <a:hlink>
        <a:srgbClr val="5E899D"/>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1078</TotalTime>
  <Words>765</Words>
  <Application>Microsoft Office PowerPoint</Application>
  <PresentationFormat>Widescreen</PresentationFormat>
  <Paragraphs>52</Paragraphs>
  <Slides>20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20</vt:i4>
      </vt:variant>
    </vt:vector>
  </HeadingPairs>
  <TitlesOfParts>
    <vt:vector size="31" baseType="lpstr">
      <vt:lpstr>SimSun</vt:lpstr>
      <vt:lpstr>Aachen</vt:lpstr>
      <vt:lpstr>Arial</vt:lpstr>
      <vt:lpstr>Calibri</vt:lpstr>
      <vt:lpstr>Modern Love</vt:lpstr>
      <vt:lpstr>SimHei</vt:lpstr>
      <vt:lpstr>Tahoma</vt:lpstr>
      <vt:lpstr>The Hand</vt:lpstr>
      <vt:lpstr>Times New Roman</vt:lpstr>
      <vt:lpstr>SketchyVTI</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 Ngoc Kim</dc:creator>
  <cp:lastModifiedBy>Xuyen</cp:lastModifiedBy>
  <cp:revision>111</cp:revision>
  <dcterms:created xsi:type="dcterms:W3CDTF">2020-11-06T13:10:19Z</dcterms:created>
  <dcterms:modified xsi:type="dcterms:W3CDTF">2022-11-14T14:34:29Z</dcterms:modified>
</cp:coreProperties>
</file>