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520" r:id="rId2"/>
    <p:sldId id="284" r:id="rId3"/>
    <p:sldId id="521" r:id="rId4"/>
    <p:sldId id="278" r:id="rId5"/>
    <p:sldId id="279" r:id="rId6"/>
    <p:sldId id="280" r:id="rId7"/>
    <p:sldId id="281" r:id="rId8"/>
    <p:sldId id="273" r:id="rId9"/>
    <p:sldId id="277" r:id="rId10"/>
    <p:sldId id="274" r:id="rId11"/>
    <p:sldId id="282" r:id="rId12"/>
    <p:sldId id="275" r:id="rId13"/>
    <p:sldId id="283"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5D"/>
    <a:srgbClr val="F58D56"/>
    <a:srgbClr val="FA7E26"/>
    <a:srgbClr val="64CEA4"/>
    <a:srgbClr val="F7F2BC"/>
    <a:srgbClr val="F79B8E"/>
    <a:srgbClr val="FFE4A9"/>
    <a:srgbClr val="9148C8"/>
    <a:srgbClr val="81C240"/>
    <a:srgbClr val="40B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3" autoAdjust="0"/>
    <p:restoredTop sz="94265" autoAdjust="0"/>
  </p:normalViewPr>
  <p:slideViewPr>
    <p:cSldViewPr snapToGrid="0">
      <p:cViewPr varScale="1">
        <p:scale>
          <a:sx n="59" d="100"/>
          <a:sy n="59" d="100"/>
        </p:scale>
        <p:origin x="808" y="5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A64472-9DC3-473E-81C8-D857383B32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4C2A7C0E-C5FB-4701-8462-43400057F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DE79F-85C5-4347-865A-EC1231B82829}" type="datetimeFigureOut">
              <a:rPr lang="vi-VN" smtClean="0"/>
              <a:t>11/03/2022</a:t>
            </a:fld>
            <a:endParaRPr lang="vi-VN"/>
          </a:p>
        </p:txBody>
      </p:sp>
      <p:sp>
        <p:nvSpPr>
          <p:cNvPr id="4" name="Footer Placeholder 3">
            <a:extLst>
              <a:ext uri="{FF2B5EF4-FFF2-40B4-BE49-F238E27FC236}">
                <a16:creationId xmlns:a16="http://schemas.microsoft.com/office/drawing/2014/main" id="{98BD9FF9-050E-47DF-850C-A194E51C2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D595FFC-4476-418A-B96E-4CC122083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5AF85-5BB3-4FCC-93C0-9708DA9078DD}" type="slidenum">
              <a:rPr lang="vi-VN" smtClean="0"/>
              <a:t>‹#›</a:t>
            </a:fld>
            <a:endParaRPr lang="vi-VN"/>
          </a:p>
        </p:txBody>
      </p:sp>
    </p:spTree>
    <p:extLst>
      <p:ext uri="{BB962C8B-B14F-4D97-AF65-F5344CB8AC3E}">
        <p14:creationId xmlns:p14="http://schemas.microsoft.com/office/powerpoint/2010/main" val="358576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846E3-D653-4186-BBE1-0817F3028A2F}" type="datetimeFigureOut">
              <a:rPr lang="vi-VN" smtClean="0"/>
              <a:t>11/03/2022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CFA73-C10E-43FA-A7AE-E3BC7829A128}" type="slidenum">
              <a:rPr lang="vi-VN" smtClean="0"/>
              <a:t>‹#›</a:t>
            </a:fld>
            <a:endParaRPr lang="vi-VN"/>
          </a:p>
        </p:txBody>
      </p:sp>
    </p:spTree>
    <p:extLst>
      <p:ext uri="{BB962C8B-B14F-4D97-AF65-F5344CB8AC3E}">
        <p14:creationId xmlns:p14="http://schemas.microsoft.com/office/powerpoint/2010/main" val="82073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1C3EA60-C173-0948-9377-0B75741507DB}" type="datetimeFigureOut">
              <a:rPr lang="en-VN" smtClean="0"/>
              <a:t>03/11/2022</a:t>
            </a:fld>
            <a:endParaRPr lang="en-VN"/>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VN"/>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99A8CC5-B7EB-9C43-80CE-31A054F0766B}" type="slidenum">
              <a:rPr lang="en-VN" smtClean="0"/>
              <a:t>‹#›</a:t>
            </a:fld>
            <a:endParaRPr lang="en-VN"/>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48129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1" y="159112"/>
            <a:ext cx="8809795" cy="1935747"/>
          </a:xfrm>
          <a:prstGeom prst="rect">
            <a:avLst/>
          </a:prstGeom>
        </p:spPr>
      </p:pic>
      <p:sp>
        <p:nvSpPr>
          <p:cNvPr id="7" name="TextBox 6"/>
          <p:cNvSpPr txBox="1"/>
          <p:nvPr/>
        </p:nvSpPr>
        <p:spPr>
          <a:xfrm>
            <a:off x="-210040" y="2357124"/>
            <a:ext cx="12305583" cy="1938992"/>
          </a:xfrm>
          <a:prstGeom prst="rect">
            <a:avLst/>
          </a:prstGeom>
          <a:noFill/>
        </p:spPr>
        <p:txBody>
          <a:bodyPr wrap="square" rtlCol="0">
            <a:spAutoFit/>
          </a:bodyPr>
          <a:lstStyle/>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Chào</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mừng</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các</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p>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đến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với</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học Tự nhiên và Xã hội</a:t>
            </a:r>
            <a:endPar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5124109" y="4650317"/>
            <a:ext cx="6731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3.33333E-6 -3.33333E-6 C 0.04479 -0.02152 0.08242 -0.08703 0.1306 -0.10764 C 0.17955 -0.12777 0.22539 -0.12569 0.29218 -0.12338 C 0.35937 -0.12129 0.45143 -0.08611 0.53242 -0.09514 C 0.61393 -0.10393 0.7108 -0.12685 0.77903 -0.17708 C 0.84726 -0.22754 0.89257 -0.29467 0.94218 -0.39629 C 0.99179 -0.49791 1.04856 -0.70532 1.07656 -0.78634 " pathEditMode="relative" rAng="0" ptsTypes="AAAAAAA">
                                      <p:cBhvr>
                                        <p:cTn id="40" dur="4500" fill="hold"/>
                                        <p:tgtEl>
                                          <p:spTgt spid="16"/>
                                        </p:tgtEl>
                                        <p:attrNameLst>
                                          <p:attrName>ppt_x</p:attrName>
                                          <p:attrName>ppt_y</p:attrName>
                                        </p:attrNameLst>
                                      </p:cBhvr>
                                      <p:rCtr x="53828" y="-39329"/>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0D5BA-4175-46AA-AB0D-ADADF445EE90}"/>
              </a:ext>
            </a:extLst>
          </p:cNvPr>
          <p:cNvSpPr txBox="1"/>
          <p:nvPr/>
        </p:nvSpPr>
        <p:spPr>
          <a:xfrm>
            <a:off x="1025013" y="1933703"/>
            <a:ext cx="2868561" cy="3416320"/>
          </a:xfrm>
          <a:prstGeom prst="rect">
            <a:avLst/>
          </a:prstGeom>
          <a:solidFill>
            <a:srgbClr val="FF5D5D"/>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vi-VN" sz="3600" dirty="0"/>
              <a:t>Chia sẻ với bạn cách em đã làm để phòng tránh cong vẹo cột sống.</a:t>
            </a:r>
            <a:endParaRPr lang="en-US" sz="3600" dirty="0"/>
          </a:p>
        </p:txBody>
      </p:sp>
      <p:pic>
        <p:nvPicPr>
          <p:cNvPr id="2" name="Picture 1">
            <a:extLst>
              <a:ext uri="{FF2B5EF4-FFF2-40B4-BE49-F238E27FC236}">
                <a16:creationId xmlns:a16="http://schemas.microsoft.com/office/drawing/2014/main" id="{10E003F4-75B1-4F73-8ACD-DDFCC9CBE6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353846" y="453702"/>
            <a:ext cx="7697287" cy="5950595"/>
          </a:xfrm>
          <a:prstGeom prst="rect">
            <a:avLst/>
          </a:prstGeom>
        </p:spPr>
      </p:pic>
    </p:spTree>
    <p:extLst>
      <p:ext uri="{BB962C8B-B14F-4D97-AF65-F5344CB8AC3E}">
        <p14:creationId xmlns:p14="http://schemas.microsoft.com/office/powerpoint/2010/main" val="3432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314C06-88C6-AC43-8173-67AC52FEF5C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116" t="17076" r="5700"/>
          <a:stretch/>
        </p:blipFill>
        <p:spPr>
          <a:xfrm>
            <a:off x="239151" y="2082016"/>
            <a:ext cx="4656406" cy="4354555"/>
          </a:xfrm>
          <a:prstGeom prst="rect">
            <a:avLst/>
          </a:prstGeom>
        </p:spPr>
      </p:pic>
      <p:sp>
        <p:nvSpPr>
          <p:cNvPr id="4" name="Rounded Rectangular Callout 3">
            <a:extLst>
              <a:ext uri="{FF2B5EF4-FFF2-40B4-BE49-F238E27FC236}">
                <a16:creationId xmlns:a16="http://schemas.microsoft.com/office/drawing/2014/main" id="{1AAC01E4-E681-0F45-AAE3-7173AF5B1C4B}"/>
              </a:ext>
            </a:extLst>
          </p:cNvPr>
          <p:cNvSpPr/>
          <p:nvPr/>
        </p:nvSpPr>
        <p:spPr>
          <a:xfrm>
            <a:off x="4440703" y="188911"/>
            <a:ext cx="6850965" cy="1063114"/>
          </a:xfrm>
          <a:prstGeom prst="wedgeRoundRectCallout">
            <a:avLst>
              <a:gd name="adj1" fmla="val -49506"/>
              <a:gd name="adj2" fmla="val 94651"/>
              <a:gd name="adj3" fmla="val 16667"/>
            </a:avLst>
          </a:prstGeom>
          <a:solidFill>
            <a:srgbClr val="FF5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hình và nhận xét ?</a:t>
            </a:r>
          </a:p>
        </p:txBody>
      </p:sp>
      <p:sp>
        <p:nvSpPr>
          <p:cNvPr id="5" name="TextBox 4">
            <a:extLst>
              <a:ext uri="{FF2B5EF4-FFF2-40B4-BE49-F238E27FC236}">
                <a16:creationId xmlns:a16="http://schemas.microsoft.com/office/drawing/2014/main" id="{E46A586E-3AC3-6E4B-8C1D-234C42ECB5B6}"/>
              </a:ext>
            </a:extLst>
          </p:cNvPr>
          <p:cNvSpPr txBox="1"/>
          <p:nvPr/>
        </p:nvSpPr>
        <p:spPr>
          <a:xfrm>
            <a:off x="5613011" y="2082016"/>
            <a:ext cx="6705600" cy="3539430"/>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Tư thế ngồi học của em Hoa đã đúng chưa , cần điều chỉnh như thế nào ?</a:t>
            </a:r>
          </a:p>
          <a:p>
            <a:endParaRPr lang="en-VN" sz="32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Bạn Hoa nhắc nhở em là đúng hay sai? </a:t>
            </a:r>
          </a:p>
          <a:p>
            <a:endParaRPr lang="en-VN" sz="32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Nếu là em, em có làm như bạn Hoa không ?</a:t>
            </a:r>
          </a:p>
        </p:txBody>
      </p:sp>
      <p:pic>
        <p:nvPicPr>
          <p:cNvPr id="4098" name="Picture 2" descr="Dấu Chấm Hỏi Câu Đánh Biểu - Ảnh miễn phí trên Pixabay">
            <a:extLst>
              <a:ext uri="{FF2B5EF4-FFF2-40B4-BE49-F238E27FC236}">
                <a16:creationId xmlns:a16="http://schemas.microsoft.com/office/drawing/2014/main" id="{34160618-4DBC-8540-85C8-AA2C4AB64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84" y="2272534"/>
            <a:ext cx="421427" cy="421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Chấm Hỏi Câu Đánh Biểu - Ảnh miễn phí trên Pixabay">
            <a:extLst>
              <a:ext uri="{FF2B5EF4-FFF2-40B4-BE49-F238E27FC236}">
                <a16:creationId xmlns:a16="http://schemas.microsoft.com/office/drawing/2014/main" id="{CB9007CE-93FE-DF47-9557-EAA26EDA0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83" y="3714470"/>
            <a:ext cx="421427" cy="4214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Chấm Hỏi Câu Đánh Biểu - Ảnh miễn phí trên Pixabay">
            <a:extLst>
              <a:ext uri="{FF2B5EF4-FFF2-40B4-BE49-F238E27FC236}">
                <a16:creationId xmlns:a16="http://schemas.microsoft.com/office/drawing/2014/main" id="{55EAD525-AB2D-EE49-890A-054D40BC5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82" y="4770146"/>
            <a:ext cx="421427" cy="42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5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additive="base">
                                        <p:cTn id="20" dur="500" fill="hold"/>
                                        <p:tgtEl>
                                          <p:spTgt spid="4098"/>
                                        </p:tgtEl>
                                        <p:attrNameLst>
                                          <p:attrName>ppt_x</p:attrName>
                                        </p:attrNameLst>
                                      </p:cBhvr>
                                      <p:tavLst>
                                        <p:tav tm="0">
                                          <p:val>
                                            <p:strVal val="#ppt_x"/>
                                          </p:val>
                                        </p:tav>
                                        <p:tav tm="100000">
                                          <p:val>
                                            <p:strVal val="#ppt_x"/>
                                          </p:val>
                                        </p:tav>
                                      </p:tavLst>
                                    </p:anim>
                                    <p:anim calcmode="lin" valueType="num">
                                      <p:cBhvr additive="base">
                                        <p:cTn id="21"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E1A73-B837-430A-91DB-E454FF9D50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69395" y="379222"/>
            <a:ext cx="11453210" cy="6099556"/>
          </a:xfrm>
          <a:prstGeom prst="rect">
            <a:avLst/>
          </a:prstGeom>
        </p:spPr>
      </p:pic>
    </p:spTree>
    <p:extLst>
      <p:ext uri="{BB962C8B-B14F-4D97-AF65-F5344CB8AC3E}">
        <p14:creationId xmlns:p14="http://schemas.microsoft.com/office/powerpoint/2010/main" val="55824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FDC31-96AB-FC48-83DF-EE7E5E59E200}"/>
              </a:ext>
            </a:extLst>
          </p:cNvPr>
          <p:cNvPicPr>
            <a:picLocks noChangeAspect="1"/>
          </p:cNvPicPr>
          <p:nvPr/>
        </p:nvPicPr>
        <p:blipFill>
          <a:blip r:embed="rId2"/>
          <a:stretch>
            <a:fillRect/>
          </a:stretch>
        </p:blipFill>
        <p:spPr>
          <a:xfrm>
            <a:off x="0" y="0"/>
            <a:ext cx="12192000" cy="6493778"/>
          </a:xfrm>
          <a:prstGeom prst="rect">
            <a:avLst/>
          </a:prstGeom>
        </p:spPr>
      </p:pic>
    </p:spTree>
    <p:extLst>
      <p:ext uri="{BB962C8B-B14F-4D97-AF65-F5344CB8AC3E}">
        <p14:creationId xmlns:p14="http://schemas.microsoft.com/office/powerpoint/2010/main" val="98666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F05E6-BAE8-7C4D-92B6-E6FCAE2BBBE3}"/>
              </a:ext>
            </a:extLst>
          </p:cNvPr>
          <p:cNvSpPr txBox="1"/>
          <p:nvPr/>
        </p:nvSpPr>
        <p:spPr>
          <a:xfrm>
            <a:off x="5143017" y="381965"/>
            <a:ext cx="7048983" cy="2308324"/>
          </a:xfrm>
          <a:prstGeom prst="rect">
            <a:avLst/>
          </a:prstGeom>
          <a:noFill/>
        </p:spPr>
        <p:txBody>
          <a:bodyPr wrap="square" rtlCol="0">
            <a:spAutoFit/>
          </a:bodyPr>
          <a:lstStyle/>
          <a:p>
            <a:pPr algn="ctr"/>
            <a:r>
              <a:rPr lang="en-VN" sz="4800" dirty="0"/>
              <a:t>CHĂM SÓC, BẢO VỆ CƠ QUAN VẬN ĐỘNG (TIẾT 2 )</a:t>
            </a:r>
          </a:p>
        </p:txBody>
      </p:sp>
      <p:pic>
        <p:nvPicPr>
          <p:cNvPr id="3" name="Picture 2" descr="Kids Playing Football Cartoon Vector Illustration">
            <a:extLst>
              <a:ext uri="{FF2B5EF4-FFF2-40B4-BE49-F238E27FC236}">
                <a16:creationId xmlns:a16="http://schemas.microsoft.com/office/drawing/2014/main" id="{8E55D153-A141-B847-B1DD-FFDE41469D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92"/>
          <a:stretch/>
        </p:blipFill>
        <p:spPr bwMode="auto">
          <a:xfrm>
            <a:off x="7014258" y="3193005"/>
            <a:ext cx="5177742" cy="3664995"/>
          </a:xfrm>
          <a:prstGeom prst="teardrop">
            <a:avLst>
              <a:gd name="adj" fmla="val 62308"/>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4D27E0-DDFF-1F4F-9C60-C48A297C5927}"/>
              </a:ext>
            </a:extLst>
          </p:cNvPr>
          <p:cNvSpPr txBox="1"/>
          <p:nvPr/>
        </p:nvSpPr>
        <p:spPr>
          <a:xfrm>
            <a:off x="874582" y="2199189"/>
            <a:ext cx="3338603" cy="1323439"/>
          </a:xfrm>
          <a:prstGeom prst="rect">
            <a:avLst/>
          </a:prstGeom>
          <a:noFill/>
        </p:spPr>
        <p:txBody>
          <a:bodyPr wrap="square" rtlCol="0">
            <a:spAutoFit/>
          </a:bodyPr>
          <a:lstStyle/>
          <a:p>
            <a:pPr algn="ctr"/>
            <a:r>
              <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rPr>
              <a:t>BÀI </a:t>
            </a:r>
            <a:r>
              <a:rPr lang="en-US"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rPr>
              <a:t>22</a:t>
            </a:r>
            <a:endPar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mj-lt"/>
            </a:endParaRPr>
          </a:p>
        </p:txBody>
      </p:sp>
      <p:pic>
        <p:nvPicPr>
          <p:cNvPr id="5" name="Picture 4">
            <a:extLst>
              <a:ext uri="{FF2B5EF4-FFF2-40B4-BE49-F238E27FC236}">
                <a16:creationId xmlns:a16="http://schemas.microsoft.com/office/drawing/2014/main" id="{07C874D6-F7E4-384E-965D-50A320EDEE6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1013" b="1286"/>
          <a:stretch/>
        </p:blipFill>
        <p:spPr>
          <a:xfrm>
            <a:off x="339556" y="4358325"/>
            <a:ext cx="5800400" cy="2499675"/>
          </a:xfrm>
          <a:prstGeom prst="rect">
            <a:avLst/>
          </a:prstGeom>
        </p:spPr>
      </p:pic>
    </p:spTree>
    <p:extLst>
      <p:ext uri="{BB962C8B-B14F-4D97-AF65-F5344CB8AC3E}">
        <p14:creationId xmlns:p14="http://schemas.microsoft.com/office/powerpoint/2010/main" val="27574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ẠY K12">
            <a:extLst>
              <a:ext uri="{FF2B5EF4-FFF2-40B4-BE49-F238E27FC236}">
                <a16:creationId xmlns:a16="http://schemas.microsoft.com/office/drawing/2014/main" id="{A20FCDCD-EBC7-DA42-82B3-A395D1DDB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0CB709-19B5-4E46-9911-5DBAFA7D12EA}"/>
              </a:ext>
            </a:extLst>
          </p:cNvPr>
          <p:cNvSpPr txBox="1"/>
          <p:nvPr/>
        </p:nvSpPr>
        <p:spPr>
          <a:xfrm>
            <a:off x="1838793" y="689550"/>
            <a:ext cx="9418819" cy="3785652"/>
          </a:xfrm>
          <a:prstGeom prst="rect">
            <a:avLst/>
          </a:prstGeom>
          <a:noFill/>
        </p:spPr>
        <p:txBody>
          <a:bodyPr wrap="square" rtlCol="0">
            <a:spAutoFit/>
          </a:bodyPr>
          <a:lstStyle/>
          <a:p>
            <a:pPr algn="ctr"/>
            <a:endParaRPr lang="en-VN" sz="3600" b="1" dirty="0"/>
          </a:p>
          <a:p>
            <a:pPr algn="ctr"/>
            <a:r>
              <a:rPr lang="en-VN" sz="3600" b="1" dirty="0"/>
              <a:t>Yêu cầu cần đạt</a:t>
            </a:r>
          </a:p>
          <a:p>
            <a:pPr marL="457200" indent="-457200">
              <a:buFontTx/>
              <a:buChar char="-"/>
            </a:pPr>
            <a:r>
              <a:rPr lang="en-VN" sz="2800" b="1" dirty="0"/>
              <a:t>Kể tên được những việc làm giúp chăm sóc, bảo vệ cơ quan vận động.</a:t>
            </a:r>
          </a:p>
          <a:p>
            <a:pPr marL="457200" indent="-457200">
              <a:buFontTx/>
              <a:buChar char="-"/>
            </a:pPr>
            <a:r>
              <a:rPr lang="en-VN" sz="2800" b="1" dirty="0"/>
              <a:t>Kể tên những việc làm gây hại cho cơ quan vận động.</a:t>
            </a:r>
          </a:p>
          <a:p>
            <a:r>
              <a:rPr lang="en-VN" sz="2800" b="1" dirty="0"/>
              <a:t>- Thực hiện được đi, đứng, ngồi, bê , mang cặp đúng tư thế để phòng tránh cong vẹo cột sống.</a:t>
            </a:r>
          </a:p>
        </p:txBody>
      </p:sp>
    </p:spTree>
    <p:extLst>
      <p:ext uri="{BB962C8B-B14F-4D97-AF65-F5344CB8AC3E}">
        <p14:creationId xmlns:p14="http://schemas.microsoft.com/office/powerpoint/2010/main" val="73083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52ABCF-E919-D14F-9ADC-1E55DD0301F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Lst>
          </a:blip>
          <a:srcRect t="13800" r="4611"/>
          <a:stretch/>
        </p:blipFill>
        <p:spPr>
          <a:xfrm>
            <a:off x="0" y="989350"/>
            <a:ext cx="12192000" cy="5149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rved Up Ribbon 2">
            <a:extLst>
              <a:ext uri="{FF2B5EF4-FFF2-40B4-BE49-F238E27FC236}">
                <a16:creationId xmlns:a16="http://schemas.microsoft.com/office/drawing/2014/main" id="{B9580C16-5F12-E54A-8B9E-05285ECC00EE}"/>
              </a:ext>
            </a:extLst>
          </p:cNvPr>
          <p:cNvSpPr/>
          <p:nvPr/>
        </p:nvSpPr>
        <p:spPr>
          <a:xfrm>
            <a:off x="4137286" y="509665"/>
            <a:ext cx="4407108" cy="95937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i="1" dirty="0"/>
              <a:t>GHI NHỚ</a:t>
            </a:r>
          </a:p>
        </p:txBody>
      </p:sp>
    </p:spTree>
    <p:extLst>
      <p:ext uri="{BB962C8B-B14F-4D97-AF65-F5344CB8AC3E}">
        <p14:creationId xmlns:p14="http://schemas.microsoft.com/office/powerpoint/2010/main" val="1080073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8E613-EBB3-4346-A5CB-7ACD8B38A028}"/>
              </a:ext>
            </a:extLst>
          </p:cNvPr>
          <p:cNvSpPr txBox="1"/>
          <p:nvPr/>
        </p:nvSpPr>
        <p:spPr>
          <a:xfrm>
            <a:off x="4320046" y="169637"/>
            <a:ext cx="6938504" cy="954107"/>
          </a:xfrm>
          <a:prstGeom prst="rect">
            <a:avLst/>
          </a:prstGeom>
          <a:noFill/>
        </p:spPr>
        <p:txBody>
          <a:bodyPr wrap="square" rtlCol="0">
            <a:spAutoFit/>
          </a:bodyPr>
          <a:lstStyle/>
          <a:p>
            <a:pPr algn="just"/>
            <a:r>
              <a:rPr lang="vi-VN" sz="2800" b="1" dirty="0"/>
              <a:t>1. </a:t>
            </a:r>
            <a:r>
              <a:rPr lang="vi-VN" sz="2800" dirty="0"/>
              <a:t>Nêu các yêu cầu về tư thế ngồi học để cột sống không bị cong vẹo.</a:t>
            </a:r>
            <a:endParaRPr lang="en-US" sz="2800" dirty="0"/>
          </a:p>
        </p:txBody>
      </p:sp>
      <p:pic>
        <p:nvPicPr>
          <p:cNvPr id="6" name="Picture 5">
            <a:extLst>
              <a:ext uri="{FF2B5EF4-FFF2-40B4-BE49-F238E27FC236}">
                <a16:creationId xmlns:a16="http://schemas.microsoft.com/office/drawing/2014/main" id="{036E86ED-758D-4106-911E-8732418D3C7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1013" b="1286"/>
          <a:stretch/>
        </p:blipFill>
        <p:spPr>
          <a:xfrm>
            <a:off x="565676" y="1446157"/>
            <a:ext cx="4797084" cy="4559212"/>
          </a:xfrm>
          <a:prstGeom prst="rect">
            <a:avLst/>
          </a:prstGeom>
        </p:spPr>
      </p:pic>
      <p:pic>
        <p:nvPicPr>
          <p:cNvPr id="1026" name="Picture 2" descr="Hình ảnh Kính Lúp Vẽ Tay Học Tập Quan Sát Tỉ Mỉ, Dễ, Tay Cầm Kính Lúp, Kính  Lúp Hoạt Hình Vector và PNG với nền trong suốt để tải xuống miễn">
            <a:extLst>
              <a:ext uri="{FF2B5EF4-FFF2-40B4-BE49-F238E27FC236}">
                <a16:creationId xmlns:a16="http://schemas.microsoft.com/office/drawing/2014/main" id="{9F22B349-3D61-A54D-A2ED-451FAA09FC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52" t="547" r="26644" b="4398"/>
          <a:stretch/>
        </p:blipFill>
        <p:spPr bwMode="auto">
          <a:xfrm rot="11560928" flipV="1">
            <a:off x="5892671" y="1681300"/>
            <a:ext cx="736372" cy="84785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2" descr="Hình ảnh Kính Lúp Vẽ Tay Học Tập Quan Sát Tỉ Mỉ, Dễ, Tay Cầm Kính Lúp, Kính  Lúp Hoạt Hình Vector và PNG với nền trong suốt để tải xuống miễn">
            <a:extLst>
              <a:ext uri="{FF2B5EF4-FFF2-40B4-BE49-F238E27FC236}">
                <a16:creationId xmlns:a16="http://schemas.microsoft.com/office/drawing/2014/main" id="{38D41C5D-4892-544F-AAAC-FD7C84F5EF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52" t="547" r="26644" b="4398"/>
          <a:stretch/>
        </p:blipFill>
        <p:spPr bwMode="auto">
          <a:xfrm rot="10224369" flipV="1">
            <a:off x="6046903" y="3470446"/>
            <a:ext cx="741804" cy="9059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 descr="Hình ảnh Kính Lúp Vẽ Tay Học Tập Quan Sát Tỉ Mỉ, Dễ, Tay Cầm Kính Lúp, Kính  Lúp Hoạt Hình Vector và PNG với nền trong suốt để tải xuống miễn">
            <a:extLst>
              <a:ext uri="{FF2B5EF4-FFF2-40B4-BE49-F238E27FC236}">
                <a16:creationId xmlns:a16="http://schemas.microsoft.com/office/drawing/2014/main" id="{7B1CFEA4-EC47-A147-A377-0DB5553AA5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52" t="547" r="26644" b="4398"/>
          <a:stretch/>
        </p:blipFill>
        <p:spPr bwMode="auto">
          <a:xfrm rot="10800000" flipV="1">
            <a:off x="5981998" y="5314275"/>
            <a:ext cx="707093" cy="86354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856097-F36F-BE41-80C1-C4E18AC30CFF}"/>
              </a:ext>
            </a:extLst>
          </p:cNvPr>
          <p:cNvSpPr txBox="1"/>
          <p:nvPr/>
        </p:nvSpPr>
        <p:spPr>
          <a:xfrm>
            <a:off x="6775258" y="1898799"/>
            <a:ext cx="4567592"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Mắt cách vở khoảng 30cm</a:t>
            </a:r>
          </a:p>
        </p:txBody>
      </p:sp>
      <p:sp>
        <p:nvSpPr>
          <p:cNvPr id="4" name="TextBox 3">
            <a:extLst>
              <a:ext uri="{FF2B5EF4-FFF2-40B4-BE49-F238E27FC236}">
                <a16:creationId xmlns:a16="http://schemas.microsoft.com/office/drawing/2014/main" id="{1D7752E9-0BCB-BB46-8069-C76E6989BC81}"/>
              </a:ext>
            </a:extLst>
          </p:cNvPr>
          <p:cNvSpPr txBox="1"/>
          <p:nvPr/>
        </p:nvSpPr>
        <p:spPr>
          <a:xfrm>
            <a:off x="6096000" y="1779905"/>
            <a:ext cx="617131" cy="461665"/>
          </a:xfrm>
          <a:prstGeom prst="rect">
            <a:avLst/>
          </a:prstGeom>
          <a:noFill/>
        </p:spPr>
        <p:txBody>
          <a:bodyPr wrap="square" rtlCol="0">
            <a:spAutoFit/>
          </a:bodyPr>
          <a:lstStyle/>
          <a:p>
            <a:r>
              <a:rPr lang="en-VN" sz="2400" dirty="0"/>
              <a:t>1</a:t>
            </a:r>
          </a:p>
        </p:txBody>
      </p:sp>
      <p:sp>
        <p:nvSpPr>
          <p:cNvPr id="5" name="TextBox 4">
            <a:extLst>
              <a:ext uri="{FF2B5EF4-FFF2-40B4-BE49-F238E27FC236}">
                <a16:creationId xmlns:a16="http://schemas.microsoft.com/office/drawing/2014/main" id="{5D623743-EA68-5745-AEE2-E34738F07C9C}"/>
              </a:ext>
            </a:extLst>
          </p:cNvPr>
          <p:cNvSpPr txBox="1"/>
          <p:nvPr/>
        </p:nvSpPr>
        <p:spPr>
          <a:xfrm>
            <a:off x="6239121" y="3634748"/>
            <a:ext cx="356188" cy="461665"/>
          </a:xfrm>
          <a:prstGeom prst="rect">
            <a:avLst/>
          </a:prstGeom>
          <a:noFill/>
        </p:spPr>
        <p:txBody>
          <a:bodyPr wrap="none" rtlCol="0">
            <a:spAutoFit/>
          </a:bodyPr>
          <a:lstStyle/>
          <a:p>
            <a:r>
              <a:rPr lang="en-VN" sz="2400" dirty="0"/>
              <a:t>2</a:t>
            </a:r>
          </a:p>
        </p:txBody>
      </p:sp>
      <p:sp>
        <p:nvSpPr>
          <p:cNvPr id="10" name="TextBox 9">
            <a:extLst>
              <a:ext uri="{FF2B5EF4-FFF2-40B4-BE49-F238E27FC236}">
                <a16:creationId xmlns:a16="http://schemas.microsoft.com/office/drawing/2014/main" id="{BCEAA209-D3BC-F447-B315-BA182E898C72}"/>
              </a:ext>
            </a:extLst>
          </p:cNvPr>
          <p:cNvSpPr txBox="1"/>
          <p:nvPr/>
        </p:nvSpPr>
        <p:spPr>
          <a:xfrm>
            <a:off x="7216726" y="3573194"/>
            <a:ext cx="4041824"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Lưng thẳng</a:t>
            </a:r>
          </a:p>
        </p:txBody>
      </p:sp>
      <p:sp>
        <p:nvSpPr>
          <p:cNvPr id="11" name="TextBox 10">
            <a:extLst>
              <a:ext uri="{FF2B5EF4-FFF2-40B4-BE49-F238E27FC236}">
                <a16:creationId xmlns:a16="http://schemas.microsoft.com/office/drawing/2014/main" id="{DEF653D0-D3C4-8D44-9C75-C7678B79FCD3}"/>
              </a:ext>
            </a:extLst>
          </p:cNvPr>
          <p:cNvSpPr txBox="1"/>
          <p:nvPr/>
        </p:nvSpPr>
        <p:spPr>
          <a:xfrm>
            <a:off x="6128927" y="5420594"/>
            <a:ext cx="356188" cy="461665"/>
          </a:xfrm>
          <a:prstGeom prst="rect">
            <a:avLst/>
          </a:prstGeom>
          <a:noFill/>
        </p:spPr>
        <p:txBody>
          <a:bodyPr wrap="none" rtlCol="0">
            <a:spAutoFit/>
          </a:bodyPr>
          <a:lstStyle/>
          <a:p>
            <a:r>
              <a:rPr lang="en-VN" sz="2400" dirty="0"/>
              <a:t>3</a:t>
            </a:r>
          </a:p>
        </p:txBody>
      </p:sp>
      <p:sp>
        <p:nvSpPr>
          <p:cNvPr id="12" name="TextBox 11">
            <a:extLst>
              <a:ext uri="{FF2B5EF4-FFF2-40B4-BE49-F238E27FC236}">
                <a16:creationId xmlns:a16="http://schemas.microsoft.com/office/drawing/2014/main" id="{0B890A74-C996-2844-A6AD-96BD63C5B355}"/>
              </a:ext>
            </a:extLst>
          </p:cNvPr>
          <p:cNvSpPr txBox="1"/>
          <p:nvPr/>
        </p:nvSpPr>
        <p:spPr>
          <a:xfrm>
            <a:off x="7134914" y="5420594"/>
            <a:ext cx="3933183"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Hai tay đặt trên bàn</a:t>
            </a:r>
          </a:p>
        </p:txBody>
      </p:sp>
      <p:sp>
        <p:nvSpPr>
          <p:cNvPr id="13" name="TextBox 12">
            <a:extLst>
              <a:ext uri="{FF2B5EF4-FFF2-40B4-BE49-F238E27FC236}">
                <a16:creationId xmlns:a16="http://schemas.microsoft.com/office/drawing/2014/main" id="{1559BDBF-CB4E-404C-AE7B-736A94B62160}"/>
              </a:ext>
            </a:extLst>
          </p:cNvPr>
          <p:cNvSpPr txBox="1"/>
          <p:nvPr/>
        </p:nvSpPr>
        <p:spPr>
          <a:xfrm>
            <a:off x="1561514" y="6386732"/>
            <a:ext cx="184731" cy="369332"/>
          </a:xfrm>
          <a:prstGeom prst="rect">
            <a:avLst/>
          </a:prstGeom>
          <a:noFill/>
        </p:spPr>
        <p:txBody>
          <a:bodyPr wrap="none" rtlCol="0">
            <a:spAutoFit/>
          </a:bodyPr>
          <a:lstStyle/>
          <a:p>
            <a:endParaRPr lang="en-VN" dirty="0"/>
          </a:p>
        </p:txBody>
      </p:sp>
    </p:spTree>
    <p:extLst>
      <p:ext uri="{BB962C8B-B14F-4D97-AF65-F5344CB8AC3E}">
        <p14:creationId xmlns:p14="http://schemas.microsoft.com/office/powerpoint/2010/main" val="186778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strips(downLeft)">
                                      <p:cBhvr>
                                        <p:cTn id="48" dur="500"/>
                                        <p:tgtEl>
                                          <p:spTgt spid="1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additive="base">
                                        <p:cTn id="5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Effect transition="in" filter="strips(downLeft)">
                                      <p:cBhvr>
                                        <p:cTn id="6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ách Dạy Con Tập Viết Nên Bắt Đầu Từ Đâu? Quy Tắc Chuẩn Dạy Con Viết Chữ Đẹp">
            <a:extLst>
              <a:ext uri="{FF2B5EF4-FFF2-40B4-BE49-F238E27FC236}">
                <a16:creationId xmlns:a16="http://schemas.microsoft.com/office/drawing/2014/main" id="{F342FBE2-F509-1948-A507-8E7C1A3A8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8" y="2560320"/>
            <a:ext cx="5373859" cy="3598692"/>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a:extLst>
              <a:ext uri="{FF2B5EF4-FFF2-40B4-BE49-F238E27FC236}">
                <a16:creationId xmlns:a16="http://schemas.microsoft.com/office/drawing/2014/main" id="{B6C3F680-A3FE-1D4D-A03E-EC41C72C39AB}"/>
              </a:ext>
            </a:extLst>
          </p:cNvPr>
          <p:cNvSpPr/>
          <p:nvPr/>
        </p:nvSpPr>
        <p:spPr>
          <a:xfrm>
            <a:off x="2211652" y="56271"/>
            <a:ext cx="8478129" cy="2416127"/>
          </a:xfrm>
          <a:prstGeom prst="cloudCallout">
            <a:avLst>
              <a:gd name="adj1" fmla="val -57963"/>
              <a:gd name="adj2" fmla="val 536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i="1" dirty="0"/>
              <a:t>Liên hệ với tư thế ngồi học của bản thân xem đã đúng chưa? Cần điều chỉnh gì và thực hành ngay tư thế ngồi học đúng vừa được học.</a:t>
            </a:r>
          </a:p>
        </p:txBody>
      </p:sp>
      <p:pic>
        <p:nvPicPr>
          <p:cNvPr id="3086" name="Picture 14" descr="CONG VẸO CỘT SỐNG Ở HỌC SINH VÀ CÁCH PHÒNG BỆNH | TT Y tế Quận 6">
            <a:extLst>
              <a:ext uri="{FF2B5EF4-FFF2-40B4-BE49-F238E27FC236}">
                <a16:creationId xmlns:a16="http://schemas.microsoft.com/office/drawing/2014/main" id="{4CF86800-F5AF-EC47-AA82-D94A6D8E9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717" y="2560320"/>
            <a:ext cx="5008098" cy="338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1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086"/>
                                        </p:tgtEl>
                                        <p:attrNameLst>
                                          <p:attrName>style.visibility</p:attrName>
                                        </p:attrNameLst>
                                      </p:cBhvr>
                                      <p:to>
                                        <p:strVal val="visible"/>
                                      </p:to>
                                    </p:set>
                                    <p:animEffect transition="in" filter="strips(downLeft)">
                                      <p:cBhvr>
                                        <p:cTn id="17"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1F9B5-9BA0-ED42-A835-A9BA86D532F0}"/>
              </a:ext>
            </a:extLst>
          </p:cNvPr>
          <p:cNvPicPr>
            <a:picLocks noChangeAspect="1"/>
          </p:cNvPicPr>
          <p:nvPr/>
        </p:nvPicPr>
        <p:blipFill>
          <a:blip r:embed="rId2"/>
          <a:stretch>
            <a:fillRect/>
          </a:stretch>
        </p:blipFill>
        <p:spPr>
          <a:xfrm>
            <a:off x="0" y="0"/>
            <a:ext cx="12191999" cy="6105378"/>
          </a:xfrm>
          <a:prstGeom prst="rect">
            <a:avLst/>
          </a:prstGeom>
        </p:spPr>
      </p:pic>
    </p:spTree>
    <p:extLst>
      <p:ext uri="{BB962C8B-B14F-4D97-AF65-F5344CB8AC3E}">
        <p14:creationId xmlns:p14="http://schemas.microsoft.com/office/powerpoint/2010/main" val="332846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954107"/>
          </a:xfrm>
          <a:prstGeom prst="rect">
            <a:avLst/>
          </a:prstGeom>
          <a:noFill/>
        </p:spPr>
        <p:txBody>
          <a:bodyPr wrap="square" rtlCol="0">
            <a:spAutoFit/>
          </a:bodyPr>
          <a:lstStyle/>
          <a:p>
            <a:pPr algn="just"/>
            <a:r>
              <a:rPr lang="vi-VN" sz="2800" b="1" dirty="0"/>
              <a:t>1. </a:t>
            </a:r>
            <a:r>
              <a:rPr lang="vi-VN" sz="2800" dirty="0"/>
              <a:t>Chọn tư thế đúng trong mỗi hình dưới đây.</a:t>
            </a:r>
            <a:endParaRPr lang="en-US" sz="2800" dirty="0"/>
          </a:p>
        </p:txBody>
      </p:sp>
      <p:pic>
        <p:nvPicPr>
          <p:cNvPr id="4" name="Picture 3">
            <a:extLst>
              <a:ext uri="{FF2B5EF4-FFF2-40B4-BE49-F238E27FC236}">
                <a16:creationId xmlns:a16="http://schemas.microsoft.com/office/drawing/2014/main" id="{7944EF68-E7EC-4C79-B535-76D89ED280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813691" y="2222801"/>
            <a:ext cx="10564617" cy="4163334"/>
          </a:xfrm>
          <a:prstGeom prst="rect">
            <a:avLst/>
          </a:prstGeom>
        </p:spPr>
      </p:pic>
      <p:pic>
        <p:nvPicPr>
          <p:cNvPr id="4098"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606"/>
          <a:stretch/>
        </p:blipFill>
        <p:spPr bwMode="auto">
          <a:xfrm>
            <a:off x="5256279" y="4570418"/>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25" r="-5519"/>
          <a:stretch/>
        </p:blipFill>
        <p:spPr bwMode="auto">
          <a:xfrm>
            <a:off x="1107243" y="444871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id="{CF50C2F7-1DD6-44EB-9362-8E386DB8B4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606"/>
          <a:stretch/>
        </p:blipFill>
        <p:spPr bwMode="auto">
          <a:xfrm>
            <a:off x="10195689" y="4683501"/>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id="{C7DBE9E4-4D4C-430C-B9BF-5D0C755176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25" r="-5519"/>
          <a:stretch/>
        </p:blipFill>
        <p:spPr bwMode="auto">
          <a:xfrm>
            <a:off x="6732449" y="4473309"/>
            <a:ext cx="993645" cy="14525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ED72B3A-515C-4147-B104-8B6BF74B81C1}"/>
              </a:ext>
            </a:extLst>
          </p:cNvPr>
          <p:cNvSpPr txBox="1"/>
          <p:nvPr/>
        </p:nvSpPr>
        <p:spPr>
          <a:xfrm>
            <a:off x="1371297" y="1123744"/>
            <a:ext cx="10564617" cy="954107"/>
          </a:xfrm>
          <a:prstGeom prst="rect">
            <a:avLst/>
          </a:prstGeom>
          <a:noFill/>
        </p:spPr>
        <p:txBody>
          <a:bodyPr wrap="square" rtlCol="0">
            <a:spAutoFit/>
          </a:bodyPr>
          <a:lstStyle/>
          <a:p>
            <a:pPr algn="just"/>
            <a:r>
              <a:rPr lang="vi-VN" sz="2800" b="1" dirty="0"/>
              <a:t>2. </a:t>
            </a:r>
            <a:r>
              <a:rPr lang="vi-VN" sz="2800" dirty="0"/>
              <a:t>Nếu thực hiện tư thế sai như mỗi hình trên sẽ gây tác hại gì?</a:t>
            </a:r>
          </a:p>
          <a:p>
            <a:pPr algn="just"/>
            <a:r>
              <a:rPr lang="vi-VN" sz="2800" b="1" dirty="0"/>
              <a:t>3. </a:t>
            </a:r>
            <a:r>
              <a:rPr lang="vi-VN" sz="2800" dirty="0"/>
              <a:t>Thực hành tư thế đúng ở mỗi hình trên.</a:t>
            </a:r>
            <a:endParaRPr lang="en-US" sz="2800" b="1" dirty="0"/>
          </a:p>
        </p:txBody>
      </p:sp>
    </p:spTree>
    <p:extLst>
      <p:ext uri="{BB962C8B-B14F-4D97-AF65-F5344CB8AC3E}">
        <p14:creationId xmlns:p14="http://schemas.microsoft.com/office/powerpoint/2010/main" val="14716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 calcmode="lin" valueType="num">
                                      <p:cBhvr>
                                        <p:cTn id="29" dur="500" fill="hold"/>
                                        <p:tgtEl>
                                          <p:spTgt spid="4098"/>
                                        </p:tgtEl>
                                        <p:attrNameLst>
                                          <p:attrName>ppt_w</p:attrName>
                                        </p:attrNameLst>
                                      </p:cBhvr>
                                      <p:tavLst>
                                        <p:tav tm="0">
                                          <p:val>
                                            <p:fltVal val="0"/>
                                          </p:val>
                                        </p:tav>
                                        <p:tav tm="100000">
                                          <p:val>
                                            <p:strVal val="#ppt_w"/>
                                          </p:val>
                                        </p:tav>
                                      </p:tavLst>
                                    </p:anim>
                                    <p:anim calcmode="lin" valueType="num">
                                      <p:cBhvr>
                                        <p:cTn id="30" dur="500" fill="hold"/>
                                        <p:tgtEl>
                                          <p:spTgt spid="4098"/>
                                        </p:tgtEl>
                                        <p:attrNameLst>
                                          <p:attrName>ppt_h</p:attrName>
                                        </p:attrNameLst>
                                      </p:cBhvr>
                                      <p:tavLst>
                                        <p:tav tm="0">
                                          <p:val>
                                            <p:fltVal val="0"/>
                                          </p:val>
                                        </p:tav>
                                        <p:tav tm="100000">
                                          <p:val>
                                            <p:strVal val="#ppt_h"/>
                                          </p:val>
                                        </p:tav>
                                      </p:tavLst>
                                    </p:anim>
                                    <p:animEffect transition="in" filter="fade">
                                      <p:cBhvr>
                                        <p:cTn id="31" dur="500"/>
                                        <p:tgtEl>
                                          <p:spTgt spid="409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F639D-0030-4101-A756-0849B920F084}"/>
              </a:ext>
            </a:extLst>
          </p:cNvPr>
          <p:cNvPicPr>
            <a:picLocks noChangeAspect="1"/>
          </p:cNvPicPr>
          <p:nvPr/>
        </p:nvPicPr>
        <p:blipFill>
          <a:blip r:embed="rId2"/>
          <a:stretch>
            <a:fillRect/>
          </a:stretch>
        </p:blipFill>
        <p:spPr>
          <a:xfrm>
            <a:off x="1210872" y="2058355"/>
            <a:ext cx="9573308" cy="4442015"/>
          </a:xfrm>
          <a:prstGeom prst="rect">
            <a:avLst/>
          </a:prstGeom>
        </p:spPr>
      </p:pic>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954107"/>
          </a:xfrm>
          <a:prstGeom prst="rect">
            <a:avLst/>
          </a:prstGeom>
          <a:noFill/>
        </p:spPr>
        <p:txBody>
          <a:bodyPr wrap="square" rtlCol="0">
            <a:spAutoFit/>
          </a:bodyPr>
          <a:lstStyle/>
          <a:p>
            <a:pPr algn="just"/>
            <a:r>
              <a:rPr lang="vi-VN" sz="2800" b="1" dirty="0"/>
              <a:t>1. </a:t>
            </a:r>
            <a:r>
              <a:rPr lang="vi-VN" sz="2800" dirty="0"/>
              <a:t>Chọn tư thế đúng trong mỗi hình dưới đây.</a:t>
            </a:r>
            <a:endParaRPr lang="en-US" sz="2800" dirty="0"/>
          </a:p>
        </p:txBody>
      </p:sp>
      <p:pic>
        <p:nvPicPr>
          <p:cNvPr id="4098"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606"/>
          <a:stretch/>
        </p:blipFill>
        <p:spPr bwMode="auto">
          <a:xfrm>
            <a:off x="543083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25" r="-5519"/>
          <a:stretch/>
        </p:blipFill>
        <p:spPr bwMode="auto">
          <a:xfrm>
            <a:off x="1267491" y="471888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id="{CF50C2F7-1DD6-44EB-9362-8E386DB8B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606"/>
          <a:stretch/>
        </p:blipFill>
        <p:spPr bwMode="auto">
          <a:xfrm>
            <a:off x="673451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id="{C7DBE9E4-4D4C-430C-B9BF-5D0C75517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25" r="-5519"/>
          <a:stretch/>
        </p:blipFill>
        <p:spPr bwMode="auto">
          <a:xfrm>
            <a:off x="9845631" y="4753839"/>
            <a:ext cx="993645" cy="14525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13D5A4-183F-4093-A142-A5DE57F9C6FD}"/>
              </a:ext>
            </a:extLst>
          </p:cNvPr>
          <p:cNvSpPr txBox="1"/>
          <p:nvPr/>
        </p:nvSpPr>
        <p:spPr>
          <a:xfrm>
            <a:off x="1371297" y="1123744"/>
            <a:ext cx="10564617" cy="954107"/>
          </a:xfrm>
          <a:prstGeom prst="rect">
            <a:avLst/>
          </a:prstGeom>
          <a:noFill/>
        </p:spPr>
        <p:txBody>
          <a:bodyPr wrap="square" rtlCol="0">
            <a:spAutoFit/>
          </a:bodyPr>
          <a:lstStyle/>
          <a:p>
            <a:pPr algn="just"/>
            <a:r>
              <a:rPr lang="vi-VN" sz="2800" b="1" dirty="0"/>
              <a:t>2. </a:t>
            </a:r>
            <a:r>
              <a:rPr lang="vi-VN" sz="2800" dirty="0"/>
              <a:t>Nếu thực hiện tư thế sai như mỗi hình trên sẽ gây tác hại gì?</a:t>
            </a:r>
          </a:p>
          <a:p>
            <a:pPr algn="just"/>
            <a:r>
              <a:rPr lang="vi-VN" sz="2800" b="1" dirty="0"/>
              <a:t>3. </a:t>
            </a:r>
            <a:r>
              <a:rPr lang="vi-VN" sz="2800" dirty="0"/>
              <a:t>Thực hành tư thế đúng ở mỗi hình trên.</a:t>
            </a:r>
            <a:endParaRPr lang="en-US" sz="2800" b="1" dirty="0"/>
          </a:p>
        </p:txBody>
      </p:sp>
    </p:spTree>
    <p:extLst>
      <p:ext uri="{BB962C8B-B14F-4D97-AF65-F5344CB8AC3E}">
        <p14:creationId xmlns:p14="http://schemas.microsoft.com/office/powerpoint/2010/main" val="19489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500" fill="hold"/>
                                        <p:tgtEl>
                                          <p:spTgt spid="4098"/>
                                        </p:tgtEl>
                                        <p:attrNameLst>
                                          <p:attrName>ppt_w</p:attrName>
                                        </p:attrNameLst>
                                      </p:cBhvr>
                                      <p:tavLst>
                                        <p:tav tm="0">
                                          <p:val>
                                            <p:fltVal val="0"/>
                                          </p:val>
                                        </p:tav>
                                        <p:tav tm="100000">
                                          <p:val>
                                            <p:strVal val="#ppt_w"/>
                                          </p:val>
                                        </p:tav>
                                      </p:tavLst>
                                    </p:anim>
                                    <p:anim calcmode="lin" valueType="num">
                                      <p:cBhvr>
                                        <p:cTn id="20" dur="500" fill="hold"/>
                                        <p:tgtEl>
                                          <p:spTgt spid="4098"/>
                                        </p:tgtEl>
                                        <p:attrNameLst>
                                          <p:attrName>ppt_h</p:attrName>
                                        </p:attrNameLst>
                                      </p:cBhvr>
                                      <p:tavLst>
                                        <p:tav tm="0">
                                          <p:val>
                                            <p:fltVal val="0"/>
                                          </p:val>
                                        </p:tav>
                                        <p:tav tm="100000">
                                          <p:val>
                                            <p:strVal val="#ppt_h"/>
                                          </p:val>
                                        </p:tav>
                                      </p:tavLst>
                                    </p:anim>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302</Words>
  <Application>Microsoft Office PowerPoint</Application>
  <PresentationFormat>Widescreen</PresentationFormat>
  <Paragraphs>31</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huyen nguyen</cp:lastModifiedBy>
  <cp:revision>48</cp:revision>
  <dcterms:created xsi:type="dcterms:W3CDTF">2021-06-02T02:35:09Z</dcterms:created>
  <dcterms:modified xsi:type="dcterms:W3CDTF">2022-03-11T06:39:17Z</dcterms:modified>
</cp:coreProperties>
</file>