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 id="2147483675" r:id="rId3"/>
    <p:sldMasterId id="2147483690" r:id="rId4"/>
  </p:sldMasterIdLst>
  <p:notesMasterIdLst>
    <p:notesMasterId r:id="rId45"/>
  </p:notesMasterIdLst>
  <p:sldIdLst>
    <p:sldId id="325" r:id="rId5"/>
    <p:sldId id="337" r:id="rId6"/>
    <p:sldId id="364" r:id="rId7"/>
    <p:sldId id="339" r:id="rId8"/>
    <p:sldId id="279" r:id="rId9"/>
    <p:sldId id="305" r:id="rId10"/>
    <p:sldId id="340" r:id="rId11"/>
    <p:sldId id="359" r:id="rId12"/>
    <p:sldId id="282" r:id="rId13"/>
    <p:sldId id="283" r:id="rId14"/>
    <p:sldId id="360" r:id="rId15"/>
    <p:sldId id="361" r:id="rId16"/>
    <p:sldId id="290" r:id="rId17"/>
    <p:sldId id="291" r:id="rId18"/>
    <p:sldId id="294" r:id="rId19"/>
    <p:sldId id="316" r:id="rId20"/>
    <p:sldId id="362" r:id="rId21"/>
    <p:sldId id="342" r:id="rId22"/>
    <p:sldId id="363" r:id="rId23"/>
    <p:sldId id="356" r:id="rId24"/>
    <p:sldId id="343" r:id="rId25"/>
    <p:sldId id="344" r:id="rId26"/>
    <p:sldId id="357" r:id="rId27"/>
    <p:sldId id="345" r:id="rId28"/>
    <p:sldId id="346" r:id="rId29"/>
    <p:sldId id="347" r:id="rId30"/>
    <p:sldId id="348" r:id="rId31"/>
    <p:sldId id="349" r:id="rId32"/>
    <p:sldId id="350" r:id="rId33"/>
    <p:sldId id="351" r:id="rId34"/>
    <p:sldId id="358" r:id="rId35"/>
    <p:sldId id="352" r:id="rId36"/>
    <p:sldId id="295" r:id="rId37"/>
    <p:sldId id="310" r:id="rId38"/>
    <p:sldId id="365" r:id="rId39"/>
    <p:sldId id="311" r:id="rId40"/>
    <p:sldId id="318" r:id="rId41"/>
    <p:sldId id="320" r:id="rId42"/>
    <p:sldId id="322" r:id="rId43"/>
    <p:sldId id="323"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53" autoAdjust="0"/>
    <p:restoredTop sz="94660"/>
  </p:normalViewPr>
  <p:slideViewPr>
    <p:cSldViewPr>
      <p:cViewPr varScale="1">
        <p:scale>
          <a:sx n="84" d="100"/>
          <a:sy n="84" d="100"/>
        </p:scale>
        <p:origin x="424" y="52"/>
      </p:cViewPr>
      <p:guideLst>
        <p:guide orient="horz" pos="1620"/>
        <p:guide pos="287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2C6594-8249-46DA-8EF3-40FAA6A6B190}" type="datetimeFigureOut">
              <a:rPr lang="vi-VN" smtClean="0"/>
              <a:t>25/02/2022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EA06CD-5BC3-4CF1-9516-FFDBF6B2AA86}" type="slidenum">
              <a:rPr lang="vi-VN" smtClean="0"/>
              <a:t>‹#›</a:t>
            </a:fld>
            <a:endParaRPr lang="vi-VN"/>
          </a:p>
        </p:txBody>
      </p:sp>
    </p:spTree>
    <p:extLst>
      <p:ext uri="{BB962C8B-B14F-4D97-AF65-F5344CB8AC3E}">
        <p14:creationId xmlns:p14="http://schemas.microsoft.com/office/powerpoint/2010/main" val="200919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Quan sát vào bức tranh các con cho cô biết tranh vẽ gì?</a:t>
            </a:r>
          </a:p>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Tranh vẽ một cậu bé đang bị trói tay và cậu bé đang nói chuyện gì đó với vị vua. Vậy để biết cậu bé và vị vua đang nói chuyện gì chúng ta cùng tìm hiểu nội dung bài học ngày hôm nay “Đối đáp với vua’’.</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0313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Quan </a:t>
            </a:r>
            <a:r>
              <a:rPr lang="en-US" sz="1200" kern="1200" dirty="0" err="1">
                <a:solidFill>
                  <a:schemeClr val="tx1"/>
                </a:solidFill>
                <a:effectLst/>
                <a:latin typeface="+mn-lt"/>
                <a:ea typeface="+mn-ea"/>
                <a:cs typeface="+mn-cs"/>
              </a:rPr>
              <a:t>sát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vào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thấy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hình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MM </a:t>
            </a:r>
            <a:r>
              <a:rPr lang="en-US" sz="1200" kern="1200" dirty="0" err="1">
                <a:solidFill>
                  <a:schemeClr val="tx1"/>
                </a:solidFill>
                <a:effectLst/>
                <a:latin typeface="+mn-lt"/>
                <a:ea typeface="+mn-ea"/>
                <a:cs typeface="+mn-cs"/>
              </a:rPr>
              <a:t>và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mộ</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ông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1791 </a:t>
            </a:r>
            <a:r>
              <a:rPr lang="en-US" sz="1200" kern="1200" dirty="0" err="1">
                <a:solidFill>
                  <a:schemeClr val="tx1"/>
                </a:solidFill>
                <a:effectLst/>
                <a:latin typeface="+mn-lt"/>
                <a:ea typeface="+mn-ea"/>
                <a:cs typeface="+mn-cs"/>
              </a:rPr>
              <a:t>mất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năm</a:t>
            </a:r>
            <a:r>
              <a:rPr lang="en-US" sz="1200" kern="1200" dirty="0">
                <a:solidFill>
                  <a:schemeClr val="tx1"/>
                </a:solidFill>
                <a:effectLst/>
                <a:latin typeface="+mn-lt"/>
                <a:ea typeface="+mn-ea"/>
                <a:cs typeface="+mn-cs"/>
              </a:rPr>
              <a:t> 1840 </a:t>
            </a: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vị</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triều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Nguyễn</a:t>
            </a:r>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5</a:t>
            </a:fld>
            <a:endParaRPr lang="vi-V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err="1">
                <a:solidFill>
                  <a:schemeClr val="tx1"/>
                </a:solidFill>
                <a:effectLst/>
                <a:latin typeface="+mn-lt"/>
                <a:ea typeface="+mn-ea"/>
                <a:cs typeface="+mn-cs"/>
              </a:rPr>
              <a:t>Đây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là</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chụp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Hồ</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Tây</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nơi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vua</a:t>
            </a:r>
            <a:r>
              <a:rPr lang="en-US" sz="1200" kern="1200" dirty="0">
                <a:solidFill>
                  <a:schemeClr val="tx1"/>
                </a:solidFill>
                <a:effectLst/>
                <a:latin typeface="+mn-lt"/>
                <a:ea typeface="+mn-ea"/>
                <a:cs typeface="+mn-cs"/>
              </a:rPr>
              <a:t> Minh </a:t>
            </a:r>
            <a:r>
              <a:rPr lang="en-US" sz="1200" kern="1200" dirty="0" err="1">
                <a:solidFill>
                  <a:schemeClr val="tx1"/>
                </a:solidFill>
                <a:effectLst/>
                <a:latin typeface="+mn-lt"/>
                <a:ea typeface="+mn-ea"/>
                <a:cs typeface="+mn-cs"/>
              </a:rPr>
              <a:t>Mạng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đã</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từ</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Kinh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Huế</a:t>
            </a:r>
            <a:r>
              <a:rPr lang="en-US" sz="1200" kern="1200" dirty="0">
                <a:solidFill>
                  <a:schemeClr val="tx1"/>
                </a:solidFill>
                <a:effectLst/>
                <a:latin typeface="+mn-lt"/>
                <a:ea typeface="+mn-ea"/>
                <a:cs typeface="+mn-cs"/>
              </a:rPr>
              <a:t> ra </a:t>
            </a:r>
            <a:r>
              <a:rPr lang="en-US" sz="1200" kern="1200" dirty="0" err="1">
                <a:solidFill>
                  <a:schemeClr val="tx1"/>
                </a:solidFill>
                <a:effectLst/>
                <a:latin typeface="+mn-lt"/>
                <a:ea typeface="+mn-ea"/>
                <a:cs typeface="+mn-cs"/>
              </a:rPr>
              <a:t>Thăng</a:t>
            </a:r>
            <a:r>
              <a:rPr lang="en-US" sz="1200" kern="1200" dirty="0">
                <a:solidFill>
                  <a:schemeClr val="tx1"/>
                </a:solidFill>
                <a:effectLst/>
                <a:latin typeface="+mn-lt"/>
                <a:ea typeface="+mn-ea"/>
                <a:cs typeface="+mn-cs"/>
              </a:rPr>
              <a:t> Long </a:t>
            </a:r>
            <a:r>
              <a:rPr lang="en-US" sz="1200" kern="1200" dirty="0" err="1">
                <a:solidFill>
                  <a:schemeClr val="tx1"/>
                </a:solidFill>
                <a:effectLst/>
                <a:latin typeface="+mn-lt"/>
                <a:ea typeface="+mn-ea"/>
                <a:cs typeface="+mn-cs"/>
              </a:rPr>
              <a:t>để</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ngắm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cảnh</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đó</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con ạ</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10</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Đây là hình ảnh của 2 câu đối và các con có thấy hình ảnh này quen thuộc không nào? Đúng rồi đây là hình ảnh quen thuộc đặc biệt là vào các dịp lễ tết người ta treo câu đối trong nhà với mong muốn năm mới bình an, may mắn và thành công.</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14</a:t>
            </a:fld>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Quan sát tranh: Nhà vua khi ở HT ngăm cảnh khi thấy đàn cá đang đuổi nhau liền nảy ra vế đối: “</a:t>
            </a:r>
            <a:r>
              <a:rPr lang="nl-NL" sz="1200" kern="1200" dirty="0">
                <a:solidFill>
                  <a:schemeClr val="tx1"/>
                </a:solidFill>
                <a:effectLst/>
                <a:latin typeface="+mn-lt"/>
                <a:ea typeface="+mn-ea"/>
                <a:cs typeface="+mn-cs"/>
              </a:rPr>
              <a:t>Nước trong leo lẻo cá đớp cá.</a:t>
            </a:r>
            <a:r>
              <a:rPr lang="vi-VN"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vi-VN" dirty="0"/>
          </a:p>
        </p:txBody>
      </p:sp>
      <p:sp>
        <p:nvSpPr>
          <p:cNvPr id="4" name="Slide Number Placeholder 3"/>
          <p:cNvSpPr>
            <a:spLocks noGrp="1"/>
          </p:cNvSpPr>
          <p:nvPr>
            <p:ph type="sldNum" sz="quarter" idx="5"/>
          </p:nvPr>
        </p:nvSpPr>
        <p:spPr/>
        <p:txBody>
          <a:bodyPr/>
          <a:lstStyle/>
          <a:p>
            <a:fld id="{E0EA06CD-5BC3-4CF1-9516-FFDBF6B2AA86}" type="slidenum">
              <a:rPr lang="vi-VN" smtClean="0"/>
              <a:t>15</a:t>
            </a:fld>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Trong đoạn 1 này có câu: vua Minh Mạng từ kinh đô Huế ngự giá ra Thăng Long (Hà Nội).</a:t>
            </a:r>
            <a:r>
              <a:rPr lang="vi-VN" sz="1200" b="1" kern="1200" dirty="0">
                <a:solidFill>
                  <a:schemeClr val="tx1"/>
                </a:solidFill>
                <a:effectLst/>
                <a:latin typeface="+mn-lt"/>
                <a:ea typeface="+mn-ea"/>
                <a:cs typeface="+mn-cs"/>
              </a:rPr>
              <a:t> </a:t>
            </a:r>
            <a:r>
              <a:rPr lang="vi-VN" sz="1200" kern="1200" dirty="0">
                <a:solidFill>
                  <a:schemeClr val="tx1"/>
                </a:solidFill>
                <a:effectLst/>
                <a:latin typeface="+mn-lt"/>
                <a:ea typeface="+mn-ea"/>
                <a:cs typeface="+mn-cs"/>
              </a:rPr>
              <a:t>Em hiểu thế nào về câu này? </a:t>
            </a:r>
          </a:p>
          <a:p>
            <a:pPr marL="0" marR="0" lvl="0" indent="0" algn="l" defTabSz="914400" rtl="0" eaLnBrk="1" fontAlgn="auto" latinLnBrk="0" hangingPunct="1">
              <a:lnSpc>
                <a:spcPct val="100000"/>
              </a:lnSpc>
              <a:spcBef>
                <a:spcPts val="0"/>
              </a:spcBef>
              <a:spcAft>
                <a:spcPts val="0"/>
              </a:spcAft>
              <a:buClrTx/>
              <a:buSzTx/>
              <a:buFontTx/>
              <a:buNone/>
              <a:defRPr/>
            </a:pPr>
            <a:r>
              <a:rPr lang="vi-VN" sz="1200" kern="1200" dirty="0">
                <a:solidFill>
                  <a:schemeClr val="tx1"/>
                </a:solidFill>
                <a:effectLst/>
                <a:latin typeface="+mn-lt"/>
                <a:ea typeface="+mn-ea"/>
                <a:cs typeface="+mn-cs"/>
              </a:rPr>
              <a:t>Nghĩa là vua ngồi xe hoặc kiệu đi từ Kinh đô Huế ra Thăng Long Hà Nội</a:t>
            </a:r>
            <a:endParaRPr lang="en-US" dirty="0">
              <a:effectLst/>
            </a:endParaRPr>
          </a:p>
          <a:p>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1777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200" kern="1200" dirty="0">
                <a:solidFill>
                  <a:schemeClr val="tx1"/>
                </a:solidFill>
                <a:effectLst/>
                <a:latin typeface="+mn-lt"/>
                <a:ea typeface="+mn-ea"/>
                <a:cs typeface="+mn-cs"/>
              </a:rPr>
              <a:t>Các con có biết CBQ là ai không? </a:t>
            </a:r>
            <a:endParaRPr lang="en-US"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Bây giờ cô sẽ giới thiệu cho các con nhé. </a:t>
            </a:r>
            <a:endParaRPr lang="vi-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EA06CD-5BC3-4CF1-9516-FFDBF6B2AA8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20131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Bvmt</a:t>
            </a:r>
            <a:r>
              <a:rPr lang="en-US" dirty="0"/>
              <a:t> : k </a:t>
            </a:r>
            <a:r>
              <a:rPr lang="en-US" dirty="0" err="1"/>
              <a:t>xả</a:t>
            </a:r>
            <a:r>
              <a:rPr lang="en-US" dirty="0"/>
              <a:t> </a:t>
            </a:r>
            <a:r>
              <a:rPr lang="en-US" dirty="0" err="1"/>
              <a:t>rác</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C738D6-D16F-4FED-8E2F-22724FCEC4F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846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EA06CD-5BC3-4CF1-9516-FFDBF6B2AA86}" type="slidenum">
              <a:rPr lang="vi-VN" smtClean="0"/>
              <a:t>35</a:t>
            </a:fld>
            <a:endParaRPr lang="vi-VN"/>
          </a:p>
        </p:txBody>
      </p:sp>
    </p:spTree>
    <p:extLst>
      <p:ext uri="{BB962C8B-B14F-4D97-AF65-F5344CB8AC3E}">
        <p14:creationId xmlns:p14="http://schemas.microsoft.com/office/powerpoint/2010/main" val="2926014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2/25/2022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2/25/2022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2/25/2022</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68580" tIns="34290" rIns="68580" bIns="34290"/>
          <a:lstStyle>
            <a:lvl1pPr>
              <a:defRPr/>
            </a:lvl1pPr>
          </a:lstStyle>
          <a:p>
            <a:pPr>
              <a:defRPr/>
            </a:pPr>
            <a:endParaRPr lang="en-US" dirty="0"/>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68580" tIns="34290" rIns="68580" bIns="34290"/>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68580" tIns="34290" rIns="68580" bIns="34290"/>
          <a:lstStyle>
            <a:lvl1pPr>
              <a:defRPr/>
            </a:lvl1pPr>
          </a:lstStyle>
          <a:p>
            <a:pPr>
              <a:defRPr/>
            </a:pPr>
            <a:fld id="{7799A93B-30F3-4A3B-AD09-8549978AAD86}" type="slidenum">
              <a:rPr lang="en-US"/>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457200" y="4683919"/>
            <a:ext cx="2133600" cy="357188"/>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4683919"/>
            <a:ext cx="2895600" cy="357188"/>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6553200" y="4683919"/>
            <a:ext cx="2133600" cy="357188"/>
          </a:xfrm>
          <a:prstGeom prst="rect">
            <a:avLst/>
          </a:prstGeom>
        </p:spPr>
        <p:txBody>
          <a:bodyPr/>
          <a:lstStyle>
            <a:lvl1pPr>
              <a:defRPr/>
            </a:lvl1pPr>
          </a:lstStyle>
          <a:p>
            <a:pPr>
              <a:defRPr/>
            </a:pPr>
            <a:fld id="{9FB1C01B-6E68-403B-95A4-A5A99F060003}" type="slidenum">
              <a:rPr lang="en-US" altLang="vi-VN"/>
              <a:t>‹#›</a:t>
            </a:fld>
            <a:endParaRPr lang="en-US" alt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C1927B-512A-42EB-95A0-8E6021E9797A}"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80DEB9C-210A-42DA-B7F6-AC68E28B2363}"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EB12A9-F2F7-4C70-8412-5F52BF290ED3}"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5DE976B-A95E-4F70-9283-B85AE6203824}"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DEF9EAB-95EA-45EC-8656-AC8F209E0003}"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244C16D-B2AC-48DB-929B-CCA1CFDCBB58}"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A60C42-0D34-4649-9A28-CCD608479A1A}"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64BB29-84F2-4774-AC5E-A3355212FE32}"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37412D0-EBD7-45D1-9C16-C9AC178E9335}"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D4CD262-FEE0-48DF-B030-D31814CEBA3C}"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CC2938F-AED2-49FF-8F24-AD875B0246F9}" type="slidenum">
              <a:rPr lang="en-US" altLang="en-US"/>
              <a:t>‹#›</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6982-8AA7-4108-AC68-5026A3DBDA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6889F9B-333A-41B2-BC72-5F0F9827DE0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5953299-FFE6-4623-A439-C22ABAA51A70}"/>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2A29A13-5B7D-4ED2-AAAD-89E424803904}"/>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95B041-476B-41CD-86F4-0F416279635E}"/>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94435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7DB5-EC67-4F04-BAF4-B1035DFE1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F3FA0-61D7-4F75-99CA-BCBAB12A21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B3780-4FC6-400E-8DBF-ABEF7B5DD7F0}"/>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2987E0-3D47-4B74-AC21-812FA08CA8D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7C07F8-2689-44D9-9651-23EDB28A5B9D}"/>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026695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0632-AA11-4103-866F-AC55481C0D3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87E6939-FECC-40D1-A198-0B67525EB51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3BA351-6FD0-43F9-B1DD-547A98CA8272}"/>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DA9F895-02EB-4A1D-BEB9-0C4B387099C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07CAA0F-33F6-4611-A3EA-7ED2AB5C08F3}"/>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836906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483D-BF4D-4F50-A81B-4A699B38A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E327C-1269-40AE-9B8D-2FD04FD91C6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9976A1-9FDB-4F0E-A26F-E0585F52048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ABAF76-80F5-4770-8ABC-36CB09C0E2B2}"/>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1DA1D9C-74A7-4A67-A985-25B61B7B17B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C0406C4-168B-43A3-9476-D3E136929562}"/>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0284105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7C5C-683F-4CE6-9D3F-02E2441632C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816F80-3F05-446F-91B0-7766C85BD02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7CACDAC-E914-47CF-8437-E379342507F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CC15EB-6A2A-47B9-8D6D-8071FF50229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BD9FD8F-3DED-43F8-B66E-59DE026E646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E35191-FA00-4612-919E-CA5E8926267B}"/>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B779607-AD6D-4E06-B94E-7B31D7088B4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E42D121-F938-4C95-8863-DC65338A375F}"/>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521632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5950-BED6-4908-B82F-A533472AEE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6C3503-6D68-4BD1-AECC-37F1E5349275}"/>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B840C33-56D9-42CA-BFF4-B927E8A64E5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1FE5639-886C-43C1-85EA-9FFA70B16F91}"/>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
        <p:nvSpPr>
          <p:cNvPr id="6" name="Rectangle 5">
            <a:extLst>
              <a:ext uri="{FF2B5EF4-FFF2-40B4-BE49-F238E27FC236}">
                <a16:creationId xmlns:a16="http://schemas.microsoft.com/office/drawing/2014/main" id="{BD188F21-3814-4A01-854E-F6177EB51082}"/>
              </a:ext>
            </a:extLst>
          </p:cNvPr>
          <p:cNvSpPr/>
          <p:nvPr userDrawn="1"/>
        </p:nvSpPr>
        <p:spPr>
          <a:xfrm>
            <a:off x="2286000" y="0"/>
            <a:ext cx="4572000" cy="553998"/>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15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endParaRPr kumimoji="0" lang="en-US" sz="15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37327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E9BB0-BC52-47B1-8827-D53167FE2160}"/>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E89DCE6-536E-4EA3-B42B-436328E3BD4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27BE43D-0719-41E1-8489-820DA73D9446}"/>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
        <p:nvSpPr>
          <p:cNvPr id="5" name="TextBox 4">
            <a:extLst>
              <a:ext uri="{FF2B5EF4-FFF2-40B4-BE49-F238E27FC236}">
                <a16:creationId xmlns:a16="http://schemas.microsoft.com/office/drawing/2014/main" id="{9D06A0CB-F0A0-4B81-AA0F-1A86AF874136}"/>
              </a:ext>
            </a:extLst>
          </p:cNvPr>
          <p:cNvSpPr txBox="1"/>
          <p:nvPr userDrawn="1"/>
        </p:nvSpPr>
        <p:spPr>
          <a:xfrm>
            <a:off x="2540189" y="0"/>
            <a:ext cx="4063622" cy="80791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15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endParaRPr kumimoji="0" lang="en-US" sz="15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Đối</a:t>
            </a:r>
            <a:r>
              <a:rPr kumimoji="0" lang="en-US" sz="16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16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sz="16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vua</a:t>
            </a:r>
            <a:endParaRPr kumimoji="0" lang="en-US" sz="16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54986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F504-5067-43F0-A590-D3C9CF4F4A7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B192D00-95F8-43F9-9BA1-8CD49400DD6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F325FE-B21A-4CA2-B6D3-67ECCB72445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53B14D3-A9AF-4AC9-8505-62004CA0C37C}"/>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58B1D9-6FB5-45DB-B4CB-8047D0AF25F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9D16F45-246B-4531-8238-5D4CB9C8E4EF}"/>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959221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5564-FE26-4452-B459-11618BEBBAB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E086507-12C1-4D6B-911A-936A249A8E9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6BF4B98-D2D4-40F7-9C06-49A67CA1F7A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26F5576-7D57-4A3D-B797-A8787A492187}"/>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CCF9942-F342-4B73-B3D0-B3DEC3CAF58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1646A6-9E25-43A0-807A-3948EE7A3204}"/>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4779474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C838-7986-4B3A-B615-8E9C35B210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D14BD6-651F-4E44-B06B-251E97414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3CEEB-623F-4F58-B80C-2E47570FCC1D}"/>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BE437C4-9590-446C-A976-2F2C07E90E7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22ADA36-6F46-4AF3-9D9D-ECCE8F9D3DBB}"/>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440758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99F163-948B-4E24-BEBA-FFF2E41F3DA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745623-6DE0-4D10-AB9C-1CA4AEC71CF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0D093-A1AE-41EB-BA7F-7992F6332154}"/>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22FAB9-6A2F-4757-A01A-2D7466E945D4}"/>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8DCCA8-ED70-4F17-A0B8-1D90BD6D6523}"/>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9899730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7535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defTabSz="685800">
              <a:defRPr/>
            </a:pPr>
            <a:endParaRPr lang="en-US">
              <a:solidFill>
                <a:prstClr val="black">
                  <a:tint val="75000"/>
                </a:prstClr>
              </a:solidFill>
            </a:endParaRPr>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defTabSz="685800">
              <a:defRPr/>
            </a:pPr>
            <a:endParaRPr lang="en-US">
              <a:solidFill>
                <a:prstClr val="black">
                  <a:tint val="75000"/>
                </a:prstClr>
              </a:solidFill>
            </a:endParaRPr>
          </a:p>
        </p:txBody>
      </p:sp>
      <p:sp>
        <p:nvSpPr>
          <p:cNvPr id="5"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defTabSz="685800">
              <a:defRPr/>
            </a:pPr>
            <a:fld id="{9FB1C01B-6E68-403B-95A4-A5A99F060003}" type="slidenum">
              <a:rPr lang="en-US" altLang="vi-VN" smtClean="0">
                <a:solidFill>
                  <a:prstClr val="black">
                    <a:tint val="75000"/>
                  </a:prstClr>
                </a:solidFill>
              </a:rPr>
              <a:pPr defTabSz="685800">
                <a:defRPr/>
              </a:pPr>
              <a:t>‹#›</a:t>
            </a:fld>
            <a:endParaRPr lang="en-US" altLang="vi-VN">
              <a:solidFill>
                <a:prstClr val="black">
                  <a:tint val="75000"/>
                </a:prstClr>
              </a:solidFill>
            </a:endParaRPr>
          </a:p>
        </p:txBody>
      </p:sp>
    </p:spTree>
    <p:extLst>
      <p:ext uri="{BB962C8B-B14F-4D97-AF65-F5344CB8AC3E}">
        <p14:creationId xmlns:p14="http://schemas.microsoft.com/office/powerpoint/2010/main" val="23161893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2788670"/>
      </p:ext>
    </p:extLst>
  </p:cSld>
  <p:clrMapOvr>
    <a:masterClrMapping/>
  </p:clrMapOvr>
  <p:transition spd="slow">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6982-8AA7-4108-AC68-5026A3DBDA3D}"/>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6889F9B-333A-41B2-BC72-5F0F9827DE0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5953299-FFE6-4623-A439-C22ABAA51A70}"/>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2A29A13-5B7D-4ED2-AAAD-89E424803904}"/>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95B041-476B-41CD-86F4-0F416279635E}"/>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743870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2/25/2022</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27DB5-EC67-4F04-BAF4-B1035DFE1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0F3FA0-61D7-4F75-99CA-BCBAB12A21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9B3780-4FC6-400E-8DBF-ABEF7B5DD7F0}"/>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2987E0-3D47-4B74-AC21-812FA08CA8D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B7C07F8-2689-44D9-9651-23EDB28A5B9D}"/>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9668586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0632-AA11-4103-866F-AC55481C0D38}"/>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87E6939-FECC-40D1-A198-0B67525EB51B}"/>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3BA351-6FD0-43F9-B1DD-547A98CA8272}"/>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DA9F895-02EB-4A1D-BEB9-0C4B387099C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107CAA0F-33F6-4611-A3EA-7ED2AB5C08F3}"/>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720258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4483D-BF4D-4F50-A81B-4A699B38A1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E327C-1269-40AE-9B8D-2FD04FD91C6C}"/>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9976A1-9FDB-4F0E-A26F-E0585F52048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ABAF76-80F5-4770-8ABC-36CB09C0E2B2}"/>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1DA1D9C-74A7-4A67-A985-25B61B7B17B6}"/>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C0406C4-168B-43A3-9476-D3E136929562}"/>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121590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7C5C-683F-4CE6-9D3F-02E2441632CA}"/>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816F80-3F05-446F-91B0-7766C85BD02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7CACDAC-E914-47CF-8437-E379342507F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CC15EB-6A2A-47B9-8D6D-8071FF50229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BD9FD8F-3DED-43F8-B66E-59DE026E646D}"/>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E35191-FA00-4612-919E-CA5E8926267B}"/>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8B779607-AD6D-4E06-B94E-7B31D7088B49}"/>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EE42D121-F938-4C95-8863-DC65338A375F}"/>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5223868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25950-BED6-4908-B82F-A533472AEE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6C3503-6D68-4BD1-AECC-37F1E5349275}"/>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B840C33-56D9-42CA-BFF4-B927E8A64E53}"/>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01FE5639-886C-43C1-85EA-9FFA70B16F91}"/>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
        <p:nvSpPr>
          <p:cNvPr id="6" name="Rectangle 5">
            <a:extLst>
              <a:ext uri="{FF2B5EF4-FFF2-40B4-BE49-F238E27FC236}">
                <a16:creationId xmlns:a16="http://schemas.microsoft.com/office/drawing/2014/main" id="{BD188F21-3814-4A01-854E-F6177EB51082}"/>
              </a:ext>
            </a:extLst>
          </p:cNvPr>
          <p:cNvSpPr/>
          <p:nvPr userDrawn="1"/>
        </p:nvSpPr>
        <p:spPr>
          <a:xfrm>
            <a:off x="2286000" y="0"/>
            <a:ext cx="4572000" cy="553998"/>
          </a:xfrm>
          <a:prstGeom prst="rect">
            <a:avLst/>
          </a:prstGeom>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15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endParaRPr kumimoji="0" lang="en-US" sz="15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9180801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BE9BB0-BC52-47B1-8827-D53167FE2160}"/>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E89DCE6-536E-4EA3-B42B-436328E3BD4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927BE43D-0719-41E1-8489-820DA73D9446}"/>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
        <p:nvSpPr>
          <p:cNvPr id="5" name="TextBox 4">
            <a:extLst>
              <a:ext uri="{FF2B5EF4-FFF2-40B4-BE49-F238E27FC236}">
                <a16:creationId xmlns:a16="http://schemas.microsoft.com/office/drawing/2014/main" id="{9D06A0CB-F0A0-4B81-AA0F-1A86AF874136}"/>
              </a:ext>
            </a:extLst>
          </p:cNvPr>
          <p:cNvSpPr txBox="1"/>
          <p:nvPr userDrawn="1"/>
        </p:nvSpPr>
        <p:spPr>
          <a:xfrm>
            <a:off x="2540189" y="0"/>
            <a:ext cx="4063622" cy="80791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tháng</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 </a:t>
            </a:r>
            <a:r>
              <a:rPr kumimoji="0" lang="en-US" sz="1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năm</a:t>
            </a:r>
            <a:r>
              <a:rPr kumimoji="0" lang="en-US" sz="1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2020</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5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15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500" b="0" i="0" u="sng"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endParaRPr kumimoji="0" lang="en-US" sz="15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6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Đối</a:t>
            </a:r>
            <a:r>
              <a:rPr kumimoji="0" lang="en-US" sz="16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16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với</a:t>
            </a:r>
            <a:r>
              <a:rPr kumimoji="0" lang="en-US" sz="16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165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vua</a:t>
            </a:r>
            <a:endParaRPr kumimoji="0" lang="en-US" sz="165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96352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6F504-5067-43F0-A590-D3C9CF4F4A7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0B192D00-95F8-43F9-9BA1-8CD49400DD63}"/>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F325FE-B21A-4CA2-B6D3-67ECCB72445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53B14D3-A9AF-4AC9-8505-62004CA0C37C}"/>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58B1D9-6FB5-45DB-B4CB-8047D0AF25FB}"/>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B9D16F45-246B-4531-8238-5D4CB9C8E4EF}"/>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2604700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5564-FE26-4452-B459-11618BEBBAB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E086507-12C1-4D6B-911A-936A249A8E9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6BF4B98-D2D4-40F7-9C06-49A67CA1F7A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26F5576-7D57-4A3D-B797-A8787A492187}"/>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CCF9942-F342-4B73-B3D0-B3DEC3CAF582}"/>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61646A6-9E25-43A0-807A-3948EE7A3204}"/>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3475609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C838-7986-4B3A-B615-8E9C35B210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D14BD6-651F-4E44-B06B-251E97414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93CEEB-623F-4F58-B80C-2E47570FCC1D}"/>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BE437C4-9590-446C-A976-2F2C07E90E78}"/>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22ADA36-6F46-4AF3-9D9D-ECCE8F9D3DBB}"/>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773541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99F163-948B-4E24-BEBA-FFF2E41F3DA3}"/>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745623-6DE0-4D10-AB9C-1CA4AEC71CF4}"/>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60D093-A1AE-41EB-BA7F-7992F6332154}"/>
              </a:ext>
            </a:extLst>
          </p:cNvPr>
          <p:cNvSpPr>
            <a:spLocks noGrp="1"/>
          </p:cNvSpPr>
          <p:nvPr>
            <p:ph type="dt" sz="half" idx="10"/>
          </p:nvPr>
        </p:nvSpPr>
        <p:spPr/>
        <p:txBody>
          <a:body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022FAB9-6A2F-4757-A01A-2D7466E945D4}"/>
              </a:ext>
            </a:extLst>
          </p:cNvPr>
          <p:cNvSpPr>
            <a:spLocks noGrp="1"/>
          </p:cNvSpPr>
          <p:nvPr>
            <p:ph type="ftr" sz="quarter" idx="11"/>
          </p:nvPr>
        </p:nvSpPr>
        <p:spPr/>
        <p:txBody>
          <a:body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8DCCA8-ED70-4F17-A0B8-1D90BD6D6523}"/>
              </a:ext>
            </a:extLst>
          </p:cNvPr>
          <p:cNvSpPr>
            <a:spLocks noGrp="1"/>
          </p:cNvSpPr>
          <p:nvPr>
            <p:ph type="sldNum" sz="quarter" idx="12"/>
          </p:nvPr>
        </p:nvSpPr>
        <p:spPr/>
        <p:txBody>
          <a:body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999328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2/25/2022</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80"/>
            <a:ext cx="8229600" cy="438864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defTabSz="685800">
              <a:defRPr/>
            </a:pPr>
            <a:endParaRPr lang="en-US">
              <a:solidFill>
                <a:prstClr val="black">
                  <a:tint val="75000"/>
                </a:prstClr>
              </a:solidFill>
            </a:endParaRPr>
          </a:p>
        </p:txBody>
      </p:sp>
      <p:sp>
        <p:nvSpPr>
          <p:cNvPr id="4"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defTabSz="685800">
              <a:defRPr/>
            </a:pPr>
            <a:endParaRPr lang="en-US">
              <a:solidFill>
                <a:prstClr val="black">
                  <a:tint val="75000"/>
                </a:prstClr>
              </a:solidFill>
            </a:endParaRPr>
          </a:p>
        </p:txBody>
      </p:sp>
      <p:sp>
        <p:nvSpPr>
          <p:cNvPr id="5" name="Rectangle 6"/>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pPr defTabSz="685800">
              <a:defRPr/>
            </a:pPr>
            <a:fld id="{9FB1C01B-6E68-403B-95A4-A5A99F060003}" type="slidenum">
              <a:rPr lang="en-US" altLang="vi-VN" smtClean="0">
                <a:solidFill>
                  <a:prstClr val="black">
                    <a:tint val="75000"/>
                  </a:prstClr>
                </a:solidFill>
              </a:rPr>
              <a:pPr defTabSz="685800">
                <a:defRPr/>
              </a:pPr>
              <a:t>‹#›</a:t>
            </a:fld>
            <a:endParaRPr lang="en-US" altLang="vi-VN">
              <a:solidFill>
                <a:prstClr val="black">
                  <a:tint val="75000"/>
                </a:prstClr>
              </a:solidFill>
            </a:endParaRPr>
          </a:p>
        </p:txBody>
      </p:sp>
    </p:spTree>
    <p:extLst>
      <p:ext uri="{BB962C8B-B14F-4D97-AF65-F5344CB8AC3E}">
        <p14:creationId xmlns:p14="http://schemas.microsoft.com/office/powerpoint/2010/main" val="2193811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354715"/>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2/25/2022</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2/25/2022</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2/25/2022</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C4F6CCBF-3552-47C5-AAC7-57B51D734D8F}" type="datetimeFigureOut">
              <a:rPr lang="en-US" smtClean="0"/>
              <a:t>2/25/2022</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E4D9C6BE-2A86-42E7-9184-6A6FFDCA6BD7}"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anose="020B7200000000000000" pitchFamily="34" charset="0"/>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anose="020B7200000000000000" pitchFamily="34" charset="0"/>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lstStyle>
            <a:lvl1pPr algn="r">
              <a:defRPr sz="1200">
                <a:solidFill>
                  <a:srgbClr val="898989"/>
                </a:solidFill>
              </a:defRPr>
            </a:lvl1pPr>
          </a:lstStyle>
          <a:p>
            <a:pPr eaLnBrk="0" fontAlgn="base" hangingPunct="0">
              <a:spcBef>
                <a:spcPct val="0"/>
              </a:spcBef>
              <a:spcAft>
                <a:spcPct val="0"/>
              </a:spcAft>
              <a:defRPr/>
            </a:pPr>
            <a:fld id="{825F94F9-1371-4EFF-B40B-6AEE93B55BD4}" type="slidenum">
              <a:rPr lang="en-US" altLang="en-US">
                <a:latin typeface=".VnTime" panose="020B7200000000000000" pitchFamily="34" charset="0"/>
              </a:rPr>
              <a:t>‹#›</a:t>
            </a:fld>
            <a:endParaRPr lang="en-US" altLang="en-US">
              <a:latin typeface=".VnTime" panose="020B7200000000000000"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B9E30-1B73-4781-9959-CA55AE5AC33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F106BD-55EB-49F7-B50C-C3A95E201F6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81254F-CEE3-42D3-84A7-3D078BE4565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E0F22A4-9867-405D-97E3-E2E549E545A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D2F744C-1C26-449E-B0BA-E2B95DBEEA1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6200474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B9E30-1B73-4781-9959-CA55AE5AC33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F106BD-55EB-49F7-B50C-C3A95E201F65}"/>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81254F-CEE3-42D3-84A7-3D078BE4565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92FBB3E7-7923-44DC-BBA8-9707294906BC}" type="datetimeFigureOut">
              <a:rPr lang="en-US" smtClean="0">
                <a:solidFill>
                  <a:prstClr val="black">
                    <a:tint val="75000"/>
                  </a:prstClr>
                </a:solidFill>
              </a:rPr>
              <a:pPr defTabSz="685800"/>
              <a:t>2/25/2022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E0F22A4-9867-405D-97E3-E2E549E545A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D2F744C-1C26-449E-B0BA-E2B95DBEEA17}"/>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8C05F3E8-1DEB-46A3-B9FC-A99778A161A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5007915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3" r:id="rId12"/>
    <p:sldLayoutId id="214748370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slide" Target="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5.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68858" y="2036537"/>
            <a:ext cx="5206284" cy="1084913"/>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eaLnBrk="1" fontAlgn="auto" hangingPunct="1">
              <a:spcBef>
                <a:spcPts val="0"/>
              </a:spcBef>
              <a:spcAft>
                <a:spcPts val="0"/>
              </a:spcAft>
              <a:defRPr/>
            </a:pPr>
            <a:r>
              <a:rPr lang="vi-VN" sz="5400" b="1" dirty="0">
                <a:ln/>
                <a:solidFill>
                  <a:srgbClr val="00B050"/>
                </a:solidFill>
                <a:latin typeface="UTM Avo" panose="02040603050506020204" pitchFamily="18" charset="0"/>
              </a:rPr>
              <a:t>CHÀO MỪNG CÁC CON</a:t>
            </a:r>
          </a:p>
          <a:p>
            <a:pPr algn="ctr" eaLnBrk="1" fontAlgn="auto" hangingPunct="1">
              <a:spcBef>
                <a:spcPts val="0"/>
              </a:spcBef>
              <a:spcAft>
                <a:spcPts val="0"/>
              </a:spcAft>
              <a:defRPr/>
            </a:pPr>
            <a:r>
              <a:rPr lang="vi-VN" sz="5400" b="1" dirty="0">
                <a:ln/>
                <a:solidFill>
                  <a:srgbClr val="00B050"/>
                </a:solidFill>
                <a:latin typeface="UTM Avo" panose="02040603050506020204" pitchFamily="18" charset="0"/>
              </a:rPr>
              <a:t>ĐẾN VỚI TIẾT HỌC</a:t>
            </a:r>
            <a:endParaRPr lang="en-US" sz="5400" b="1" dirty="0">
              <a:ln/>
              <a:solidFill>
                <a:srgbClr val="00B050"/>
              </a:solidFill>
              <a:latin typeface="UTM Avo" panose="02040603050506020204" pitchFamily="18" charset="0"/>
            </a:endParaRPr>
          </a:p>
        </p:txBody>
      </p:sp>
    </p:spTree>
    <p:extLst>
      <p:ext uri="{BB962C8B-B14F-4D97-AF65-F5344CB8AC3E}">
        <p14:creationId xmlns:p14="http://schemas.microsoft.com/office/powerpoint/2010/main" val="166126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139952" cy="4299942"/>
          </a:xfrm>
          <a:prstGeom prst="rect">
            <a:avLst/>
          </a:prstGeom>
        </p:spPr>
      </p:pic>
      <p:sp>
        <p:nvSpPr>
          <p:cNvPr id="6" name="TextBox 5"/>
          <p:cNvSpPr txBox="1"/>
          <p:nvPr/>
        </p:nvSpPr>
        <p:spPr>
          <a:xfrm>
            <a:off x="3491880" y="4458272"/>
            <a:ext cx="2376264" cy="646331"/>
          </a:xfrm>
          <a:prstGeom prst="rect">
            <a:avLst/>
          </a:prstGeom>
          <a:noFill/>
        </p:spPr>
        <p:txBody>
          <a:bodyPr wrap="square" rtlCol="0">
            <a:spAutoFit/>
          </a:bodyPr>
          <a:lstStyle/>
          <a:p>
            <a:r>
              <a:rPr lang="vi-VN" sz="3600" b="1" dirty="0">
                <a:solidFill>
                  <a:srgbClr val="FF0000"/>
                </a:solidFill>
                <a:latin typeface="+mj-lt"/>
              </a:rPr>
              <a:t>Hồ Tây</a:t>
            </a:r>
          </a:p>
        </p:txBody>
      </p:sp>
      <p:pic>
        <p:nvPicPr>
          <p:cNvPr id="7" name="Picture 6" descr="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38897"/>
            <a:ext cx="4608512" cy="4221163"/>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95486"/>
            <a:ext cx="5256584" cy="615553"/>
          </a:xfrm>
          <a:prstGeom prst="rect">
            <a:avLst/>
          </a:prstGeom>
          <a:noFill/>
        </p:spPr>
        <p:txBody>
          <a:bodyPr wrap="square" rtlCol="0">
            <a:spAutoFit/>
          </a:bodyPr>
          <a:lstStyle/>
          <a:p>
            <a:pPr algn="just"/>
            <a:r>
              <a:rPr lang="vi-VN" sz="3400" b="1" dirty="0">
                <a:latin typeface="+mj-lt"/>
              </a:rPr>
              <a:t>    </a:t>
            </a:r>
            <a:r>
              <a:rPr lang="en-US" sz="3400" b="1" dirty="0" smtClean="0">
                <a:latin typeface="+mj-lt"/>
              </a:rPr>
              <a:t>LUYỆN ĐỌC ĐOẠN 2</a:t>
            </a:r>
            <a:endParaRPr lang="en-US" sz="3400" b="1" dirty="0">
              <a:latin typeface="+mj-lt"/>
            </a:endParaRPr>
          </a:p>
        </p:txBody>
      </p:sp>
      <p:sp>
        <p:nvSpPr>
          <p:cNvPr id="3" name="TextBox 2"/>
          <p:cNvSpPr txBox="1"/>
          <p:nvPr/>
        </p:nvSpPr>
        <p:spPr>
          <a:xfrm>
            <a:off x="467544" y="833909"/>
            <a:ext cx="7632848" cy="310854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2. Cao Bá Quát, khi ấy còn là một cậu bé, muốn nhìn rõ mặt vua. Cậu nảy ra một ý, liền cởi hết quần áo, nhảy xuống hồ tắm. Quân lính nhìn thấy, hốt hoảng xúm vào bắt trói đứa trẻ táo tợn. Cậu bé không chịu, la hét, vùng vẫy, gây nên cảnh náo động ở hồ. Thấy thế, vua Minh Mạng truyền lệnh dẫn cậu tới hỏi.</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3281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1203598"/>
            <a:ext cx="5256584" cy="615553"/>
          </a:xfrm>
          <a:prstGeom prst="rect">
            <a:avLst/>
          </a:prstGeom>
          <a:noFill/>
        </p:spPr>
        <p:txBody>
          <a:bodyPr wrap="square" rtlCol="0">
            <a:spAutoFit/>
          </a:bodyPr>
          <a:lstStyle/>
          <a:p>
            <a:pPr algn="just"/>
            <a:r>
              <a:rPr lang="vi-VN" sz="3400" b="1" dirty="0">
                <a:latin typeface="+mj-lt"/>
              </a:rPr>
              <a:t>    </a:t>
            </a:r>
            <a:r>
              <a:rPr lang="en-US" sz="3400" b="1" dirty="0" smtClean="0">
                <a:latin typeface="+mj-lt"/>
              </a:rPr>
              <a:t>LUYỆN ĐỌC ĐOẠN 3</a:t>
            </a:r>
            <a:endParaRPr lang="en-US" sz="3400" b="1" dirty="0">
              <a:latin typeface="+mj-lt"/>
            </a:endParaRPr>
          </a:p>
        </p:txBody>
      </p:sp>
    </p:spTree>
    <p:extLst>
      <p:ext uri="{BB962C8B-B14F-4D97-AF65-F5344CB8AC3E}">
        <p14:creationId xmlns:p14="http://schemas.microsoft.com/office/powerpoint/2010/main" val="741545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743908" y="483518"/>
            <a:ext cx="1186046" cy="7078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vi-VN" altLang="vi-VN" sz="4000" b="1" dirty="0">
                <a:solidFill>
                  <a:srgbClr val="FF0000"/>
                </a:solidFill>
                <a:latin typeface="Times New Roman" panose="02020603050405020304" pitchFamily="18" charset="0"/>
              </a:rPr>
              <a:t>Đối</a:t>
            </a:r>
            <a:endParaRPr lang="en-US" altLang="vi-VN" sz="4000" b="1" dirty="0">
              <a:solidFill>
                <a:srgbClr val="FF0000"/>
              </a:solidFill>
              <a:latin typeface="Times New Roman" panose="02020603050405020304" pitchFamily="18" charset="0"/>
            </a:endParaRPr>
          </a:p>
        </p:txBody>
      </p:sp>
      <p:sp>
        <p:nvSpPr>
          <p:cNvPr id="3" name="Text Box 6"/>
          <p:cNvSpPr txBox="1">
            <a:spLocks noChangeArrowheads="1"/>
          </p:cNvSpPr>
          <p:nvPr/>
        </p:nvSpPr>
        <p:spPr bwMode="auto">
          <a:xfrm>
            <a:off x="287524" y="1460511"/>
            <a:ext cx="856895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3600" b="1" dirty="0">
                <a:solidFill>
                  <a:schemeClr val="tx2">
                    <a:lumMod val="50000"/>
                  </a:schemeClr>
                </a:solidFill>
                <a:latin typeface="Times New Roman" panose="02020603050405020304" pitchFamily="18" charset="0"/>
              </a:rPr>
              <a:t> </a:t>
            </a:r>
            <a:r>
              <a:rPr lang="vi-VN" altLang="vi-VN" sz="3600" b="1" dirty="0">
                <a:solidFill>
                  <a:schemeClr val="tx2">
                    <a:lumMod val="50000"/>
                  </a:schemeClr>
                </a:solidFill>
                <a:latin typeface="Times New Roman" panose="02020603050405020304" pitchFamily="18" charset="0"/>
              </a:rPr>
              <a:t>+ Thể văn cũ gồm hai vế (hai câu) có số tiếng bằng nhau, đối chọi nhau về ý và lời.</a:t>
            </a:r>
            <a:endParaRPr lang="en-US" altLang="vi-VN" sz="3600" b="1" dirty="0">
              <a:solidFill>
                <a:schemeClr val="tx2">
                  <a:lumMod val="50000"/>
                </a:schemeClr>
              </a:solidFill>
              <a:latin typeface="Times New Roman" panose="02020603050405020304" pitchFamily="18" charset="0"/>
            </a:endParaRPr>
          </a:p>
        </p:txBody>
      </p:sp>
      <p:sp>
        <p:nvSpPr>
          <p:cNvPr id="4" name="Text Box 6"/>
          <p:cNvSpPr txBox="1">
            <a:spLocks noChangeArrowheads="1"/>
          </p:cNvSpPr>
          <p:nvPr/>
        </p:nvSpPr>
        <p:spPr bwMode="auto">
          <a:xfrm>
            <a:off x="287524" y="2787774"/>
            <a:ext cx="34563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sz="3600" b="1" dirty="0">
                <a:solidFill>
                  <a:schemeClr val="tx2">
                    <a:lumMod val="50000"/>
                  </a:schemeClr>
                </a:solidFill>
                <a:latin typeface="Times New Roman" panose="02020603050405020304" pitchFamily="18" charset="0"/>
              </a:rPr>
              <a:t> </a:t>
            </a:r>
            <a:r>
              <a:rPr lang="vi-VN" altLang="vi-VN" sz="3600" b="1" dirty="0">
                <a:solidFill>
                  <a:schemeClr val="tx2">
                    <a:lumMod val="50000"/>
                  </a:schemeClr>
                </a:solidFill>
                <a:latin typeface="Times New Roman" panose="02020603050405020304" pitchFamily="18" charset="0"/>
              </a:rPr>
              <a:t>+ làm vế đối lại.</a:t>
            </a:r>
            <a:endParaRPr lang="en-US" altLang="vi-VN" sz="3600" b="1" dirty="0">
              <a:solidFill>
                <a:schemeClr val="tx2">
                  <a:lumMod val="50000"/>
                </a:schemeClr>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54" presetClass="entr" presetSubtype="0" accel="10000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strVal val="#ppt_w*0.05"/>
                                          </p:val>
                                        </p:tav>
                                        <p:tav tm="100000">
                                          <p:val>
                                            <p:strVal val="#ppt_w"/>
                                          </p:val>
                                        </p:tav>
                                      </p:tavLst>
                                    </p:anim>
                                    <p:anim calcmode="lin" valueType="num">
                                      <p:cBhvr>
                                        <p:cTn id="20" dur="500" fill="hold"/>
                                        <p:tgtEl>
                                          <p:spTgt spid="4"/>
                                        </p:tgtEl>
                                        <p:attrNameLst>
                                          <p:attrName>ppt_h</p:attrName>
                                        </p:attrNameLst>
                                      </p:cBhvr>
                                      <p:tavLst>
                                        <p:tav tm="0">
                                          <p:val>
                                            <p:strVal val="#ppt_h"/>
                                          </p:val>
                                        </p:tav>
                                        <p:tav tm="100000">
                                          <p:val>
                                            <p:strVal val="#ppt_h"/>
                                          </p:val>
                                        </p:tav>
                                      </p:tavLst>
                                    </p:anim>
                                    <p:anim calcmode="lin" valueType="num">
                                      <p:cBhvr>
                                        <p:cTn id="21" dur="500" fill="hold"/>
                                        <p:tgtEl>
                                          <p:spTgt spid="4"/>
                                        </p:tgtEl>
                                        <p:attrNameLst>
                                          <p:attrName>ppt_x</p:attrName>
                                        </p:attrNameLst>
                                      </p:cBhvr>
                                      <p:tavLst>
                                        <p:tav tm="0">
                                          <p:val>
                                            <p:strVal val="#ppt_x-.2"/>
                                          </p:val>
                                        </p:tav>
                                        <p:tav tm="100000">
                                          <p:val>
                                            <p:strVal val="#ppt_x"/>
                                          </p:val>
                                        </p:tav>
                                      </p:tavLst>
                                    </p:anim>
                                    <p:anim calcmode="lin" valueType="num">
                                      <p:cBhvr>
                                        <p:cTn id="22" dur="500" fill="hold"/>
                                        <p:tgtEl>
                                          <p:spTgt spid="4"/>
                                        </p:tgtEl>
                                        <p:attrNameLst>
                                          <p:attrName>ppt_y</p:attrName>
                                        </p:attrNameLst>
                                      </p:cBhvr>
                                      <p:tavLst>
                                        <p:tav tm="0">
                                          <p:val>
                                            <p:strVal val="#ppt_y"/>
                                          </p:val>
                                        </p:tav>
                                        <p:tav tm="100000">
                                          <p:val>
                                            <p:strVal val="#ppt_y"/>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0"/>
            <a:ext cx="3744416" cy="44439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16815"/>
            <a:ext cx="4824535" cy="4427143"/>
          </a:xfrm>
          <a:prstGeom prst="rect">
            <a:avLst/>
          </a:prstGeom>
        </p:spPr>
      </p:pic>
      <p:sp>
        <p:nvSpPr>
          <p:cNvPr id="6" name="Rectangle 5"/>
          <p:cNvSpPr/>
          <p:nvPr/>
        </p:nvSpPr>
        <p:spPr>
          <a:xfrm>
            <a:off x="3203848" y="4443958"/>
            <a:ext cx="1948306" cy="646331"/>
          </a:xfrm>
          <a:prstGeom prst="rect">
            <a:avLst/>
          </a:prstGeom>
        </p:spPr>
        <p:txBody>
          <a:bodyPr wrap="square">
            <a:spAutoFit/>
          </a:bodyPr>
          <a:lstStyle/>
          <a:p>
            <a:pPr algn="just">
              <a:spcBef>
                <a:spcPct val="0"/>
              </a:spcBef>
              <a:buFontTx/>
              <a:buNone/>
            </a:pPr>
            <a:r>
              <a:rPr lang="vi-VN" altLang="vi-VN" sz="3600" b="1" dirty="0">
                <a:solidFill>
                  <a:srgbClr val="FF0000"/>
                </a:solidFill>
                <a:latin typeface="Times New Roman" panose="02020603050405020304" pitchFamily="18" charset="0"/>
              </a:rPr>
              <a:t>Câu đối</a:t>
            </a:r>
            <a:endParaRPr lang="en-US" altLang="vi-VN" sz="36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66" y="20461"/>
            <a:ext cx="4152165" cy="438626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3968" y="0"/>
            <a:ext cx="4732784" cy="4386264"/>
          </a:xfrm>
          <a:prstGeom prst="rect">
            <a:avLst/>
          </a:prstGeom>
        </p:spPr>
      </p:pic>
      <p:sp>
        <p:nvSpPr>
          <p:cNvPr id="8" name="Rectangle 7"/>
          <p:cNvSpPr/>
          <p:nvPr/>
        </p:nvSpPr>
        <p:spPr>
          <a:xfrm>
            <a:off x="2063869" y="4386264"/>
            <a:ext cx="5168403" cy="584775"/>
          </a:xfrm>
          <a:prstGeom prst="rect">
            <a:avLst/>
          </a:prstGeom>
        </p:spPr>
        <p:txBody>
          <a:bodyPr wrap="none">
            <a:spAutoFit/>
          </a:bodyPr>
          <a:lstStyle/>
          <a:p>
            <a:r>
              <a:rPr lang="nl-NL" sz="3200" b="1" i="1" dirty="0">
                <a:solidFill>
                  <a:srgbClr val="FF0000"/>
                </a:solidFill>
                <a:latin typeface="Times New Roman" panose="02020603050405020304" pitchFamily="18" charset="0"/>
                <a:ea typeface="Times New Roman" panose="02020603050405020304" pitchFamily="18" charset="0"/>
              </a:rPr>
              <a:t>Nước trong leo lẻo cá đớp cá.</a:t>
            </a:r>
            <a:endParaRPr lang="vi-VN" sz="3200" b="1"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46869" y="667881"/>
            <a:ext cx="87550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Ngắt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a:t>
            </a:r>
          </a:p>
          <a:p>
            <a:pPr marL="457200" indent="-457200">
              <a:buFontTx/>
              <a:buChar char="-"/>
            </a:pPr>
            <a:r>
              <a:rPr lang="en-US" sz="3200" i="1" dirty="0" err="1">
                <a:latin typeface="Times New Roman" panose="02020603050405020304" pitchFamily="18" charset="0"/>
                <a:cs typeface="Times New Roman" panose="02020603050405020304" pitchFamily="18" charset="0"/>
              </a:rPr>
              <a:t>Hai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đối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ngắt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nhịp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giống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nhau</a:t>
            </a:r>
            <a:r>
              <a:rPr lang="en-US" sz="3200" i="1"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leo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lẻo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đớp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a:t>
            </a:r>
            <a:r>
              <a:rPr lang="en-US" sz="3600" dirty="0">
                <a:latin typeface="Times New Roman" panose="02020603050405020304" pitchFamily="18" charset="0"/>
                <a:cs typeface="Times New Roman" panose="02020603050405020304" pitchFamily="18" charset="0"/>
              </a:rPr>
              <a:t>.  </a:t>
            </a:r>
          </a:p>
          <a:p>
            <a:r>
              <a:rPr lang="en-US" sz="3600" dirty="0" err="1">
                <a:latin typeface="Times New Roman" panose="02020603050405020304" pitchFamily="18" charset="0"/>
                <a:cs typeface="Times New Roman" panose="02020603050405020304" pitchFamily="18" charset="0"/>
              </a:rPr>
              <a:t>Trời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p:txBody>
      </p:sp>
      <p:cxnSp>
        <p:nvCxnSpPr>
          <p:cNvPr id="20" name="Straight Connector 19"/>
          <p:cNvCxnSpPr/>
          <p:nvPr/>
        </p:nvCxnSpPr>
        <p:spPr>
          <a:xfrm flipH="1">
            <a:off x="4652392" y="243611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211960"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156176"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228184" y="1876205"/>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884368" y="243611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812360" y="2436118"/>
            <a:ext cx="144016" cy="43204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par>
                                <p:cTn id="11" presetID="16" presetClass="entr" presetSubtype="21"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arn(inVertical)">
                                      <p:cBhvr>
                                        <p:cTn id="16" dur="500"/>
                                        <p:tgtEl>
                                          <p:spTgt spid="24"/>
                                        </p:tgtEl>
                                      </p:cBhvr>
                                    </p:animEffect>
                                  </p:childTnLst>
                                </p:cTn>
                              </p:par>
                              <p:par>
                                <p:cTn id="17" presetID="16" presetClass="entr" presetSubtype="21"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par>
                                <p:cTn id="23" presetID="16" presetClass="entr" presetSubtype="21"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1203598"/>
            <a:ext cx="5256584" cy="615553"/>
          </a:xfrm>
          <a:prstGeom prst="rect">
            <a:avLst/>
          </a:prstGeom>
          <a:noFill/>
        </p:spPr>
        <p:txBody>
          <a:bodyPr wrap="square" rtlCol="0">
            <a:spAutoFit/>
          </a:bodyPr>
          <a:lstStyle/>
          <a:p>
            <a:pPr algn="just"/>
            <a:r>
              <a:rPr lang="vi-VN" sz="3400" b="1" dirty="0">
                <a:latin typeface="+mj-lt"/>
              </a:rPr>
              <a:t>    </a:t>
            </a:r>
            <a:r>
              <a:rPr lang="en-US" sz="3400" b="1" dirty="0" smtClean="0">
                <a:latin typeface="+mj-lt"/>
              </a:rPr>
              <a:t>LUYỆN ĐỌC ĐOẠN 4</a:t>
            </a:r>
            <a:endParaRPr lang="en-US" sz="3400" b="1" dirty="0">
              <a:latin typeface="+mj-lt"/>
            </a:endParaRPr>
          </a:p>
        </p:txBody>
      </p:sp>
      <p:sp>
        <p:nvSpPr>
          <p:cNvPr id="3" name="TextBox 2"/>
          <p:cNvSpPr txBox="1">
            <a:spLocks noChangeArrowheads="1"/>
          </p:cNvSpPr>
          <p:nvPr/>
        </p:nvSpPr>
        <p:spPr bwMode="auto">
          <a:xfrm>
            <a:off x="323528" y="2067694"/>
            <a:ext cx="8755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600" dirty="0" err="1" smtClean="0">
                <a:latin typeface="Times New Roman" panose="02020603050405020304" pitchFamily="18" charset="0"/>
                <a:cs typeface="Times New Roman" panose="02020603050405020304" pitchFamily="18" charset="0"/>
              </a:rPr>
              <a:t>Chỉnh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theo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đúng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phép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tắc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chặt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chẽ</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827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descr="Trellis"/>
          <p:cNvSpPr>
            <a:spLocks noChangeArrowheads="1" noChangeShapeType="1" noTextEdit="1"/>
          </p:cNvSpPr>
          <p:nvPr/>
        </p:nvSpPr>
        <p:spPr bwMode="auto">
          <a:xfrm>
            <a:off x="1763688" y="1203598"/>
            <a:ext cx="5943600" cy="1314450"/>
          </a:xfrm>
          <a:prstGeom prst="rect">
            <a:avLst/>
          </a:prstGeom>
        </p:spPr>
        <p:txBody>
          <a:bodyPr wrap="none" fromWordArt="1">
            <a:prstTxWarp prst="textCanUp">
              <a:avLst>
                <a:gd name="adj" fmla="val 85713"/>
              </a:avLst>
            </a:prstTxWarp>
          </a:bodyPr>
          <a:lstStyle/>
          <a:p>
            <a:pPr algn="ctr"/>
            <a:r>
              <a:rPr lang="en-US" sz="3600" kern="10" dirty="0" err="1"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Đọc</a:t>
            </a:r>
            <a:r>
              <a:rPr lang="en-US" sz="3600"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 </a:t>
            </a:r>
            <a:r>
              <a:rPr lang="en-US" sz="3600" kern="10" dirty="0" err="1"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nhóm</a:t>
            </a:r>
            <a:r>
              <a:rPr lang="en-US" sz="3600"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 4</a:t>
            </a:r>
            <a:endParaRPr lang="en-US" sz="3600"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386394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ordArt 5" descr="Trellis"/>
          <p:cNvSpPr>
            <a:spLocks noChangeArrowheads="1" noChangeShapeType="1" noTextEdit="1"/>
          </p:cNvSpPr>
          <p:nvPr/>
        </p:nvSpPr>
        <p:spPr bwMode="auto">
          <a:xfrm>
            <a:off x="1763688" y="1203598"/>
            <a:ext cx="5943600" cy="1314450"/>
          </a:xfrm>
          <a:prstGeom prst="rect">
            <a:avLst/>
          </a:prstGeom>
        </p:spPr>
        <p:txBody>
          <a:bodyPr wrap="none" fromWordArt="1">
            <a:prstTxWarp prst="textCanUp">
              <a:avLst>
                <a:gd name="adj" fmla="val 85713"/>
              </a:avLst>
            </a:prstTxWarp>
          </a:bodyPr>
          <a:lstStyle/>
          <a:p>
            <a:pPr algn="ctr"/>
            <a:r>
              <a:rPr lang="en-US" sz="3600" kern="10" dirty="0" err="1"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Tìm</a:t>
            </a:r>
            <a:r>
              <a:rPr lang="en-US" sz="3600"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 </a:t>
            </a:r>
            <a:r>
              <a:rPr lang="en-US" sz="3600" kern="10" dirty="0" err="1"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hiểu</a:t>
            </a:r>
            <a:r>
              <a:rPr lang="en-US" sz="3600"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 </a:t>
            </a:r>
            <a:r>
              <a:rPr lang="en-US" sz="3600" kern="10" dirty="0" err="1"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bài</a:t>
            </a:r>
            <a:r>
              <a:rPr lang="en-US" sz="3600" kern="10" dirty="0" smtClean="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rPr>
              <a:t> </a:t>
            </a:r>
            <a:endParaRPr lang="en-US" sz="3600" kern="10" dirty="0">
              <a:ln w="9525">
                <a:solidFill>
                  <a:srgbClr val="FF0000"/>
                </a:solidFill>
                <a:round/>
                <a:headEnd/>
                <a:tailEnd/>
              </a:ln>
              <a:solidFill>
                <a:srgbClr val="FF0000"/>
              </a:solidFill>
              <a:effectLst>
                <a:outerShdw dist="35921" dir="2700000" algn="ctr" rotWithShape="0">
                  <a:srgbClr val="C0C0C0">
                    <a:alpha val="79999"/>
                  </a:srgbClr>
                </a:outerShdw>
              </a:effectLst>
              <a:latin typeface="Arial"/>
              <a:cs typeface="Arial"/>
            </a:endParaRPr>
          </a:p>
        </p:txBody>
      </p:sp>
    </p:spTree>
    <p:extLst>
      <p:ext uri="{BB962C8B-B14F-4D97-AF65-F5344CB8AC3E}">
        <p14:creationId xmlns:p14="http://schemas.microsoft.com/office/powerpoint/2010/main" val="397671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DD Doi đap voi v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89" y="1"/>
            <a:ext cx="9118312" cy="4371950"/>
          </a:xfrm>
          <a:prstGeom prst="rect">
            <a:avLst/>
          </a:prstGeom>
          <a:noFill/>
          <a:ln w="28575">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04625" y="4299942"/>
            <a:ext cx="3960440" cy="769441"/>
          </a:xfrm>
          <a:prstGeom prst="rect">
            <a:avLst/>
          </a:prstGeom>
          <a:noFill/>
        </p:spPr>
        <p:txBody>
          <a:bodyPr wrap="square" rtlCol="0">
            <a:spAutoFit/>
          </a:bodyPr>
          <a:lstStyle/>
          <a:p>
            <a:pPr defTabSz="914378"/>
            <a:r>
              <a:rPr lang="vi-VN" sz="4400" b="1" dirty="0">
                <a:solidFill>
                  <a:srgbClr val="7030A0"/>
                </a:solidFill>
                <a:latin typeface="Times New Roman" panose="02020603050405020304" pitchFamily="18" charset="0"/>
              </a:rPr>
              <a:t>Tranh vẽ gì?</a:t>
            </a:r>
            <a:endParaRPr lang="en-US" sz="4400" b="1" dirty="0">
              <a:solidFill>
                <a:srgbClr val="7030A0"/>
              </a:solidFill>
              <a:latin typeface="Calibri"/>
            </a:endParaRPr>
          </a:p>
        </p:txBody>
      </p:sp>
    </p:spTree>
    <p:extLst>
      <p:ext uri="{BB962C8B-B14F-4D97-AF65-F5344CB8AC3E}">
        <p14:creationId xmlns:p14="http://schemas.microsoft.com/office/powerpoint/2010/main" val="2959883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7524" y="704106"/>
            <a:ext cx="8568952"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1. Một </a:t>
            </a:r>
            <a:r>
              <a:rPr kumimoji="0" lang="vi-VN"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lần, </a:t>
            </a:r>
            <a:r>
              <a:rPr kumimoji="0" lang="vi-VN" sz="3000" b="1" i="0" u="none" strike="noStrike" kern="1200" cap="none" spc="0" normalizeH="0" baseline="0" noProof="0" dirty="0" smtClean="0">
                <a:ln>
                  <a:noFill/>
                </a:ln>
                <a:effectLst/>
                <a:uLnTx/>
                <a:uFillTx/>
                <a:latin typeface="Times New Roman" panose="02020603050405020304" pitchFamily="18" charset="0"/>
                <a:ea typeface="+mn-ea"/>
                <a:cs typeface="+mn-cs"/>
              </a:rPr>
              <a:t>vua </a:t>
            </a:r>
            <a:r>
              <a:rPr kumimoji="0" lang="vi-VN" sz="3000" b="1" i="0" u="none" strike="noStrike" kern="1200" cap="none" spc="0" normalizeH="0" baseline="0" noProof="0" dirty="0">
                <a:ln>
                  <a:noFill/>
                </a:ln>
                <a:effectLst/>
                <a:uLnTx/>
                <a:uFillTx/>
                <a:latin typeface="Times New Roman" panose="02020603050405020304" pitchFamily="18" charset="0"/>
                <a:ea typeface="+mn-ea"/>
                <a:cs typeface="+mn-cs"/>
              </a:rPr>
              <a:t>Minh Mạng từ kinh đô Huế ngự giá ra Thăng Long (Hà Nội). </a:t>
            </a: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Vua cho xa giá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đến Hồ Tây ngắm cảnh. Xa giá đi đến đâu, quân lính cũng thét đuổi tất cả mọi người, không cho ai đến gần.</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p:txBody>
      </p:sp>
      <p:sp>
        <p:nvSpPr>
          <p:cNvPr id="4" name="Thought Bubble: Cloud 3"/>
          <p:cNvSpPr/>
          <p:nvPr/>
        </p:nvSpPr>
        <p:spPr>
          <a:xfrm>
            <a:off x="2645786" y="2664269"/>
            <a:ext cx="4068452" cy="195596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Vua Minh Mạng ngắm cảnh ở đâu? </a:t>
            </a:r>
          </a:p>
        </p:txBody>
      </p:sp>
      <p:sp>
        <p:nvSpPr>
          <p:cNvPr id="5" name="Thought Bubble: Cloud 4"/>
          <p:cNvSpPr/>
          <p:nvPr/>
        </p:nvSpPr>
        <p:spPr>
          <a:xfrm>
            <a:off x="2645786" y="2664269"/>
            <a:ext cx="4068452" cy="1955962"/>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Vua Minh Mạng ngắm cảnh ở Hồ Tây</a:t>
            </a:r>
          </a:p>
        </p:txBody>
      </p:sp>
    </p:spTree>
    <p:extLst>
      <p:ext uri="{BB962C8B-B14F-4D97-AF65-F5344CB8AC3E}">
        <p14:creationId xmlns:p14="http://schemas.microsoft.com/office/powerpoint/2010/main" val="5592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4"/>
                                        </p:tgtEl>
                                        <p:attrNameLst>
                                          <p:attrName>ppt_w</p:attrName>
                                        </p:attrNameLst>
                                      </p:cBhvr>
                                      <p:tavLst>
                                        <p:tav tm="0">
                                          <p:val>
                                            <p:strVal val="ppt_w"/>
                                          </p:val>
                                        </p:tav>
                                        <p:tav tm="100000">
                                          <p:val>
                                            <p:fltVal val="0"/>
                                          </p:val>
                                        </p:tav>
                                      </p:tavLst>
                                    </p:anim>
                                    <p:anim calcmode="lin" valueType="num">
                                      <p:cBhvr>
                                        <p:cTn id="12" dur="500"/>
                                        <p:tgtEl>
                                          <p:spTgt spid="4"/>
                                        </p:tgtEl>
                                        <p:attrNameLst>
                                          <p:attrName>ppt_h</p:attrName>
                                        </p:attrNameLst>
                                      </p:cBhvr>
                                      <p:tavLst>
                                        <p:tav tm="0">
                                          <p:val>
                                            <p:strVal val="ppt_h"/>
                                          </p:val>
                                        </p:tav>
                                        <p:tav tm="100000">
                                          <p:val>
                                            <p:fltVal val="0"/>
                                          </p:val>
                                        </p:tav>
                                      </p:tavLst>
                                    </p:anim>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872DAC-95C0-4927-81FC-F1E53D525A82}"/>
              </a:ext>
            </a:extLst>
          </p:cNvPr>
          <p:cNvPicPr>
            <a:picLocks noChangeAspect="1"/>
          </p:cNvPicPr>
          <p:nvPr/>
        </p:nvPicPr>
        <p:blipFill>
          <a:blip r:embed="rId2" cstate="print"/>
          <a:stretch>
            <a:fillRect/>
          </a:stretch>
        </p:blipFill>
        <p:spPr>
          <a:xfrm>
            <a:off x="5720" y="1754815"/>
            <a:ext cx="4702781" cy="3094430"/>
          </a:xfrm>
          <a:prstGeom prst="rect">
            <a:avLst/>
          </a:prstGeom>
        </p:spPr>
      </p:pic>
      <p:pic>
        <p:nvPicPr>
          <p:cNvPr id="6" name="Picture 5">
            <a:extLst>
              <a:ext uri="{FF2B5EF4-FFF2-40B4-BE49-F238E27FC236}">
                <a16:creationId xmlns:a16="http://schemas.microsoft.com/office/drawing/2014/main" id="{8C759021-B7B1-4091-93FF-7B55D89759CE}"/>
              </a:ext>
            </a:extLst>
          </p:cNvPr>
          <p:cNvPicPr>
            <a:picLocks noChangeAspect="1"/>
          </p:cNvPicPr>
          <p:nvPr/>
        </p:nvPicPr>
        <p:blipFill>
          <a:blip r:embed="rId3" cstate="print"/>
          <a:stretch>
            <a:fillRect/>
          </a:stretch>
        </p:blipFill>
        <p:spPr>
          <a:xfrm>
            <a:off x="4885448" y="1754815"/>
            <a:ext cx="4125906" cy="3094430"/>
          </a:xfrm>
          <a:prstGeom prst="rect">
            <a:avLst/>
          </a:prstGeom>
        </p:spPr>
      </p:pic>
      <p:sp>
        <p:nvSpPr>
          <p:cNvPr id="7" name="Rectangle 6">
            <a:extLst>
              <a:ext uri="{FF2B5EF4-FFF2-40B4-BE49-F238E27FC236}">
                <a16:creationId xmlns:a16="http://schemas.microsoft.com/office/drawing/2014/main" id="{A73752AD-201A-4828-BE52-D264125174FF}"/>
              </a:ext>
            </a:extLst>
          </p:cNvPr>
          <p:cNvSpPr/>
          <p:nvPr/>
        </p:nvSpPr>
        <p:spPr>
          <a:xfrm>
            <a:off x="1736114" y="4384090"/>
            <a:ext cx="1544012" cy="41549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defTabSz="685800">
              <a:defRPr/>
            </a:pPr>
            <a:r>
              <a:rPr lang="vi-VN" sz="2100" b="1" kern="0" dirty="0">
                <a:solidFill>
                  <a:srgbClr val="FF0000"/>
                </a:solidFill>
                <a:latin typeface="Times New Roman" panose="02020603050405020304" pitchFamily="18" charset="0"/>
              </a:rPr>
              <a:t>Hồ Tây</a:t>
            </a:r>
            <a:r>
              <a:rPr lang="en-US" sz="2100" b="1" kern="0" dirty="0">
                <a:solidFill>
                  <a:srgbClr val="FF0000"/>
                </a:solidFill>
                <a:latin typeface="Times New Roman" panose="02020603050405020304" pitchFamily="18" charset="0"/>
              </a:rPr>
              <a:t> </a:t>
            </a:r>
            <a:r>
              <a:rPr lang="en-US" sz="2100" b="1" kern="0" dirty="0" err="1">
                <a:solidFill>
                  <a:srgbClr val="FF0000"/>
                </a:solidFill>
                <a:latin typeface="Times New Roman" panose="02020603050405020304" pitchFamily="18" charset="0"/>
              </a:rPr>
              <a:t>xưa</a:t>
            </a:r>
            <a:endParaRPr lang="vi-VN" sz="2100" b="1" kern="0" dirty="0">
              <a:solidFill>
                <a:srgbClr val="FF0000"/>
              </a:solidFill>
              <a:latin typeface="Times New Roman" panose="02020603050405020304" pitchFamily="18" charset="0"/>
            </a:endParaRPr>
          </a:p>
        </p:txBody>
      </p:sp>
      <p:sp>
        <p:nvSpPr>
          <p:cNvPr id="8" name="Rectangle 7">
            <a:extLst>
              <a:ext uri="{FF2B5EF4-FFF2-40B4-BE49-F238E27FC236}">
                <a16:creationId xmlns:a16="http://schemas.microsoft.com/office/drawing/2014/main" id="{16E8E562-3FBB-46F1-AF70-46D5F7109ECE}"/>
              </a:ext>
            </a:extLst>
          </p:cNvPr>
          <p:cNvSpPr/>
          <p:nvPr/>
        </p:nvSpPr>
        <p:spPr>
          <a:xfrm>
            <a:off x="6200479" y="4384090"/>
            <a:ext cx="1531188" cy="415498"/>
          </a:xfrm>
          <a:prstGeom prst="rect">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wrap="none">
            <a:spAutoFit/>
          </a:bodyPr>
          <a:lstStyle/>
          <a:p>
            <a:pPr defTabSz="685800">
              <a:defRPr/>
            </a:pPr>
            <a:r>
              <a:rPr lang="vi-VN" sz="2100" b="1" kern="0" dirty="0">
                <a:solidFill>
                  <a:srgbClr val="FF0000"/>
                </a:solidFill>
                <a:latin typeface="Times New Roman" panose="02020603050405020304" pitchFamily="18" charset="0"/>
              </a:rPr>
              <a:t>Hồ Tây</a:t>
            </a:r>
            <a:r>
              <a:rPr lang="en-US" sz="2100" b="1" kern="0" dirty="0">
                <a:solidFill>
                  <a:srgbClr val="FF0000"/>
                </a:solidFill>
                <a:latin typeface="Times New Roman" panose="02020603050405020304" pitchFamily="18" charset="0"/>
              </a:rPr>
              <a:t> nay</a:t>
            </a:r>
            <a:endParaRPr lang="vi-VN" sz="2100" b="1" kern="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23622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32D245-23F3-4C6C-8D40-4FDAC3DD9BF0}"/>
              </a:ext>
            </a:extLst>
          </p:cNvPr>
          <p:cNvSpPr/>
          <p:nvPr/>
        </p:nvSpPr>
        <p:spPr>
          <a:xfrm>
            <a:off x="861998" y="1422716"/>
            <a:ext cx="4960500" cy="830997"/>
          </a:xfrm>
          <a:prstGeom prst="rect">
            <a:avLst/>
          </a:prstGeom>
        </p:spPr>
        <p:txBody>
          <a:bodyPr wrap="square">
            <a:spAutoFit/>
          </a:bodyPr>
          <a:lstStyle/>
          <a:p>
            <a:pPr algn="just" defTabSz="685800"/>
            <a:r>
              <a:rPr lang="vi-VN"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prstClr val="black"/>
                </a:solidFill>
                <a:latin typeface="Times New Roman" panose="02020603050405020304" pitchFamily="18" charset="0"/>
                <a:cs typeface="Times New Roman" panose="02020603050405020304" pitchFamily="18" charset="0"/>
              </a:rPr>
              <a:t>Quân lính thét đuổi tất cả mọi người, không cho ai đến gần.</a:t>
            </a:r>
          </a:p>
        </p:txBody>
      </p:sp>
      <p:sp>
        <p:nvSpPr>
          <p:cNvPr id="5" name="Rectangle 4">
            <a:extLst>
              <a:ext uri="{FF2B5EF4-FFF2-40B4-BE49-F238E27FC236}">
                <a16:creationId xmlns:a16="http://schemas.microsoft.com/office/drawing/2014/main" id="{069E9BB0-5F41-40EC-85E4-AB546393EF55}"/>
              </a:ext>
            </a:extLst>
          </p:cNvPr>
          <p:cNvSpPr/>
          <p:nvPr/>
        </p:nvSpPr>
        <p:spPr>
          <a:xfrm>
            <a:off x="394407" y="931440"/>
            <a:ext cx="5383205" cy="461665"/>
          </a:xfrm>
          <a:prstGeom prst="rect">
            <a:avLst/>
          </a:prstGeom>
        </p:spPr>
        <p:txBody>
          <a:bodyPr wrap="none">
            <a:spAutoFit/>
          </a:bodyPr>
          <a:lstStyle/>
          <a:p>
            <a:pPr defTabSz="685800"/>
            <a:r>
              <a:rPr lang="nl-NL" sz="2400" b="1" dirty="0">
                <a:solidFill>
                  <a:srgbClr val="FF0000"/>
                </a:solidFill>
                <a:latin typeface="Times New Roman" panose="02020603050405020304" pitchFamily="18" charset="0"/>
                <a:cs typeface="Times New Roman" panose="02020603050405020304" pitchFamily="18" charset="0"/>
              </a:rPr>
              <a:t>* Quân lính đã có những hành động gì?</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1CE10C83-3318-4B29-8AFD-084B70ECD61D}"/>
              </a:ext>
            </a:extLst>
          </p:cNvPr>
          <p:cNvPicPr>
            <a:picLocks noChangeAspect="1"/>
          </p:cNvPicPr>
          <p:nvPr/>
        </p:nvPicPr>
        <p:blipFill rotWithShape="1">
          <a:blip r:embed="rId2" cstate="print"/>
          <a:srcRect t="6490" b="7990"/>
          <a:stretch/>
        </p:blipFill>
        <p:spPr>
          <a:xfrm>
            <a:off x="5943599" y="540334"/>
            <a:ext cx="3117273" cy="3781276"/>
          </a:xfrm>
          <a:prstGeom prst="rect">
            <a:avLst/>
          </a:prstGeom>
        </p:spPr>
      </p:pic>
    </p:spTree>
    <p:extLst>
      <p:ext uri="{BB962C8B-B14F-4D97-AF65-F5344CB8AC3E}">
        <p14:creationId xmlns:p14="http://schemas.microsoft.com/office/powerpoint/2010/main" val="163119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23478"/>
            <a:ext cx="8568952"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2. Cao Bá Quát, khi ấy còn là một cậu bé, muốn nhìn rõ mặt vua. Cậu nảy ra một ý, liền cởi hết quần áo, nhảy xuống hồ tắm. Quân lính nhìn thấy, hốt hoảng xúm vào bắt trói đứa trẻ táo tợn. Cậu bé không chịu, la hét, vùng vẫy, gây nên cảnh náo động ở hồ. Thấy thế, vua Minh Mạng truyền lệnh dẫn cậu tới hỏi.</a:t>
            </a: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hought Bubble: Cloud 2"/>
          <p:cNvSpPr/>
          <p:nvPr/>
        </p:nvSpPr>
        <p:spPr>
          <a:xfrm>
            <a:off x="179512" y="2795471"/>
            <a:ext cx="4230470" cy="1955962"/>
          </a:xfrm>
          <a:prstGeom prst="cloudCallout">
            <a:avLst>
              <a:gd name="adj1" fmla="val 42453"/>
              <a:gd name="adj2" fmla="val 50813"/>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Cao Bá Quát có mong muốn gì?</a:t>
            </a:r>
          </a:p>
        </p:txBody>
      </p:sp>
      <p:sp>
        <p:nvSpPr>
          <p:cNvPr id="4" name="Rectangle 3"/>
          <p:cNvSpPr/>
          <p:nvPr/>
        </p:nvSpPr>
        <p:spPr>
          <a:xfrm>
            <a:off x="4377408" y="3363838"/>
            <a:ext cx="4572508" cy="1077218"/>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vi-VN" sz="32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Cao Bá Quát có mong muốn nhìn rõ mặt vua</a:t>
            </a:r>
          </a:p>
        </p:txBody>
      </p:sp>
    </p:spTree>
    <p:extLst>
      <p:ext uri="{BB962C8B-B14F-4D97-AF65-F5344CB8AC3E}">
        <p14:creationId xmlns:p14="http://schemas.microsoft.com/office/powerpoint/2010/main" val="359150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64825859-93AD-405B-991E-9DF50937A600}"/>
              </a:ext>
            </a:extLst>
          </p:cNvPr>
          <p:cNvSpPr/>
          <p:nvPr/>
        </p:nvSpPr>
        <p:spPr>
          <a:xfrm>
            <a:off x="633846" y="420377"/>
            <a:ext cx="5081155" cy="1404156"/>
          </a:xfrm>
          <a:prstGeom prst="cloudCallout">
            <a:avLst>
              <a:gd name="adj1" fmla="val 62631"/>
              <a:gd name="adj2" fmla="val 41597"/>
            </a:avLst>
          </a:prstGeom>
        </p:spPr>
        <p:style>
          <a:lnRef idx="2">
            <a:schemeClr val="accent6"/>
          </a:lnRef>
          <a:fillRef idx="1">
            <a:schemeClr val="lt1"/>
          </a:fillRef>
          <a:effectRef idx="0">
            <a:schemeClr val="accent6"/>
          </a:effectRef>
          <a:fontRef idx="minor">
            <a:schemeClr val="dk1"/>
          </a:fontRef>
        </p:style>
        <p:txBody>
          <a:bodyPr rtlCol="0" anchor="ctr"/>
          <a:lstStyle/>
          <a:p>
            <a:pPr algn="just" defTabSz="685800"/>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Cậu</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mong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7CC60595-1590-4415-B299-C0D4FF759C45}"/>
              </a:ext>
            </a:extLst>
          </p:cNvPr>
          <p:cNvSpPr/>
          <p:nvPr/>
        </p:nvSpPr>
        <p:spPr>
          <a:xfrm>
            <a:off x="491143" y="2189648"/>
            <a:ext cx="5743402" cy="189021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defTabSz="685800"/>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Cậu nảy ra một ý, liền cởi hết quần áo, nhảy xuống hồ tắm. Quân lính nhìn thấy, hốt hoảng xúm vào bắt trói đứa trẻ táo tợn. Cậu bé không chịu, la hét, vùng vẫy, gây nên cảnh náo động ở hồ.</a:t>
            </a:r>
          </a:p>
        </p:txBody>
      </p:sp>
      <p:pic>
        <p:nvPicPr>
          <p:cNvPr id="5" name="Picture 4">
            <a:extLst>
              <a:ext uri="{FF2B5EF4-FFF2-40B4-BE49-F238E27FC236}">
                <a16:creationId xmlns:a16="http://schemas.microsoft.com/office/drawing/2014/main" id="{4C526CF4-F705-41EF-947E-224E421E1389}"/>
              </a:ext>
            </a:extLst>
          </p:cNvPr>
          <p:cNvPicPr>
            <a:picLocks noChangeAspect="1"/>
          </p:cNvPicPr>
          <p:nvPr/>
        </p:nvPicPr>
        <p:blipFill>
          <a:blip r:embed="rId2" cstate="print"/>
          <a:stretch>
            <a:fillRect/>
          </a:stretch>
        </p:blipFill>
        <p:spPr>
          <a:xfrm>
            <a:off x="6437515" y="865351"/>
            <a:ext cx="2623358" cy="3699427"/>
          </a:xfrm>
          <a:prstGeom prst="rect">
            <a:avLst/>
          </a:prstGeom>
        </p:spPr>
      </p:pic>
    </p:spTree>
    <p:extLst>
      <p:ext uri="{BB962C8B-B14F-4D97-AF65-F5344CB8AC3E}">
        <p14:creationId xmlns:p14="http://schemas.microsoft.com/office/powerpoint/2010/main" val="406481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94C7AAB-CD33-4B41-B893-71B0EC5D75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180" y="461675"/>
            <a:ext cx="1494688" cy="1242138"/>
          </a:xfrm>
          <a:prstGeom prst="rect">
            <a:avLst/>
          </a:prstGeom>
        </p:spPr>
      </p:pic>
      <p:sp>
        <p:nvSpPr>
          <p:cNvPr id="5" name="TextBox 4">
            <a:extLst>
              <a:ext uri="{FF2B5EF4-FFF2-40B4-BE49-F238E27FC236}">
                <a16:creationId xmlns:a16="http://schemas.microsoft.com/office/drawing/2014/main" id="{7C75159E-A029-4A92-95B2-F732FD24FCE9}"/>
              </a:ext>
            </a:extLst>
          </p:cNvPr>
          <p:cNvSpPr txBox="1"/>
          <p:nvPr/>
        </p:nvSpPr>
        <p:spPr>
          <a:xfrm>
            <a:off x="2253223" y="632621"/>
            <a:ext cx="6170597" cy="830997"/>
          </a:xfrm>
          <a:prstGeom prst="rect">
            <a:avLst/>
          </a:prstGeom>
          <a:noFill/>
        </p:spPr>
        <p:txBody>
          <a:bodyPr wrap="square" rtlCol="0">
            <a:spAutoFit/>
          </a:bodyPr>
          <a:lstStyle/>
          <a:p>
            <a:pPr algn="just" defTabSz="685800"/>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Theo em, cậu bé có thực hiện được mong muốn không?</a:t>
            </a:r>
          </a:p>
        </p:txBody>
      </p:sp>
      <p:sp>
        <p:nvSpPr>
          <p:cNvPr id="6" name="TextBox 5">
            <a:extLst>
              <a:ext uri="{FF2B5EF4-FFF2-40B4-BE49-F238E27FC236}">
                <a16:creationId xmlns:a16="http://schemas.microsoft.com/office/drawing/2014/main" id="{725373A4-A73D-43A0-AE21-6A7CCAC61895}"/>
              </a:ext>
            </a:extLst>
          </p:cNvPr>
          <p:cNvSpPr txBox="1"/>
          <p:nvPr/>
        </p:nvSpPr>
        <p:spPr>
          <a:xfrm>
            <a:off x="720180" y="2170948"/>
            <a:ext cx="7921876" cy="830997"/>
          </a:xfrm>
          <a:prstGeom prst="rect">
            <a:avLst/>
          </a:prstGeom>
          <a:noFill/>
        </p:spPr>
        <p:txBody>
          <a:bodyPr wrap="square" rtlCol="0">
            <a:spAutoFit/>
          </a:bodyPr>
          <a:lstStyle/>
          <a:p>
            <a:pPr algn="just" defTabSz="685800"/>
            <a:r>
              <a:rPr lang="vi-VN"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Cậu bé đã thực hiện được mong muốn của mình và </a:t>
            </a:r>
            <a:r>
              <a:rPr lang="vi-VN" sz="2400" dirty="0">
                <a:solidFill>
                  <a:prstClr val="black"/>
                </a:solidFill>
                <a:latin typeface="Times New Roman" panose="02020603050405020304" pitchFamily="18" charset="0"/>
                <a:cs typeface="Times New Roman" panose="02020603050405020304" pitchFamily="18" charset="0"/>
              </a:rPr>
              <a:t>vua Minh Mạng truyền lệnh dẫn cậu tới hỏi.</a:t>
            </a:r>
          </a:p>
        </p:txBody>
      </p:sp>
    </p:spTree>
    <p:extLst>
      <p:ext uri="{BB962C8B-B14F-4D97-AF65-F5344CB8AC3E}">
        <p14:creationId xmlns:p14="http://schemas.microsoft.com/office/powerpoint/2010/main" val="9222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038516-F0FF-44D6-88F3-E7F82AEC359C}"/>
              </a:ext>
            </a:extLst>
          </p:cNvPr>
          <p:cNvSpPr txBox="1"/>
          <p:nvPr/>
        </p:nvSpPr>
        <p:spPr>
          <a:xfrm>
            <a:off x="719084" y="1540578"/>
            <a:ext cx="7847346" cy="830997"/>
          </a:xfrm>
          <a:prstGeom prst="rect">
            <a:avLst/>
          </a:prstGeom>
          <a:noFill/>
        </p:spPr>
        <p:txBody>
          <a:bodyPr wrap="square" rtlCol="0">
            <a:spAutoFit/>
          </a:bodyPr>
          <a:lstStyle/>
          <a:p>
            <a:pPr algn="just" defTabSz="685800"/>
            <a:r>
              <a:rPr lang="vi-VN" sz="2400" dirty="0">
                <a:solidFill>
                  <a:prstClr val="black"/>
                </a:solidFill>
                <a:latin typeface="Times New Roman" panose="02020603050405020304" pitchFamily="18" charset="0"/>
                <a:cs typeface="Times New Roman" panose="02020603050405020304" pitchFamily="18" charset="0"/>
                <a:sym typeface="Wingdings" panose="05000000000000000000" pitchFamily="2" charset="2"/>
              </a:rPr>
              <a:t> Cậu bé tự tin và tự xưng là học trò mới ở quê lên nên không biết gì.</a:t>
            </a:r>
            <a:endParaRPr lang="vi-VN" sz="2400" dirty="0">
              <a:solidFill>
                <a:prstClr val="black"/>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6AC17DBD-19DA-458F-9244-58CA48498C8B}"/>
              </a:ext>
            </a:extLst>
          </p:cNvPr>
          <p:cNvSpPr txBox="1"/>
          <p:nvPr/>
        </p:nvSpPr>
        <p:spPr>
          <a:xfrm>
            <a:off x="544913" y="613396"/>
            <a:ext cx="8054175" cy="830997"/>
          </a:xfrm>
          <a:prstGeom prst="rect">
            <a:avLst/>
          </a:prstGeom>
          <a:noFill/>
        </p:spPr>
        <p:txBody>
          <a:bodyPr wrap="square" rtlCol="0">
            <a:spAutoFit/>
          </a:bodyPr>
          <a:lstStyle/>
          <a:p>
            <a:pPr algn="just" defTabSz="685800"/>
            <a:r>
              <a:rPr lang="en-US" sz="2400" b="1" dirty="0">
                <a:solidFill>
                  <a:srgbClr val="FF0000"/>
                </a:solidFill>
                <a:latin typeface="Times New Roman" panose="02020603050405020304" pitchFamily="18" charset="0"/>
                <a:cs typeface="Times New Roman" panose="02020603050405020304" pitchFamily="18" charset="0"/>
              </a:rPr>
              <a:t>*</a:t>
            </a:r>
            <a:r>
              <a:rPr lang="vi-VN" sz="2400" dirty="0">
                <a:solidFill>
                  <a:prstClr val="black"/>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Khi bị dẫn đến trước mặt nhà vua thái độ của cậu bé như thế nào?</a:t>
            </a:r>
          </a:p>
        </p:txBody>
      </p:sp>
      <p:sp>
        <p:nvSpPr>
          <p:cNvPr id="6" name="Rectangle 5">
            <a:extLst>
              <a:ext uri="{FF2B5EF4-FFF2-40B4-BE49-F238E27FC236}">
                <a16:creationId xmlns:a16="http://schemas.microsoft.com/office/drawing/2014/main" id="{C10533E0-4686-4C4D-BF49-EE01674677EC}"/>
              </a:ext>
            </a:extLst>
          </p:cNvPr>
          <p:cNvSpPr/>
          <p:nvPr/>
        </p:nvSpPr>
        <p:spPr>
          <a:xfrm>
            <a:off x="534655" y="2503286"/>
            <a:ext cx="8130374" cy="461665"/>
          </a:xfrm>
          <a:prstGeom prst="rect">
            <a:avLst/>
          </a:prstGeom>
        </p:spPr>
        <p:txBody>
          <a:bodyPr wrap="square">
            <a:spAutoFit/>
          </a:bodyPr>
          <a:lstStyle/>
          <a:p>
            <a:pPr defTabSz="685800">
              <a:defRPr/>
            </a:pPr>
            <a:r>
              <a:rPr lang="vi-VN" sz="2100" b="1" kern="0" dirty="0">
                <a:solidFill>
                  <a:srgbClr val="FF0000"/>
                </a:solidFill>
                <a:latin typeface="Times New Roman" panose="02020603050405020304" pitchFamily="18" charset="0"/>
                <a:cs typeface="Times New Roman" panose="02020603050405020304" pitchFamily="18" charset="0"/>
              </a:rPr>
              <a:t> </a:t>
            </a:r>
            <a:r>
              <a:rPr lang="en-US" sz="2100" b="1" kern="0" dirty="0">
                <a:solidFill>
                  <a:srgbClr val="FF0000"/>
                </a:solidFill>
                <a:latin typeface="Times New Roman" panose="02020603050405020304" pitchFamily="18" charset="0"/>
                <a:cs typeface="Times New Roman" panose="02020603050405020304" pitchFamily="18" charset="0"/>
              </a:rPr>
              <a:t>* </a:t>
            </a:r>
            <a:r>
              <a:rPr lang="vi-VN" sz="2400" b="1" kern="0" dirty="0">
                <a:solidFill>
                  <a:srgbClr val="FF0000"/>
                </a:solidFill>
                <a:latin typeface="Times New Roman" panose="02020603050405020304" pitchFamily="18" charset="0"/>
                <a:cs typeface="Times New Roman" panose="02020603050405020304" pitchFamily="18" charset="0"/>
              </a:rPr>
              <a:t>Nhà vua đã làm làm gì khi nghe cậu bé xưng là học trò? </a:t>
            </a:r>
            <a:endParaRPr lang="en-US" sz="1350" kern="0" dirty="0">
              <a:solidFill>
                <a:sysClr val="windowText" lastClr="000000"/>
              </a:solidFill>
              <a:latin typeface="Calibri"/>
            </a:endParaRPr>
          </a:p>
        </p:txBody>
      </p:sp>
      <p:sp>
        <p:nvSpPr>
          <p:cNvPr id="7" name="Rectangle 6">
            <a:extLst>
              <a:ext uri="{FF2B5EF4-FFF2-40B4-BE49-F238E27FC236}">
                <a16:creationId xmlns:a16="http://schemas.microsoft.com/office/drawing/2014/main" id="{9D3ED7F0-0B97-4F4B-8607-CCBEE86C29CC}"/>
              </a:ext>
            </a:extLst>
          </p:cNvPr>
          <p:cNvSpPr/>
          <p:nvPr/>
        </p:nvSpPr>
        <p:spPr>
          <a:xfrm>
            <a:off x="719084" y="3096662"/>
            <a:ext cx="8130374" cy="830997"/>
          </a:xfrm>
          <a:prstGeom prst="rect">
            <a:avLst/>
          </a:prstGeom>
        </p:spPr>
        <p:txBody>
          <a:bodyPr wrap="square">
            <a:spAutoFit/>
          </a:bodyPr>
          <a:lstStyle/>
          <a:p>
            <a:pPr defTabSz="685800">
              <a:defRPr/>
            </a:pPr>
            <a:r>
              <a:rPr lang="vi-VN" sz="2400" kern="0" dirty="0">
                <a:solidFill>
                  <a:prstClr val="black"/>
                </a:solidFill>
                <a:latin typeface="Times New Roman" panose="02020603050405020304" pitchFamily="18" charset="0"/>
                <a:cs typeface="Times New Roman" panose="02020603050405020304" pitchFamily="18" charset="0"/>
              </a:rPr>
              <a:t>Thấy nói là học trò, vua ra lệnh cho cậu phải đối được một vế đối thì mới tha.</a:t>
            </a:r>
            <a:endParaRPr lang="en-US" sz="1200" kern="0" dirty="0">
              <a:solidFill>
                <a:sysClr val="windowText" lastClr="000000"/>
              </a:solidFill>
              <a:latin typeface="Calibri"/>
            </a:endParaRPr>
          </a:p>
        </p:txBody>
      </p:sp>
    </p:spTree>
    <p:extLst>
      <p:ext uri="{BB962C8B-B14F-4D97-AF65-F5344CB8AC3E}">
        <p14:creationId xmlns:p14="http://schemas.microsoft.com/office/powerpoint/2010/main" val="402718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F1AFD31-BD6A-4017-9A31-7F8D167ABF38}"/>
              </a:ext>
            </a:extLst>
          </p:cNvPr>
          <p:cNvSpPr/>
          <p:nvPr/>
        </p:nvSpPr>
        <p:spPr>
          <a:xfrm>
            <a:off x="340161" y="798400"/>
            <a:ext cx="4789324" cy="461665"/>
          </a:xfrm>
          <a:prstGeom prst="rect">
            <a:avLst/>
          </a:prstGeom>
        </p:spPr>
        <p:txBody>
          <a:bodyPr wrap="none">
            <a:spAutoFit/>
          </a:bodyPr>
          <a:lstStyle/>
          <a:p>
            <a:pPr algn="just" defTabSz="685800"/>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vua bắt Cao Bá Quát đối?</a:t>
            </a:r>
            <a:endParaRPr lang="en-US" sz="21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748B9B0-8D8D-49E2-AE7A-8D2647783EBB}"/>
              </a:ext>
            </a:extLst>
          </p:cNvPr>
          <p:cNvSpPr/>
          <p:nvPr/>
        </p:nvSpPr>
        <p:spPr>
          <a:xfrm>
            <a:off x="379816" y="1384641"/>
            <a:ext cx="4844144" cy="1200329"/>
          </a:xfrm>
          <a:prstGeom prst="rect">
            <a:avLst/>
          </a:prstGeom>
        </p:spPr>
        <p:txBody>
          <a:bodyPr wrap="square">
            <a:spAutoFit/>
          </a:bodyPr>
          <a:lstStyle/>
          <a:p>
            <a:pPr defTabSz="685800">
              <a:defRPr/>
            </a:pPr>
            <a:r>
              <a:rPr lang="en-US" sz="2400" kern="0" dirty="0" err="1">
                <a:solidFill>
                  <a:prstClr val="black"/>
                </a:solidFill>
                <a:latin typeface="Times New Roman" panose="02020603050405020304" pitchFamily="18" charset="0"/>
              </a:rPr>
              <a:t>Vì</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vua</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thấy</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cậu</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bé</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tự</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xưng</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là</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học</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trò</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nên</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muốn</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thử</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tài</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cậu</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cho</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cậu</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có</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cơ</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hội</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để</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chuộc</a:t>
            </a:r>
            <a:r>
              <a:rPr lang="en-US" sz="2400" kern="0" dirty="0">
                <a:solidFill>
                  <a:prstClr val="black"/>
                </a:solidFill>
                <a:latin typeface="Times New Roman" panose="02020603050405020304" pitchFamily="18" charset="0"/>
              </a:rPr>
              <a:t> </a:t>
            </a:r>
            <a:r>
              <a:rPr lang="en-US" sz="2400" kern="0" dirty="0" err="1">
                <a:solidFill>
                  <a:prstClr val="black"/>
                </a:solidFill>
                <a:latin typeface="Times New Roman" panose="02020603050405020304" pitchFamily="18" charset="0"/>
              </a:rPr>
              <a:t>tội</a:t>
            </a:r>
            <a:r>
              <a:rPr lang="en-US" sz="2400" kern="0" dirty="0">
                <a:solidFill>
                  <a:prstClr val="black"/>
                </a:solidFill>
                <a:latin typeface="Times New Roman" panose="02020603050405020304" pitchFamily="18" charset="0"/>
              </a:rPr>
              <a:t>.</a:t>
            </a:r>
            <a:endParaRPr lang="en-US" sz="1350" kern="0" dirty="0">
              <a:solidFill>
                <a:sysClr val="windowText" lastClr="000000"/>
              </a:solidFill>
              <a:latin typeface="Calibri"/>
            </a:endParaRPr>
          </a:p>
        </p:txBody>
      </p:sp>
      <p:pic>
        <p:nvPicPr>
          <p:cNvPr id="6" name="Picture 5">
            <a:extLst>
              <a:ext uri="{FF2B5EF4-FFF2-40B4-BE49-F238E27FC236}">
                <a16:creationId xmlns:a16="http://schemas.microsoft.com/office/drawing/2014/main" id="{02676D96-5765-4CDA-ABED-D1D4EFBD7D7F}"/>
              </a:ext>
            </a:extLst>
          </p:cNvPr>
          <p:cNvPicPr>
            <a:picLocks noChangeAspect="1"/>
          </p:cNvPicPr>
          <p:nvPr/>
        </p:nvPicPr>
        <p:blipFill>
          <a:blip r:embed="rId2" cstate="print"/>
          <a:stretch>
            <a:fillRect/>
          </a:stretch>
        </p:blipFill>
        <p:spPr>
          <a:xfrm>
            <a:off x="5343120" y="475624"/>
            <a:ext cx="3558956" cy="4106489"/>
          </a:xfrm>
          <a:prstGeom prst="rect">
            <a:avLst/>
          </a:prstGeom>
        </p:spPr>
      </p:pic>
    </p:spTree>
    <p:extLst>
      <p:ext uri="{BB962C8B-B14F-4D97-AF65-F5344CB8AC3E}">
        <p14:creationId xmlns:p14="http://schemas.microsoft.com/office/powerpoint/2010/main" val="46461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0A3135-234C-47C5-A687-28BDDF3B58CC}"/>
              </a:ext>
            </a:extLst>
          </p:cNvPr>
          <p:cNvSpPr/>
          <p:nvPr/>
        </p:nvSpPr>
        <p:spPr>
          <a:xfrm>
            <a:off x="991688" y="1122972"/>
            <a:ext cx="6458839" cy="830997"/>
          </a:xfrm>
          <a:prstGeom prst="rect">
            <a:avLst/>
          </a:prstGeom>
        </p:spPr>
        <p:txBody>
          <a:bodyPr wrap="square">
            <a:spAutoFit/>
          </a:bodyPr>
          <a:lstStyle/>
          <a:p>
            <a:pPr defTabSz="685800"/>
            <a:r>
              <a:rPr lang="nl-NL" sz="2400" dirty="0">
                <a:solidFill>
                  <a:prstClr val="black"/>
                </a:solidFill>
                <a:latin typeface="Times New Roman" panose="02020603050405020304" pitchFamily="18" charset="0"/>
                <a:ea typeface="Times New Roman" panose="02020603050405020304" pitchFamily="18" charset="0"/>
              </a:rPr>
              <a:t>Vua ra vế đối</a:t>
            </a:r>
            <a:r>
              <a:rPr lang="vi-VN" sz="2400" dirty="0">
                <a:solidFill>
                  <a:prstClr val="black"/>
                </a:solidFill>
                <a:latin typeface="Times New Roman" panose="02020603050405020304" pitchFamily="18" charset="0"/>
                <a:ea typeface="Times New Roman" panose="02020603050405020304" pitchFamily="18" charset="0"/>
              </a:rPr>
              <a:t>:</a:t>
            </a:r>
          </a:p>
          <a:p>
            <a:pPr defTabSz="685800"/>
            <a:r>
              <a:rPr lang="nl-NL" sz="2400" dirty="0">
                <a:solidFill>
                  <a:prstClr val="black"/>
                </a:solidFill>
                <a:latin typeface="Times New Roman" panose="02020603050405020304" pitchFamily="18" charset="0"/>
                <a:ea typeface="Times New Roman" panose="02020603050405020304" pitchFamily="18" charset="0"/>
              </a:rPr>
              <a:t> </a:t>
            </a:r>
            <a:r>
              <a:rPr lang="vi-VN" sz="2400" dirty="0">
                <a:solidFill>
                  <a:prstClr val="black"/>
                </a:solidFill>
                <a:latin typeface="Times New Roman" panose="02020603050405020304" pitchFamily="18" charset="0"/>
                <a:ea typeface="Times New Roman" panose="02020603050405020304" pitchFamily="18" charset="0"/>
              </a:rPr>
              <a:t>  </a:t>
            </a:r>
            <a:r>
              <a:rPr lang="en-US" sz="2400" dirty="0">
                <a:solidFill>
                  <a:prstClr val="black"/>
                </a:solidFill>
                <a:latin typeface="Times New Roman" panose="02020603050405020304" pitchFamily="18" charset="0"/>
                <a:ea typeface="Times New Roman" panose="02020603050405020304" pitchFamily="18" charset="0"/>
              </a:rPr>
              <a:t>    </a:t>
            </a:r>
            <a:r>
              <a:rPr lang="nl-NL" sz="2400" i="1" dirty="0">
                <a:solidFill>
                  <a:prstClr val="black"/>
                </a:solidFill>
                <a:latin typeface="Times New Roman" panose="02020603050405020304" pitchFamily="18" charset="0"/>
                <a:ea typeface="Times New Roman" panose="02020603050405020304" pitchFamily="18" charset="0"/>
              </a:rPr>
              <a:t>Nước trong leo lẻo cá đớp cá.</a:t>
            </a:r>
            <a:endParaRPr lang="vi-VN" sz="2400" dirty="0">
              <a:solidFill>
                <a:prstClr val="black"/>
              </a:solidFill>
              <a:latin typeface="Arial" panose="020B0604020202020204" pitchFamily="34" charset="0"/>
            </a:endParaRPr>
          </a:p>
        </p:txBody>
      </p:sp>
      <p:sp>
        <p:nvSpPr>
          <p:cNvPr id="5" name="TextBox 4">
            <a:extLst>
              <a:ext uri="{FF2B5EF4-FFF2-40B4-BE49-F238E27FC236}">
                <a16:creationId xmlns:a16="http://schemas.microsoft.com/office/drawing/2014/main" id="{4E609A2C-ADBA-4A75-8C7E-1C8AEFED7BD9}"/>
              </a:ext>
            </a:extLst>
          </p:cNvPr>
          <p:cNvSpPr txBox="1"/>
          <p:nvPr/>
        </p:nvSpPr>
        <p:spPr>
          <a:xfrm>
            <a:off x="582828" y="2071066"/>
            <a:ext cx="8708036" cy="461665"/>
          </a:xfrm>
          <a:prstGeom prst="rect">
            <a:avLst/>
          </a:prstGeom>
          <a:noFill/>
        </p:spPr>
        <p:txBody>
          <a:bodyPr wrap="square" rtlCol="0">
            <a:spAutoFit/>
          </a:bodyPr>
          <a:lstStyle/>
          <a:p>
            <a:pPr algn="just" defTabSz="685800"/>
            <a:r>
              <a:rPr lang="en-US" sz="2400" b="1" dirty="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Vì sao nhà vua đưa ra vế đối: “</a:t>
            </a:r>
            <a:r>
              <a:rPr lang="nl-NL"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 trong leo lẻo cá đớp cá</a:t>
            </a:r>
            <a:r>
              <a:rPr lang="vi-VN" sz="24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400" b="1" dirty="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6711402-05FA-4E33-BBD2-B26EA1DFFFE5}"/>
              </a:ext>
            </a:extLst>
          </p:cNvPr>
          <p:cNvSpPr/>
          <p:nvPr/>
        </p:nvSpPr>
        <p:spPr>
          <a:xfrm>
            <a:off x="991687" y="2745551"/>
            <a:ext cx="7288346" cy="830997"/>
          </a:xfrm>
          <a:prstGeom prst="rect">
            <a:avLst/>
          </a:prstGeom>
        </p:spPr>
        <p:txBody>
          <a:bodyPr wrap="square">
            <a:spAutoFit/>
          </a:bodyPr>
          <a:lstStyle/>
          <a:p>
            <a:pPr algn="just" defTabSz="685800"/>
            <a:r>
              <a:rPr lang="vi-VN"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Vì </a:t>
            </a:r>
            <a:r>
              <a:rPr lang="vi-VN" sz="2400" dirty="0">
                <a:solidFill>
                  <a:prstClr val="black"/>
                </a:solidFill>
                <a:latin typeface="Times New Roman" panose="02020603050405020304" pitchFamily="18" charset="0"/>
                <a:cs typeface="Times New Roman" panose="02020603050405020304" pitchFamily="18" charset="0"/>
              </a:rPr>
              <a:t>nhìn thấy trên mặt hồ lúc đó có đàn cá đang đuổi nhau, vua tức cảnh đọc vế đối.</a:t>
            </a:r>
          </a:p>
        </p:txBody>
      </p:sp>
      <p:sp>
        <p:nvSpPr>
          <p:cNvPr id="7" name="Rectangle 6">
            <a:extLst>
              <a:ext uri="{FF2B5EF4-FFF2-40B4-BE49-F238E27FC236}">
                <a16:creationId xmlns:a16="http://schemas.microsoft.com/office/drawing/2014/main" id="{1C1A39EB-6131-4252-ACF4-0575BDC9F213}"/>
              </a:ext>
            </a:extLst>
          </p:cNvPr>
          <p:cNvSpPr/>
          <p:nvPr/>
        </p:nvSpPr>
        <p:spPr>
          <a:xfrm>
            <a:off x="559143" y="544212"/>
            <a:ext cx="3348802" cy="461665"/>
          </a:xfrm>
          <a:prstGeom prst="rect">
            <a:avLst/>
          </a:prstGeom>
        </p:spPr>
        <p:txBody>
          <a:bodyPr wrap="none">
            <a:spAutoFit/>
          </a:bodyPr>
          <a:lstStyle/>
          <a:p>
            <a:pPr algn="just" defTabSz="685800"/>
            <a:r>
              <a:rPr lang="nl-NL"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Vua ra vế đối thế nào?</a:t>
            </a:r>
            <a:endParaRPr lang="en-US" sz="2400" b="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25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B6D3DE-620B-445B-875C-D6F41396EF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055" y="547274"/>
            <a:ext cx="3339688" cy="3527979"/>
          </a:xfrm>
          <a:prstGeom prst="rect">
            <a:avLst/>
          </a:prstGeom>
        </p:spPr>
      </p:pic>
      <p:sp>
        <p:nvSpPr>
          <p:cNvPr id="5" name="Rectangle 4">
            <a:extLst>
              <a:ext uri="{FF2B5EF4-FFF2-40B4-BE49-F238E27FC236}">
                <a16:creationId xmlns:a16="http://schemas.microsoft.com/office/drawing/2014/main" id="{400F5317-6BAE-4460-84E5-A819EC4885DF}"/>
              </a:ext>
            </a:extLst>
          </p:cNvPr>
          <p:cNvSpPr/>
          <p:nvPr/>
        </p:nvSpPr>
        <p:spPr>
          <a:xfrm>
            <a:off x="2633849" y="4049824"/>
            <a:ext cx="3919663" cy="461665"/>
          </a:xfrm>
          <a:prstGeom prst="rect">
            <a:avLst/>
          </a:prstGeom>
        </p:spPr>
        <p:txBody>
          <a:bodyPr wrap="none">
            <a:spAutoFit/>
          </a:bodyPr>
          <a:lstStyle/>
          <a:p>
            <a:pPr defTabSz="685800"/>
            <a:r>
              <a:rPr lang="nl-NL" sz="2400" b="1" i="1" dirty="0">
                <a:solidFill>
                  <a:srgbClr val="FF0000"/>
                </a:solidFill>
                <a:latin typeface="Times New Roman" panose="02020603050405020304" pitchFamily="18" charset="0"/>
                <a:ea typeface="Times New Roman" panose="02020603050405020304" pitchFamily="18" charset="0"/>
              </a:rPr>
              <a:t>Nước trong leo lẻo cá đớp cá.</a:t>
            </a:r>
            <a:endParaRPr lang="vi-VN" sz="2400" b="1" dirty="0">
              <a:solidFill>
                <a:srgbClr val="FF0000"/>
              </a:solidFill>
              <a:latin typeface="Arial" panose="020B0604020202020204" pitchFamily="34" charset="0"/>
            </a:endParaRPr>
          </a:p>
        </p:txBody>
      </p:sp>
      <p:pic>
        <p:nvPicPr>
          <p:cNvPr id="6" name="Picture 5">
            <a:extLst>
              <a:ext uri="{FF2B5EF4-FFF2-40B4-BE49-F238E27FC236}">
                <a16:creationId xmlns:a16="http://schemas.microsoft.com/office/drawing/2014/main" id="{FAE1A49A-0D2F-450B-B892-D6800E03A7AD}"/>
              </a:ext>
            </a:extLst>
          </p:cNvPr>
          <p:cNvPicPr>
            <a:picLocks noChangeAspect="1"/>
          </p:cNvPicPr>
          <p:nvPr/>
        </p:nvPicPr>
        <p:blipFill>
          <a:blip r:embed="rId4" cstate="print"/>
          <a:stretch>
            <a:fillRect/>
          </a:stretch>
        </p:blipFill>
        <p:spPr>
          <a:xfrm>
            <a:off x="3712029" y="547275"/>
            <a:ext cx="5307806" cy="3527979"/>
          </a:xfrm>
          <a:prstGeom prst="rect">
            <a:avLst/>
          </a:prstGeom>
        </p:spPr>
      </p:pic>
    </p:spTree>
    <p:extLst>
      <p:ext uri="{BB962C8B-B14F-4D97-AF65-F5344CB8AC3E}">
        <p14:creationId xmlns:p14="http://schemas.microsoft.com/office/powerpoint/2010/main" val="4282208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0"/>
            <a:ext cx="8064896"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Box 6"/>
          <p:cNvSpPr txBox="1">
            <a:spLocks noChangeArrowheads="1"/>
          </p:cNvSpPr>
          <p:nvPr/>
        </p:nvSpPr>
        <p:spPr bwMode="auto">
          <a:xfrm>
            <a:off x="2388394" y="2178844"/>
            <a:ext cx="4757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i="1">
                <a:solidFill>
                  <a:schemeClr val="bg1"/>
                </a:solidFill>
                <a:latin typeface="HP001 4 hàng" panose="020B0603050302020204" pitchFamily="34" charset="0"/>
              </a:rPr>
              <a:t>   </a:t>
            </a:r>
            <a:endParaRPr lang="en-US" altLang="en-US" sz="1800" i="1">
              <a:latin typeface=".VnTime" panose="020B7200000000000000" pitchFamily="34" charset="0"/>
            </a:endParaRPr>
          </a:p>
        </p:txBody>
      </p:sp>
      <p:grpSp>
        <p:nvGrpSpPr>
          <p:cNvPr id="68612" name="Group 1"/>
          <p:cNvGrpSpPr>
            <a:grpSpLocks/>
          </p:cNvGrpSpPr>
          <p:nvPr/>
        </p:nvGrpSpPr>
        <p:grpSpPr bwMode="auto">
          <a:xfrm>
            <a:off x="1043940" y="738188"/>
            <a:ext cx="5657850" cy="1444975"/>
            <a:chOff x="-132080" y="983516"/>
            <a:chExt cx="7543800" cy="1927883"/>
          </a:xfrm>
        </p:grpSpPr>
        <p:sp>
          <p:nvSpPr>
            <p:cNvPr id="68614" name="TextBox 3"/>
            <p:cNvSpPr txBox="1">
              <a:spLocks noChangeArrowheads="1"/>
            </p:cNvSpPr>
            <p:nvPr/>
          </p:nvSpPr>
          <p:spPr bwMode="auto">
            <a:xfrm>
              <a:off x="-132080" y="983516"/>
              <a:ext cx="7543800" cy="61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b="1" dirty="0">
                  <a:solidFill>
                    <a:schemeClr val="bg1"/>
                  </a:solidFill>
                  <a:latin typeface="HP001 4 hàng" panose="020B0603050302020204" pitchFamily="34" charset="0"/>
                </a:rPr>
                <a:t>Thứ </a:t>
              </a:r>
              <a:r>
                <a:rPr lang="en-US" altLang="en-US" sz="2400" b="1" dirty="0" err="1">
                  <a:solidFill>
                    <a:schemeClr val="bg1"/>
                  </a:solidFill>
                  <a:latin typeface="HP001 4 hàng" panose="020B0603050302020204" pitchFamily="34" charset="0"/>
                </a:rPr>
                <a:t>hai</a:t>
              </a:r>
              <a:r>
                <a:rPr lang="en-US" altLang="en-US" sz="2400" b="1" dirty="0">
                  <a:solidFill>
                    <a:schemeClr val="bg1"/>
                  </a:solidFill>
                  <a:latin typeface="HP001 4 hàng" panose="020B0603050302020204" pitchFamily="34" charset="0"/>
                </a:rPr>
                <a:t> </a:t>
              </a:r>
              <a:r>
                <a:rPr lang="vi-VN" altLang="en-US" sz="2400" b="1" dirty="0">
                  <a:solidFill>
                    <a:schemeClr val="bg1"/>
                  </a:solidFill>
                  <a:latin typeface="HP001 4 hàng" panose="020B0603050302020204" pitchFamily="34" charset="0"/>
                </a:rPr>
                <a:t>ngày </a:t>
              </a:r>
              <a:r>
                <a:rPr lang="en-US" altLang="en-US" sz="2400" b="1" dirty="0" smtClean="0">
                  <a:solidFill>
                    <a:schemeClr val="bg1"/>
                  </a:solidFill>
                  <a:latin typeface="HP001 4 hàng" panose="020B0603050302020204" pitchFamily="34" charset="0"/>
                </a:rPr>
                <a:t>28</a:t>
              </a:r>
              <a:r>
                <a:rPr lang="vi-VN" altLang="en-US" sz="2400" b="1" dirty="0" smtClean="0">
                  <a:solidFill>
                    <a:schemeClr val="bg1"/>
                  </a:solidFill>
                  <a:latin typeface="HP001 4 hàng" panose="020B0603050302020204" pitchFamily="34" charset="0"/>
                </a:rPr>
                <a:t> </a:t>
              </a:r>
              <a:r>
                <a:rPr lang="vi-VN" altLang="en-US" sz="2400" b="1" dirty="0">
                  <a:solidFill>
                    <a:schemeClr val="bg1"/>
                  </a:solidFill>
                  <a:latin typeface="HP001 4 hàng" panose="020B0603050302020204" pitchFamily="34" charset="0"/>
                </a:rPr>
                <a:t>tháng </a:t>
              </a:r>
              <a:r>
                <a:rPr lang="en-US" altLang="en-US" sz="2400" b="1" dirty="0">
                  <a:solidFill>
                    <a:schemeClr val="bg1"/>
                  </a:solidFill>
                  <a:latin typeface="HP001 4 hàng" panose="020B0603050302020204" pitchFamily="34" charset="0"/>
                </a:rPr>
                <a:t>2</a:t>
              </a:r>
              <a:r>
                <a:rPr lang="vi-VN" altLang="en-US" sz="2400" b="1" dirty="0">
                  <a:solidFill>
                    <a:schemeClr val="bg1"/>
                  </a:solidFill>
                  <a:latin typeface="HP001 4 hàng" panose="020B0603050302020204" pitchFamily="34" charset="0"/>
                </a:rPr>
                <a:t> năm 202</a:t>
              </a:r>
              <a:r>
                <a:rPr lang="en-US" altLang="en-US" sz="2400" b="1" dirty="0">
                  <a:solidFill>
                    <a:schemeClr val="bg1"/>
                  </a:solidFill>
                  <a:latin typeface="HP001 4 hàng" panose="020B0603050302020204" pitchFamily="34" charset="0"/>
                </a:rPr>
                <a:t>2</a:t>
              </a:r>
              <a:endParaRPr lang="vi-VN" altLang="en-US" sz="2400" b="1" dirty="0">
                <a:solidFill>
                  <a:schemeClr val="bg1"/>
                </a:solidFill>
                <a:latin typeface="HP001 4 hàng" panose="020B0603050302020204" pitchFamily="34" charset="0"/>
              </a:endParaRPr>
            </a:p>
          </p:txBody>
        </p:sp>
        <p:sp>
          <p:nvSpPr>
            <p:cNvPr id="68615" name="Rectangle 2"/>
            <p:cNvSpPr>
              <a:spLocks noChangeArrowheads="1"/>
            </p:cNvSpPr>
            <p:nvPr/>
          </p:nvSpPr>
          <p:spPr bwMode="auto">
            <a:xfrm>
              <a:off x="1219200" y="1633312"/>
              <a:ext cx="4773927" cy="61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chemeClr val="bg1"/>
                  </a:solidFill>
                  <a:latin typeface="HP001 4 hàng" panose="020B0603050302020204" pitchFamily="34" charset="0"/>
                </a:rPr>
                <a:t>Tập đọc- Kể chuyện</a:t>
              </a:r>
              <a:endParaRPr lang="vi-VN" altLang="en-US" sz="2400" b="1">
                <a:solidFill>
                  <a:schemeClr val="bg1"/>
                </a:solidFill>
                <a:latin typeface="HP001 4 hàng" panose="020B0603050302020204" pitchFamily="34" charset="0"/>
              </a:endParaRPr>
            </a:p>
          </p:txBody>
        </p:sp>
        <p:sp>
          <p:nvSpPr>
            <p:cNvPr id="68616" name="TextBox 5"/>
            <p:cNvSpPr txBox="1">
              <a:spLocks noChangeArrowheads="1"/>
            </p:cNvSpPr>
            <p:nvPr/>
          </p:nvSpPr>
          <p:spPr bwMode="auto">
            <a:xfrm>
              <a:off x="1676400" y="2295446"/>
              <a:ext cx="4974115" cy="61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err="1" smtClean="0">
                  <a:solidFill>
                    <a:srgbClr val="FFFF00"/>
                  </a:solidFill>
                  <a:latin typeface="HP001 5 hàng" panose="020B0603050302020204" pitchFamily="34" charset="0"/>
                </a:rPr>
                <a:t>Đối</a:t>
              </a:r>
              <a:r>
                <a:rPr lang="en-US" altLang="en-US" sz="2400" b="1" dirty="0" smtClean="0">
                  <a:solidFill>
                    <a:srgbClr val="FFFF00"/>
                  </a:solidFill>
                  <a:latin typeface="HP001 5 hàng" panose="020B0603050302020204" pitchFamily="34" charset="0"/>
                </a:rPr>
                <a:t> </a:t>
              </a:r>
              <a:r>
                <a:rPr lang="en-US" altLang="en-US" sz="2400" b="1" dirty="0" err="1" smtClean="0">
                  <a:solidFill>
                    <a:srgbClr val="FFFF00"/>
                  </a:solidFill>
                  <a:latin typeface="HP001 5 hàng" panose="020B0603050302020204" pitchFamily="34" charset="0"/>
                </a:rPr>
                <a:t>đáp</a:t>
              </a:r>
              <a:r>
                <a:rPr lang="en-US" altLang="en-US" sz="2400" b="1" dirty="0" smtClean="0">
                  <a:solidFill>
                    <a:srgbClr val="FFFF00"/>
                  </a:solidFill>
                  <a:latin typeface="HP001 5 hàng" panose="020B0603050302020204" pitchFamily="34" charset="0"/>
                </a:rPr>
                <a:t> </a:t>
              </a:r>
              <a:r>
                <a:rPr lang="en-US" altLang="en-US" sz="2400" b="1" dirty="0" err="1" smtClean="0">
                  <a:solidFill>
                    <a:srgbClr val="FFFF00"/>
                  </a:solidFill>
                  <a:latin typeface="HP001 5 hàng" panose="020B0603050302020204" pitchFamily="34" charset="0"/>
                </a:rPr>
                <a:t>với</a:t>
              </a:r>
              <a:r>
                <a:rPr lang="en-US" altLang="en-US" sz="2400" b="1" dirty="0" smtClean="0">
                  <a:solidFill>
                    <a:srgbClr val="FFFF00"/>
                  </a:solidFill>
                  <a:latin typeface="HP001 5 hàng" panose="020B0603050302020204" pitchFamily="34" charset="0"/>
                </a:rPr>
                <a:t> </a:t>
              </a:r>
              <a:r>
                <a:rPr lang="en-US" altLang="en-US" sz="2400" b="1" dirty="0" err="1" smtClean="0">
                  <a:solidFill>
                    <a:srgbClr val="FFFF00"/>
                  </a:solidFill>
                  <a:latin typeface="HP001 5 hàng" panose="020B0603050302020204" pitchFamily="34" charset="0"/>
                </a:rPr>
                <a:t>vua</a:t>
              </a:r>
              <a:endParaRPr lang="en-US" altLang="en-US" sz="2400" b="1" dirty="0">
                <a:solidFill>
                  <a:srgbClr val="FFFF00"/>
                </a:solidFill>
                <a:latin typeface="HP001 5 hàng" panose="020B0603050302020204" pitchFamily="34" charset="0"/>
              </a:endParaRPr>
            </a:p>
          </p:txBody>
        </p:sp>
      </p:grpSp>
      <p:sp>
        <p:nvSpPr>
          <p:cNvPr id="68613" name="TextBox 5"/>
          <p:cNvSpPr txBox="1">
            <a:spLocks noChangeArrowheads="1"/>
          </p:cNvSpPr>
          <p:nvPr/>
        </p:nvSpPr>
        <p:spPr bwMode="auto">
          <a:xfrm>
            <a:off x="3143250" y="2232184"/>
            <a:ext cx="37302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FF00"/>
                </a:solidFill>
                <a:latin typeface="HP001 5 hàng" panose="020B0603050302020204" pitchFamily="34" charset="0"/>
              </a:rPr>
              <a:t>Theo </a:t>
            </a:r>
            <a:r>
              <a:rPr lang="en-US" altLang="en-US" sz="2400" b="1" dirty="0" err="1" smtClean="0">
                <a:solidFill>
                  <a:srgbClr val="FFFF00"/>
                </a:solidFill>
                <a:latin typeface="HP001 5 hàng" panose="020B0603050302020204" pitchFamily="34" charset="0"/>
              </a:rPr>
              <a:t>Quốc</a:t>
            </a:r>
            <a:r>
              <a:rPr lang="en-US" altLang="en-US" sz="2400" b="1" dirty="0" smtClean="0">
                <a:solidFill>
                  <a:srgbClr val="FFFF00"/>
                </a:solidFill>
                <a:latin typeface="HP001 5 hàng" panose="020B0603050302020204" pitchFamily="34" charset="0"/>
              </a:rPr>
              <a:t> </a:t>
            </a:r>
            <a:r>
              <a:rPr lang="en-US" altLang="en-US" sz="2400" b="1" dirty="0" err="1" smtClean="0">
                <a:solidFill>
                  <a:srgbClr val="FFFF00"/>
                </a:solidFill>
                <a:latin typeface="HP001 5 hàng" panose="020B0603050302020204" pitchFamily="34" charset="0"/>
              </a:rPr>
              <a:t>Chấn</a:t>
            </a:r>
            <a:endParaRPr lang="en-US" altLang="en-US" sz="2400" b="1" dirty="0">
              <a:solidFill>
                <a:srgbClr val="FFFF00"/>
              </a:solidFill>
              <a:latin typeface="HP001 5 hàng" panose="020B0603050302020204" pitchFamily="34" charset="0"/>
            </a:endParaRPr>
          </a:p>
        </p:txBody>
      </p:sp>
    </p:spTree>
    <p:extLst>
      <p:ext uri="{BB962C8B-B14F-4D97-AF65-F5344CB8AC3E}">
        <p14:creationId xmlns:p14="http://schemas.microsoft.com/office/powerpoint/2010/main" val="1812532138"/>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3DB4B6-0922-479E-962C-B18D035D3610}"/>
              </a:ext>
            </a:extLst>
          </p:cNvPr>
          <p:cNvSpPr/>
          <p:nvPr/>
        </p:nvSpPr>
        <p:spPr>
          <a:xfrm flipH="1">
            <a:off x="2088573" y="732879"/>
            <a:ext cx="6650182" cy="830997"/>
          </a:xfrm>
          <a:prstGeom prst="rect">
            <a:avLst/>
          </a:prstGeom>
        </p:spPr>
        <p:txBody>
          <a:bodyPr wrap="square">
            <a:spAutoFit/>
          </a:bodyPr>
          <a:lstStyle/>
          <a:p>
            <a:pPr defTabSz="685800"/>
            <a:r>
              <a:rPr lang="en-US" sz="2400" b="1" dirty="0">
                <a:solidFill>
                  <a:srgbClr val="FF0000"/>
                </a:solidFill>
                <a:latin typeface="Times New Roman" panose="02020603050405020304" pitchFamily="18" charset="0"/>
              </a:rPr>
              <a:t>* </a:t>
            </a:r>
            <a:r>
              <a:rPr lang="vi-VN" sz="2400" b="1" dirty="0">
                <a:solidFill>
                  <a:srgbClr val="FF0000"/>
                </a:solidFill>
                <a:latin typeface="Times New Roman" panose="02020603050405020304" pitchFamily="18" charset="0"/>
              </a:rPr>
              <a:t>Theo em khi nghe xong vế đối của Vua,  cậu bé có gặp khó khăn gì không?</a:t>
            </a:r>
          </a:p>
        </p:txBody>
      </p:sp>
      <p:pic>
        <p:nvPicPr>
          <p:cNvPr id="7170" name="Picture 2" descr="Thinking in a Foreign Language Made Easy | FluentU Language Learning">
            <a:extLst>
              <a:ext uri="{FF2B5EF4-FFF2-40B4-BE49-F238E27FC236}">
                <a16:creationId xmlns:a16="http://schemas.microsoft.com/office/drawing/2014/main" id="{40C6EB3C-9AC7-4EF9-968C-8FFA4241E5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3985" y="846742"/>
            <a:ext cx="3571875" cy="23788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5AE2333-FF16-4F72-B429-B0B9C7A9B26C}"/>
              </a:ext>
            </a:extLst>
          </p:cNvPr>
          <p:cNvSpPr/>
          <p:nvPr/>
        </p:nvSpPr>
        <p:spPr>
          <a:xfrm>
            <a:off x="2088572" y="1537931"/>
            <a:ext cx="6650182" cy="830997"/>
          </a:xfrm>
          <a:prstGeom prst="rect">
            <a:avLst/>
          </a:prstGeom>
        </p:spPr>
        <p:txBody>
          <a:bodyPr wrap="square">
            <a:spAutoFit/>
          </a:bodyPr>
          <a:lstStyle/>
          <a:p>
            <a:pPr defTabSz="685800">
              <a:defRPr/>
            </a:pPr>
            <a:r>
              <a:rPr lang="en-US" sz="2400"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kern="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 Cậu bé không cần nghĩ ngợi lâu la gì liền đối lại luôn.</a:t>
            </a:r>
            <a:endParaRPr lang="en-US" sz="2400" kern="0" dirty="0">
              <a:solidFill>
                <a:sysClr val="windowText" lastClr="000000"/>
              </a:solidFill>
              <a:latin typeface="Calibri"/>
            </a:endParaRPr>
          </a:p>
        </p:txBody>
      </p:sp>
      <p:sp>
        <p:nvSpPr>
          <p:cNvPr id="7" name="Rectangle 6">
            <a:extLst>
              <a:ext uri="{FF2B5EF4-FFF2-40B4-BE49-F238E27FC236}">
                <a16:creationId xmlns:a16="http://schemas.microsoft.com/office/drawing/2014/main" id="{8969FA33-CA2E-4D00-82C8-D7CA536FDE0C}"/>
              </a:ext>
            </a:extLst>
          </p:cNvPr>
          <p:cNvSpPr/>
          <p:nvPr/>
        </p:nvSpPr>
        <p:spPr>
          <a:xfrm>
            <a:off x="2025814" y="2252159"/>
            <a:ext cx="4892686" cy="461665"/>
          </a:xfrm>
          <a:prstGeom prst="rect">
            <a:avLst/>
          </a:prstGeom>
        </p:spPr>
        <p:txBody>
          <a:bodyPr wrap="none">
            <a:spAutoFit/>
          </a:bodyPr>
          <a:lstStyle/>
          <a:p>
            <a:pPr algn="just" defTabSz="685800"/>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5. </a:t>
            </a: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 lại như </a:t>
            </a:r>
            <a:r>
              <a:rPr lang="nl-NL"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 nào?</a:t>
            </a:r>
            <a:endParaRPr lang="en-US" sz="2400" b="1" dirty="0">
              <a:solidFill>
                <a:srgbClr val="FF0000"/>
              </a:solidFill>
              <a:latin typeface=".VnTime"/>
              <a:ea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9872F08C-C7F8-4A0E-B1B0-9135D156776D}"/>
              </a:ext>
            </a:extLst>
          </p:cNvPr>
          <p:cNvSpPr/>
          <p:nvPr/>
        </p:nvSpPr>
        <p:spPr>
          <a:xfrm>
            <a:off x="2063067" y="2690740"/>
            <a:ext cx="5843074" cy="830997"/>
          </a:xfrm>
          <a:prstGeom prst="rect">
            <a:avLst/>
          </a:prstGeom>
        </p:spPr>
        <p:txBody>
          <a:bodyPr wrap="none">
            <a:spAutoFit/>
          </a:bodyPr>
          <a:lstStyle/>
          <a:p>
            <a:pPr algn="just" defTabSz="685800"/>
            <a:r>
              <a:rPr lang="en-US"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vi-VN"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defTabSz="685800"/>
            <a:r>
              <a:rPr lang="vi-VN" sz="2400" i="1" dirty="0">
                <a:solidFill>
                  <a:prstClr val="black"/>
                </a:solidFill>
                <a:latin typeface="Times New Roman" panose="02020603050405020304" pitchFamily="18" charset="0"/>
                <a:cs typeface="Times New Roman" panose="02020603050405020304" pitchFamily="18" charset="0"/>
              </a:rPr>
              <a:t>    </a:t>
            </a:r>
            <a:r>
              <a:rPr lang="vi-VN" sz="2400" b="1" i="1" dirty="0">
                <a:solidFill>
                  <a:prstClr val="black"/>
                </a:solidFill>
                <a:latin typeface="Times New Roman" panose="02020603050405020304" pitchFamily="18" charset="0"/>
                <a:cs typeface="Times New Roman" panose="02020603050405020304" pitchFamily="18" charset="0"/>
              </a:rPr>
              <a:t>Trời nắng chang chang người trói người.</a:t>
            </a:r>
            <a:r>
              <a:rPr lang="vi-VN"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522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E5BAA0-C24B-4047-BC00-7D2661D293DC}"/>
              </a:ext>
            </a:extLst>
          </p:cNvPr>
          <p:cNvSpPr txBox="1"/>
          <p:nvPr/>
        </p:nvSpPr>
        <p:spPr>
          <a:xfrm>
            <a:off x="0" y="915566"/>
            <a:ext cx="8208912" cy="954107"/>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 </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Nhà vua nguôi giận, truyền lệnh cởi trói, tha cho cậu bé.</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267136" y="267494"/>
            <a:ext cx="6393097" cy="523220"/>
          </a:xfrm>
          <a:prstGeom prst="rect">
            <a:avLst/>
          </a:prstGeom>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Khi cậu bé đối lại thì nhà vua đã làm gì?</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7" name="Rectangle 6"/>
          <p:cNvSpPr/>
          <p:nvPr/>
        </p:nvSpPr>
        <p:spPr>
          <a:xfrm>
            <a:off x="275611" y="1851670"/>
            <a:ext cx="7032694" cy="523220"/>
          </a:xfrm>
          <a:prstGeom prst="rect">
            <a:avLst/>
          </a:prstGeom>
        </p:spPr>
        <p:txBody>
          <a:bodyPr wrap="non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Em thấy Cao Bá Quát là người như thế nào?</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3E6B04E9-7783-4DF1-8B5F-FE1AE0A5BE16}"/>
              </a:ext>
            </a:extLst>
          </p:cNvPr>
          <p:cNvSpPr txBox="1"/>
          <p:nvPr/>
        </p:nvSpPr>
        <p:spPr>
          <a:xfrm>
            <a:off x="107504" y="2427734"/>
            <a:ext cx="8208912" cy="95410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sym typeface="Wingdings" panose="05000000000000000000" pitchFamily="2" charset="2"/>
              </a:rPr>
              <a:t> </a:t>
            </a: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Cao Bá Quát là người</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thông minh, tài trí và đối đáp giỏi.</a:t>
            </a:r>
            <a:endParaRPr kumimoji="0" lang="vi-VN"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9" name="Rectangle 8"/>
          <p:cNvSpPr/>
          <p:nvPr/>
        </p:nvSpPr>
        <p:spPr>
          <a:xfrm>
            <a:off x="267135" y="3486150"/>
            <a:ext cx="6349815" cy="523220"/>
          </a:xfrm>
          <a:prstGeom prst="rect">
            <a:avLst/>
          </a:prstGeom>
        </p:spPr>
        <p:txBody>
          <a:bodyPr wrap="none">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Câu chuyện ca ngợi ai? Ca ngợi điều gì?</a:t>
            </a:r>
            <a:endParaRPr kumimoji="0" lang="vi-VN" sz="28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4867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E1FBC6-D509-4D99-A2DC-97DB8ED028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61761"/>
            <a:ext cx="6858000" cy="3566621"/>
          </a:xfrm>
          <a:prstGeom prst="rect">
            <a:avLst/>
          </a:prstGeom>
        </p:spPr>
      </p:pic>
      <p:sp>
        <p:nvSpPr>
          <p:cNvPr id="5" name="Rectangle 4">
            <a:extLst>
              <a:ext uri="{FF2B5EF4-FFF2-40B4-BE49-F238E27FC236}">
                <a16:creationId xmlns:a16="http://schemas.microsoft.com/office/drawing/2014/main" id="{DFB9896D-1CD2-4ECC-A23B-AD04E6F0F992}"/>
              </a:ext>
            </a:extLst>
          </p:cNvPr>
          <p:cNvSpPr/>
          <p:nvPr/>
        </p:nvSpPr>
        <p:spPr>
          <a:xfrm>
            <a:off x="1250631" y="3928381"/>
            <a:ext cx="6521769" cy="461665"/>
          </a:xfrm>
          <a:prstGeom prst="rect">
            <a:avLst/>
          </a:prstGeom>
        </p:spPr>
        <p:txBody>
          <a:bodyPr wrap="square">
            <a:spAutoFit/>
          </a:bodyPr>
          <a:lstStyle/>
          <a:p>
            <a:pPr algn="ctr" defTabSz="685800"/>
            <a:r>
              <a:rPr lang="vi-VN" sz="2400" b="1" i="1" dirty="0">
                <a:solidFill>
                  <a:srgbClr val="FF0000"/>
                </a:solidFill>
                <a:latin typeface="Times New Roman" panose="02020603050405020304" pitchFamily="18" charset="0"/>
                <a:cs typeface="Times New Roman" panose="02020603050405020304" pitchFamily="18" charset="0"/>
              </a:rPr>
              <a:t>Trời nắng chang chang người trói người.</a:t>
            </a:r>
            <a:endParaRPr lang="en-US" sz="2100" b="1" dirty="0">
              <a:solidFill>
                <a:srgbClr val="FF0000"/>
              </a:solidFill>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13213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15566"/>
            <a:ext cx="6784230" cy="646331"/>
          </a:xfrm>
          <a:prstGeom prst="rect">
            <a:avLst/>
          </a:prstGeom>
        </p:spPr>
        <p:txBody>
          <a:bodyPr wrap="none">
            <a:spAutoFit/>
          </a:bodyPr>
          <a:lstStyle/>
          <a:p>
            <a:pPr algn="just">
              <a:spcAft>
                <a:spcPts val="0"/>
              </a:spcAft>
            </a:pP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 lại như </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 nào?</a:t>
            </a:r>
            <a:endParaRPr lang="en-US" sz="3200" b="1" dirty="0">
              <a:solidFill>
                <a:srgbClr val="FF0000"/>
              </a:solidFill>
              <a:latin typeface=".VnTime" panose="020B7200000000000000"/>
              <a:ea typeface="Times New Roman" panose="02020603050405020304" pitchFamily="18" charset="0"/>
              <a:cs typeface="Times New Roman" panose="02020603050405020304" pitchFamily="18" charset="0"/>
            </a:endParaRPr>
          </a:p>
        </p:txBody>
      </p:sp>
      <p:sp>
        <p:nvSpPr>
          <p:cNvPr id="3" name="Rectangle 2"/>
          <p:cNvSpPr/>
          <p:nvPr/>
        </p:nvSpPr>
        <p:spPr>
          <a:xfrm>
            <a:off x="272275" y="1523760"/>
            <a:ext cx="8674682" cy="1200329"/>
          </a:xfrm>
          <a:prstGeom prst="rect">
            <a:avLst/>
          </a:prstGeom>
        </p:spPr>
        <p:txBody>
          <a:bodyPr wrap="none">
            <a:spAutoFit/>
          </a:bodyPr>
          <a:lstStyle/>
          <a:p>
            <a:pPr algn="just">
              <a:spcAft>
                <a:spcPts val="0"/>
              </a:spcAft>
            </a:pPr>
            <a:r>
              <a:rPr lang="vi-VN" sz="36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 </a:t>
            </a:r>
            <a:r>
              <a:rPr lang="vi-VN" sz="36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đối lại:</a:t>
            </a:r>
          </a:p>
          <a:p>
            <a:pPr algn="just">
              <a:spcAft>
                <a:spcPts val="0"/>
              </a:spcAft>
            </a:pPr>
            <a:r>
              <a:rPr lang="vi-VN" sz="3600" b="1" i="1" dirty="0">
                <a:solidFill>
                  <a:srgbClr val="00B0F0"/>
                </a:solidFill>
                <a:latin typeface="Times New Roman" panose="02020603050405020304" pitchFamily="18" charset="0"/>
                <a:cs typeface="Times New Roman" panose="02020603050405020304" pitchFamily="18" charset="0"/>
              </a:rPr>
              <a:t>    Trời nắng chang chang người trói người.</a:t>
            </a:r>
            <a:r>
              <a:rPr lang="vi-VN" sz="3600" b="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
        <p:nvSpPr>
          <p:cNvPr id="4" name="Rectangle 3"/>
          <p:cNvSpPr/>
          <p:nvPr/>
        </p:nvSpPr>
        <p:spPr>
          <a:xfrm>
            <a:off x="395535" y="2808392"/>
            <a:ext cx="8551421" cy="1200329"/>
          </a:xfrm>
          <a:prstGeom prst="rect">
            <a:avLst/>
          </a:prstGeom>
        </p:spPr>
        <p:txBody>
          <a:bodyPr wrap="square">
            <a:spAutoFit/>
          </a:bodyPr>
          <a:lstStyle/>
          <a:p>
            <a:pPr algn="just">
              <a:spcAft>
                <a:spcPts val="0"/>
              </a:spcAft>
            </a:pP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Cao Bá Quát</a:t>
            </a:r>
            <a:r>
              <a:rPr lang="nl-NL"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 sao lại đối lại “</a:t>
            </a:r>
            <a:r>
              <a:rPr lang="vi-VN" sz="3600" b="1" i="1" dirty="0">
                <a:solidFill>
                  <a:srgbClr val="FF0000"/>
                </a:solidFill>
                <a:latin typeface="Times New Roman" panose="02020603050405020304" pitchFamily="18" charset="0"/>
                <a:cs typeface="Times New Roman" panose="02020603050405020304" pitchFamily="18" charset="0"/>
              </a:rPr>
              <a:t>Trời nắng chang chang người trói người.</a:t>
            </a:r>
            <a:r>
              <a:rPr lang="vi-VN" sz="3600" b="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VnTime" panose="020B720000000000000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p:cNvSpPr/>
          <p:nvPr/>
        </p:nvSpPr>
        <p:spPr>
          <a:xfrm>
            <a:off x="107370" y="-92804"/>
            <a:ext cx="5472608" cy="2160240"/>
          </a:xfrm>
          <a:prstGeom prst="cloudCallout">
            <a:avLst>
              <a:gd name="adj1" fmla="val 52200"/>
              <a:gd name="adj2" fmla="val 54356"/>
            </a:avLst>
          </a:prstGeom>
        </p:spPr>
        <p:style>
          <a:lnRef idx="2">
            <a:schemeClr val="accent4"/>
          </a:lnRef>
          <a:fillRef idx="1">
            <a:schemeClr val="lt1"/>
          </a:fillRef>
          <a:effectRef idx="0">
            <a:schemeClr val="accent4"/>
          </a:effectRef>
          <a:fontRef idx="minor">
            <a:schemeClr val="dk1"/>
          </a:fontRef>
        </p:style>
        <p:txBody>
          <a:bodyPr rtlCol="0" anchor="ctr"/>
          <a:lstStyle/>
          <a:p>
            <a:pPr algn="just"/>
            <a:r>
              <a:rPr lang="vi-VN" sz="3200" b="1" dirty="0">
                <a:solidFill>
                  <a:srgbClr val="FF0000"/>
                </a:solidFill>
                <a:latin typeface="Times New Roman" panose="02020603050405020304" pitchFamily="18" charset="0"/>
                <a:ea typeface="Times New Roman" panose="02020603050405020304" pitchFamily="18" charset="0"/>
              </a:rPr>
              <a:t>Câu chuyện ca ngợi ai? Ca ngợi điều gì?</a:t>
            </a:r>
            <a:endParaRPr lang="vi-VN" sz="3200" b="1" dirty="0">
              <a:solidFill>
                <a:srgbClr val="FF0000"/>
              </a:solidFill>
            </a:endParaRPr>
          </a:p>
        </p:txBody>
      </p:sp>
      <p:sp>
        <p:nvSpPr>
          <p:cNvPr id="3" name="TextBox 2"/>
          <p:cNvSpPr txBox="1"/>
          <p:nvPr/>
        </p:nvSpPr>
        <p:spPr>
          <a:xfrm>
            <a:off x="899592" y="2316526"/>
            <a:ext cx="7992888" cy="1754326"/>
          </a:xfrm>
          <a:prstGeom prst="rect">
            <a:avLst/>
          </a:prstGeom>
          <a:noFill/>
        </p:spPr>
        <p:txBody>
          <a:bodyPr wrap="square" rtlCol="0">
            <a:spAutoFit/>
          </a:bodyPr>
          <a:lstStyle/>
          <a:p>
            <a:pPr algn="just"/>
            <a:r>
              <a:rPr lang="vi-VN" sz="3600" b="1" dirty="0">
                <a:solidFill>
                  <a:srgbClr val="00B0F0"/>
                </a:solidFill>
                <a:latin typeface="+mj-lt"/>
              </a:rPr>
              <a:t>Câu chuyện ca ngợi Cao Bá Quát đã thể hiện tư chất thông minh từ nhỏ, giỏi đối đáp.</a:t>
            </a:r>
          </a:p>
        </p:txBody>
      </p:sp>
      <p:sp>
        <p:nvSpPr>
          <p:cNvPr id="4" name="Thought Bubble: Cloud 1"/>
          <p:cNvSpPr/>
          <p:nvPr/>
        </p:nvSpPr>
        <p:spPr>
          <a:xfrm>
            <a:off x="228600" y="52070"/>
            <a:ext cx="5110480" cy="1754505"/>
          </a:xfrm>
          <a:prstGeom prst="cloudCallout">
            <a:avLst>
              <a:gd name="adj1" fmla="val 57455"/>
              <a:gd name="adj2" fmla="val 69942"/>
            </a:avLst>
          </a:prstGeom>
        </p:spPr>
        <p:style>
          <a:lnRef idx="2">
            <a:schemeClr val="accent4"/>
          </a:lnRef>
          <a:fillRef idx="1">
            <a:schemeClr val="lt1"/>
          </a:fillRef>
          <a:effectRef idx="0">
            <a:schemeClr val="accent4"/>
          </a:effectRef>
          <a:fontRef idx="minor">
            <a:schemeClr val="dk1"/>
          </a:fontRef>
        </p:style>
        <p:txBody>
          <a:bodyPr rtlCol="0" anchor="ctr"/>
          <a:lstStyle/>
          <a:p>
            <a:r>
              <a:rPr lang="en-US" altLang="vi-VN" sz="3200" b="1" dirty="0">
                <a:solidFill>
                  <a:srgbClr val="FF0000"/>
                </a:solidFill>
              </a:rPr>
              <a:t>      NỘI DUNG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heckerboard(across)">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52" y="0"/>
            <a:ext cx="916725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Box 6"/>
          <p:cNvSpPr txBox="1">
            <a:spLocks noChangeArrowheads="1"/>
          </p:cNvSpPr>
          <p:nvPr/>
        </p:nvSpPr>
        <p:spPr bwMode="auto">
          <a:xfrm>
            <a:off x="2388394" y="2178844"/>
            <a:ext cx="47577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800" i="1">
                <a:solidFill>
                  <a:schemeClr val="bg1"/>
                </a:solidFill>
                <a:latin typeface="HP001 4 hàng" panose="020B0603050302020204" pitchFamily="34" charset="0"/>
              </a:rPr>
              <a:t>   </a:t>
            </a:r>
            <a:endParaRPr lang="en-US" altLang="en-US" sz="1800" i="1">
              <a:latin typeface=".VnTime" panose="020B7200000000000000" pitchFamily="34" charset="0"/>
            </a:endParaRPr>
          </a:p>
        </p:txBody>
      </p:sp>
      <p:grpSp>
        <p:nvGrpSpPr>
          <p:cNvPr id="68612" name="Group 1"/>
          <p:cNvGrpSpPr>
            <a:grpSpLocks/>
          </p:cNvGrpSpPr>
          <p:nvPr/>
        </p:nvGrpSpPr>
        <p:grpSpPr bwMode="auto">
          <a:xfrm>
            <a:off x="739140" y="738188"/>
            <a:ext cx="5657850" cy="1444975"/>
            <a:chOff x="-538480" y="983516"/>
            <a:chExt cx="7543800" cy="1927883"/>
          </a:xfrm>
        </p:grpSpPr>
        <p:sp>
          <p:nvSpPr>
            <p:cNvPr id="68614" name="TextBox 3"/>
            <p:cNvSpPr txBox="1">
              <a:spLocks noChangeArrowheads="1"/>
            </p:cNvSpPr>
            <p:nvPr/>
          </p:nvSpPr>
          <p:spPr bwMode="auto">
            <a:xfrm>
              <a:off x="-538480" y="983516"/>
              <a:ext cx="7543800" cy="61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sz="2400" b="1" dirty="0">
                  <a:solidFill>
                    <a:schemeClr val="bg1"/>
                  </a:solidFill>
                  <a:latin typeface="HP001 4 hàng" panose="020B0603050302020204" pitchFamily="34" charset="0"/>
                </a:rPr>
                <a:t>Thứ </a:t>
              </a:r>
              <a:r>
                <a:rPr lang="en-US" altLang="en-US" sz="2400" b="1" dirty="0" err="1">
                  <a:solidFill>
                    <a:schemeClr val="bg1"/>
                  </a:solidFill>
                  <a:latin typeface="HP001 4 hàng" panose="020B0603050302020204" pitchFamily="34" charset="0"/>
                </a:rPr>
                <a:t>hai</a:t>
              </a:r>
              <a:r>
                <a:rPr lang="en-US" altLang="en-US" sz="2400" b="1" dirty="0">
                  <a:solidFill>
                    <a:schemeClr val="bg1"/>
                  </a:solidFill>
                  <a:latin typeface="HP001 4 hàng" panose="020B0603050302020204" pitchFamily="34" charset="0"/>
                </a:rPr>
                <a:t> </a:t>
              </a:r>
              <a:r>
                <a:rPr lang="vi-VN" altLang="en-US" sz="2400" b="1" dirty="0">
                  <a:solidFill>
                    <a:schemeClr val="bg1"/>
                  </a:solidFill>
                  <a:latin typeface="HP001 4 hàng" panose="020B0603050302020204" pitchFamily="34" charset="0"/>
                </a:rPr>
                <a:t>ngày </a:t>
              </a:r>
              <a:r>
                <a:rPr lang="en-US" altLang="en-US" sz="2400" b="1" dirty="0" smtClean="0">
                  <a:solidFill>
                    <a:schemeClr val="bg1"/>
                  </a:solidFill>
                  <a:latin typeface="HP001 4 hàng" panose="020B0603050302020204" pitchFamily="34" charset="0"/>
                </a:rPr>
                <a:t>28</a:t>
              </a:r>
              <a:r>
                <a:rPr lang="vi-VN" altLang="en-US" sz="2400" b="1" dirty="0" smtClean="0">
                  <a:solidFill>
                    <a:schemeClr val="bg1"/>
                  </a:solidFill>
                  <a:latin typeface="HP001 4 hàng" panose="020B0603050302020204" pitchFamily="34" charset="0"/>
                </a:rPr>
                <a:t> </a:t>
              </a:r>
              <a:r>
                <a:rPr lang="vi-VN" altLang="en-US" sz="2400" b="1" dirty="0">
                  <a:solidFill>
                    <a:schemeClr val="bg1"/>
                  </a:solidFill>
                  <a:latin typeface="HP001 4 hàng" panose="020B0603050302020204" pitchFamily="34" charset="0"/>
                </a:rPr>
                <a:t>tháng </a:t>
              </a:r>
              <a:r>
                <a:rPr lang="en-US" altLang="en-US" sz="2400" b="1" dirty="0">
                  <a:solidFill>
                    <a:schemeClr val="bg1"/>
                  </a:solidFill>
                  <a:latin typeface="HP001 4 hàng" panose="020B0603050302020204" pitchFamily="34" charset="0"/>
                </a:rPr>
                <a:t>2</a:t>
              </a:r>
              <a:r>
                <a:rPr lang="vi-VN" altLang="en-US" sz="2400" b="1" dirty="0">
                  <a:solidFill>
                    <a:schemeClr val="bg1"/>
                  </a:solidFill>
                  <a:latin typeface="HP001 4 hàng" panose="020B0603050302020204" pitchFamily="34" charset="0"/>
                </a:rPr>
                <a:t> năm 202</a:t>
              </a:r>
              <a:r>
                <a:rPr lang="en-US" altLang="en-US" sz="2400" b="1" dirty="0">
                  <a:solidFill>
                    <a:schemeClr val="bg1"/>
                  </a:solidFill>
                  <a:latin typeface="HP001 4 hàng" panose="020B0603050302020204" pitchFamily="34" charset="0"/>
                </a:rPr>
                <a:t>2</a:t>
              </a:r>
              <a:endParaRPr lang="vi-VN" altLang="en-US" sz="2400" b="1" dirty="0">
                <a:solidFill>
                  <a:schemeClr val="bg1"/>
                </a:solidFill>
                <a:latin typeface="HP001 4 hàng" panose="020B0603050302020204" pitchFamily="34" charset="0"/>
              </a:endParaRPr>
            </a:p>
          </p:txBody>
        </p:sp>
        <p:sp>
          <p:nvSpPr>
            <p:cNvPr id="68615" name="Rectangle 2"/>
            <p:cNvSpPr>
              <a:spLocks noChangeArrowheads="1"/>
            </p:cNvSpPr>
            <p:nvPr/>
          </p:nvSpPr>
          <p:spPr bwMode="auto">
            <a:xfrm>
              <a:off x="548640" y="1633312"/>
              <a:ext cx="4773927" cy="61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dirty="0" err="1">
                  <a:solidFill>
                    <a:schemeClr val="bg1"/>
                  </a:solidFill>
                  <a:latin typeface="HP001 4 hàng" panose="020B0603050302020204" pitchFamily="34" charset="0"/>
                </a:rPr>
                <a:t>Tập</a:t>
              </a:r>
              <a:r>
                <a:rPr lang="en-US" altLang="en-US" sz="2400" b="1" dirty="0">
                  <a:solidFill>
                    <a:schemeClr val="bg1"/>
                  </a:solidFill>
                  <a:latin typeface="HP001 4 hàng" panose="020B0603050302020204" pitchFamily="34" charset="0"/>
                </a:rPr>
                <a:t> </a:t>
              </a:r>
              <a:r>
                <a:rPr lang="en-US" altLang="en-US" sz="2400" b="1" dirty="0" err="1">
                  <a:solidFill>
                    <a:schemeClr val="bg1"/>
                  </a:solidFill>
                  <a:latin typeface="HP001 4 hàng" panose="020B0603050302020204" pitchFamily="34" charset="0"/>
                </a:rPr>
                <a:t>đọc</a:t>
              </a:r>
              <a:r>
                <a:rPr lang="en-US" altLang="en-US" sz="2400" b="1" dirty="0">
                  <a:solidFill>
                    <a:schemeClr val="bg1"/>
                  </a:solidFill>
                  <a:latin typeface="HP001 4 hàng" panose="020B0603050302020204" pitchFamily="34" charset="0"/>
                </a:rPr>
                <a:t>- </a:t>
              </a:r>
              <a:r>
                <a:rPr lang="en-US" altLang="en-US" sz="2400" b="1" dirty="0" err="1">
                  <a:solidFill>
                    <a:schemeClr val="bg1"/>
                  </a:solidFill>
                  <a:latin typeface="HP001 4 hàng" panose="020B0603050302020204" pitchFamily="34" charset="0"/>
                </a:rPr>
                <a:t>Kể</a:t>
              </a:r>
              <a:r>
                <a:rPr lang="en-US" altLang="en-US" sz="2400" b="1" dirty="0">
                  <a:solidFill>
                    <a:schemeClr val="bg1"/>
                  </a:solidFill>
                  <a:latin typeface="HP001 4 hàng" panose="020B0603050302020204" pitchFamily="34" charset="0"/>
                </a:rPr>
                <a:t> </a:t>
              </a:r>
              <a:r>
                <a:rPr lang="en-US" altLang="en-US" sz="2400" b="1" dirty="0" err="1">
                  <a:solidFill>
                    <a:schemeClr val="bg1"/>
                  </a:solidFill>
                  <a:latin typeface="HP001 4 hàng" panose="020B0603050302020204" pitchFamily="34" charset="0"/>
                </a:rPr>
                <a:t>chuyện</a:t>
              </a:r>
              <a:endParaRPr lang="vi-VN" altLang="en-US" sz="2400" b="1" dirty="0">
                <a:solidFill>
                  <a:schemeClr val="bg1"/>
                </a:solidFill>
                <a:latin typeface="HP001 4 hàng" panose="020B0603050302020204" pitchFamily="34" charset="0"/>
              </a:endParaRPr>
            </a:p>
          </p:txBody>
        </p:sp>
        <p:sp>
          <p:nvSpPr>
            <p:cNvPr id="68616" name="TextBox 5"/>
            <p:cNvSpPr txBox="1">
              <a:spLocks noChangeArrowheads="1"/>
            </p:cNvSpPr>
            <p:nvPr/>
          </p:nvSpPr>
          <p:spPr bwMode="auto">
            <a:xfrm>
              <a:off x="1412240" y="2295446"/>
              <a:ext cx="4974115" cy="61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err="1" smtClean="0">
                  <a:solidFill>
                    <a:srgbClr val="FFFF00"/>
                  </a:solidFill>
                  <a:latin typeface="HP001 5 hàng" panose="020B0603050302020204" pitchFamily="34" charset="0"/>
                </a:rPr>
                <a:t>Đối</a:t>
              </a:r>
              <a:r>
                <a:rPr lang="en-US" altLang="en-US" sz="2400" b="1" dirty="0" smtClean="0">
                  <a:solidFill>
                    <a:srgbClr val="FFFF00"/>
                  </a:solidFill>
                  <a:latin typeface="HP001 5 hàng" panose="020B0603050302020204" pitchFamily="34" charset="0"/>
                </a:rPr>
                <a:t> </a:t>
              </a:r>
              <a:r>
                <a:rPr lang="en-US" altLang="en-US" sz="2400" b="1" dirty="0" err="1" smtClean="0">
                  <a:solidFill>
                    <a:srgbClr val="FFFF00"/>
                  </a:solidFill>
                  <a:latin typeface="HP001 5 hàng" panose="020B0603050302020204" pitchFamily="34" charset="0"/>
                </a:rPr>
                <a:t>đáp</a:t>
              </a:r>
              <a:r>
                <a:rPr lang="en-US" altLang="en-US" sz="2400" b="1" dirty="0" smtClean="0">
                  <a:solidFill>
                    <a:srgbClr val="FFFF00"/>
                  </a:solidFill>
                  <a:latin typeface="HP001 5 hàng" panose="020B0603050302020204" pitchFamily="34" charset="0"/>
                </a:rPr>
                <a:t> </a:t>
              </a:r>
              <a:r>
                <a:rPr lang="en-US" altLang="en-US" sz="2400" b="1" dirty="0" err="1" smtClean="0">
                  <a:solidFill>
                    <a:srgbClr val="FFFF00"/>
                  </a:solidFill>
                  <a:latin typeface="HP001 5 hàng" panose="020B0603050302020204" pitchFamily="34" charset="0"/>
                </a:rPr>
                <a:t>với</a:t>
              </a:r>
              <a:r>
                <a:rPr lang="en-US" altLang="en-US" sz="2400" b="1" dirty="0" smtClean="0">
                  <a:solidFill>
                    <a:srgbClr val="FFFF00"/>
                  </a:solidFill>
                  <a:latin typeface="HP001 5 hàng" panose="020B0603050302020204" pitchFamily="34" charset="0"/>
                </a:rPr>
                <a:t> </a:t>
              </a:r>
              <a:r>
                <a:rPr lang="en-US" altLang="en-US" sz="2400" b="1" dirty="0" err="1" smtClean="0">
                  <a:solidFill>
                    <a:srgbClr val="FFFF00"/>
                  </a:solidFill>
                  <a:latin typeface="HP001 5 hàng" panose="020B0603050302020204" pitchFamily="34" charset="0"/>
                </a:rPr>
                <a:t>vua</a:t>
              </a:r>
              <a:endParaRPr lang="en-US" altLang="en-US" sz="2400" b="1" dirty="0">
                <a:solidFill>
                  <a:srgbClr val="FFFF00"/>
                </a:solidFill>
                <a:latin typeface="HP001 5 hàng" panose="020B0603050302020204" pitchFamily="34" charset="0"/>
              </a:endParaRPr>
            </a:p>
          </p:txBody>
        </p:sp>
      </p:grpSp>
      <p:sp>
        <p:nvSpPr>
          <p:cNvPr id="68613" name="TextBox 5"/>
          <p:cNvSpPr txBox="1">
            <a:spLocks noChangeArrowheads="1"/>
          </p:cNvSpPr>
          <p:nvPr/>
        </p:nvSpPr>
        <p:spPr bwMode="auto">
          <a:xfrm>
            <a:off x="3143250" y="2232184"/>
            <a:ext cx="37302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b="1" dirty="0">
                <a:solidFill>
                  <a:srgbClr val="FFFF00"/>
                </a:solidFill>
                <a:latin typeface="HP001 5 hàng" panose="020B0603050302020204" pitchFamily="34" charset="0"/>
              </a:rPr>
              <a:t>Theo </a:t>
            </a:r>
            <a:r>
              <a:rPr lang="en-US" altLang="en-US" sz="2400" b="1" dirty="0" err="1" smtClean="0">
                <a:solidFill>
                  <a:srgbClr val="FFFF00"/>
                </a:solidFill>
                <a:latin typeface="HP001 5 hàng" panose="020B0603050302020204" pitchFamily="34" charset="0"/>
              </a:rPr>
              <a:t>Quốc</a:t>
            </a:r>
            <a:r>
              <a:rPr lang="en-US" altLang="en-US" sz="2400" b="1" dirty="0" smtClean="0">
                <a:solidFill>
                  <a:srgbClr val="FFFF00"/>
                </a:solidFill>
                <a:latin typeface="HP001 5 hàng" panose="020B0603050302020204" pitchFamily="34" charset="0"/>
              </a:rPr>
              <a:t> </a:t>
            </a:r>
            <a:r>
              <a:rPr lang="en-US" altLang="en-US" sz="2400" b="1" dirty="0" err="1" smtClean="0">
                <a:solidFill>
                  <a:srgbClr val="FFFF00"/>
                </a:solidFill>
                <a:latin typeface="HP001 5 hàng" panose="020B0603050302020204" pitchFamily="34" charset="0"/>
              </a:rPr>
              <a:t>Chấn</a:t>
            </a:r>
            <a:endParaRPr lang="en-US" altLang="en-US" sz="2400" b="1" dirty="0">
              <a:solidFill>
                <a:srgbClr val="FFFF00"/>
              </a:solidFill>
              <a:latin typeface="HP001 5 hàng" panose="020B0603050302020204" pitchFamily="34" charset="0"/>
            </a:endParaRPr>
          </a:p>
        </p:txBody>
      </p:sp>
      <p:sp>
        <p:nvSpPr>
          <p:cNvPr id="9" name="TextBox 8"/>
          <p:cNvSpPr txBox="1"/>
          <p:nvPr/>
        </p:nvSpPr>
        <p:spPr>
          <a:xfrm>
            <a:off x="179512" y="2636878"/>
            <a:ext cx="8640960" cy="1118255"/>
          </a:xfrm>
          <a:prstGeom prst="rect">
            <a:avLst/>
          </a:prstGeom>
          <a:noFill/>
        </p:spPr>
        <p:txBody>
          <a:bodyPr wrap="square" rtlCol="0">
            <a:spAutoFit/>
          </a:bodyPr>
          <a:lstStyle/>
          <a:p>
            <a:pPr algn="just">
              <a:lnSpc>
                <a:spcPts val="4000"/>
              </a:lnSpc>
            </a:pPr>
            <a:r>
              <a:rPr lang="en-US" sz="2800" b="1" dirty="0" err="1" smtClean="0">
                <a:solidFill>
                  <a:schemeClr val="bg1"/>
                </a:solidFill>
                <a:latin typeface="HP001 5 hàng" panose="020B0603050302020204" pitchFamily="34" charset="0"/>
              </a:rPr>
              <a:t>Nội</a:t>
            </a:r>
            <a:r>
              <a:rPr lang="en-US" sz="2800" b="1" dirty="0" smtClean="0">
                <a:solidFill>
                  <a:schemeClr val="bg1"/>
                </a:solidFill>
                <a:latin typeface="HP001 5 hàng" panose="020B0603050302020204" pitchFamily="34" charset="0"/>
              </a:rPr>
              <a:t> dung: </a:t>
            </a:r>
            <a:r>
              <a:rPr lang="vi-VN" sz="2800" b="1" dirty="0" smtClean="0">
                <a:solidFill>
                  <a:schemeClr val="bg1"/>
                </a:solidFill>
                <a:latin typeface="HP001 5 hàng" panose="020B0603050302020204" pitchFamily="34" charset="0"/>
              </a:rPr>
              <a:t>Câu </a:t>
            </a:r>
            <a:r>
              <a:rPr lang="vi-VN" sz="2800" b="1" dirty="0">
                <a:solidFill>
                  <a:schemeClr val="bg1"/>
                </a:solidFill>
                <a:latin typeface="HP001 5 hàng" panose="020B0603050302020204" pitchFamily="34" charset="0"/>
              </a:rPr>
              <a:t>chuyện ca ngợi Cao Bá Quát đã thể hiện tư chất thông minh từ nhỏ, giỏi đối đáp.</a:t>
            </a:r>
          </a:p>
        </p:txBody>
      </p:sp>
    </p:spTree>
    <p:extLst>
      <p:ext uri="{BB962C8B-B14F-4D97-AF65-F5344CB8AC3E}">
        <p14:creationId xmlns:p14="http://schemas.microsoft.com/office/powerpoint/2010/main" val="26869567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p:cNvSpPr/>
          <p:nvPr/>
        </p:nvSpPr>
        <p:spPr>
          <a:xfrm>
            <a:off x="590187" y="195486"/>
            <a:ext cx="3960440" cy="1754326"/>
          </a:xfrm>
          <a:prstGeom prst="cloudCallout">
            <a:avLst>
              <a:gd name="adj1" fmla="val 31673"/>
              <a:gd name="adj2" fmla="val 78700"/>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6000" b="1" dirty="0" smtClean="0">
                <a:solidFill>
                  <a:srgbClr val="FF0000"/>
                </a:solidFill>
                <a:latin typeface="Times New Roman" panose="02020603050405020304" pitchFamily="18" charset="0"/>
                <a:ea typeface="Times New Roman" panose="02020603050405020304" pitchFamily="18" charset="0"/>
              </a:rPr>
              <a:t>?</a:t>
            </a:r>
            <a:endParaRPr lang="vi-VN" sz="6000" b="1" dirty="0">
              <a:solidFill>
                <a:srgbClr val="FF0000"/>
              </a:solidFill>
            </a:endParaRPr>
          </a:p>
        </p:txBody>
      </p:sp>
      <p:sp>
        <p:nvSpPr>
          <p:cNvPr id="4" name="TextBox 3"/>
          <p:cNvSpPr txBox="1"/>
          <p:nvPr/>
        </p:nvSpPr>
        <p:spPr>
          <a:xfrm>
            <a:off x="590187" y="2839746"/>
            <a:ext cx="8158277" cy="707886"/>
          </a:xfrm>
          <a:prstGeom prst="rect">
            <a:avLst/>
          </a:prstGeom>
          <a:noFill/>
        </p:spPr>
        <p:txBody>
          <a:bodyPr wrap="square" rtlCol="0">
            <a:spAutoFit/>
          </a:bodyPr>
          <a:lstStyle/>
          <a:p>
            <a:r>
              <a:rPr lang="vi-VN" sz="4000" dirty="0">
                <a:latin typeface="+mj-lt"/>
              </a:rPr>
              <a:t>Em học được điều gì từ Cao Bá Quát?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1"/>
          <p:cNvSpPr>
            <a:spLocks noGrp="1"/>
          </p:cNvSpPr>
          <p:nvPr>
            <p:ph/>
          </p:nvPr>
        </p:nvSpPr>
        <p:spPr>
          <a:xfrm>
            <a:off x="323528" y="451540"/>
            <a:ext cx="8229600" cy="4388644"/>
          </a:xfrm>
        </p:spPr>
        <p:txBody>
          <a:bodyPr/>
          <a:lstStyle/>
          <a:p>
            <a:pPr eaLnBrk="1" hangingPunct="1">
              <a:buFontTx/>
              <a:buNone/>
            </a:pPr>
            <a:r>
              <a:rPr lang="en-US" altLang="vi-VN" dirty="0"/>
              <a:t>       </a:t>
            </a:r>
          </a:p>
          <a:p>
            <a:pPr eaLnBrk="1" hangingPunct="1">
              <a:buFontTx/>
              <a:buNone/>
            </a:pP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Thấy</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nói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là</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học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trò</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vua</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ra</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lệnh</a:t>
            </a:r>
            <a:r>
              <a:rPr lang="en-US" altLang="vi-VN" sz="2800" b="1"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cho</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cậu</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phải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đối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được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một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vế</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đối</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thì</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mới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tha</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Nhìn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thấy</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trên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mặt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hồ</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lúc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đó</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có</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đàn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cá</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đang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đuổi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nhau</a:t>
            </a:r>
            <a:r>
              <a:rPr lang="en-US" altLang="vi-VN" sz="2800" dirty="0">
                <a:latin typeface="Times New Roman" panose="02020603050405020304" pitchFamily="18" charset="0"/>
                <a:cs typeface="Times New Roman" panose="02020603050405020304" pitchFamily="18" charset="0"/>
              </a:rPr>
              <a:t>,</a:t>
            </a:r>
            <a:r>
              <a:rPr lang="en-US" altLang="vi-VN" sz="2800" b="1" dirty="0">
                <a:solidFill>
                  <a:srgbClr val="FF0000"/>
                </a:solidFill>
                <a:latin typeface="Times New Roman" panose="02020603050405020304" pitchFamily="18" charset="0"/>
                <a:cs typeface="Times New Roman" panose="02020603050405020304" pitchFamily="18" charset="0"/>
              </a:rPr>
              <a:t> / </a:t>
            </a:r>
            <a:r>
              <a:rPr lang="en-US" altLang="vi-VN" sz="2800" dirty="0" err="1">
                <a:latin typeface="Times New Roman" panose="02020603050405020304" pitchFamily="18" charset="0"/>
                <a:cs typeface="Times New Roman" panose="02020603050405020304" pitchFamily="18" charset="0"/>
              </a:rPr>
              <a:t>vua</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tức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cảnh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đọc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vế</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đối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như</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sau</a:t>
            </a:r>
            <a:r>
              <a:rPr lang="en-US" altLang="vi-VN" sz="2800" dirty="0">
                <a:latin typeface="Times New Roman" panose="02020603050405020304" pitchFamily="18" charset="0"/>
                <a:cs typeface="Times New Roman" panose="02020603050405020304" pitchFamily="18" charset="0"/>
              </a:rPr>
              <a:t>:</a:t>
            </a:r>
            <a:r>
              <a:rPr lang="en-US" altLang="vi-VN" sz="2800" b="1" dirty="0">
                <a:solidFill>
                  <a:srgbClr val="FF0000"/>
                </a:solidFill>
                <a:latin typeface="Times New Roman" panose="02020603050405020304" pitchFamily="18" charset="0"/>
                <a:cs typeface="Times New Roman" panose="02020603050405020304" pitchFamily="18" charset="0"/>
              </a:rPr>
              <a:t>/</a:t>
            </a:r>
          </a:p>
          <a:p>
            <a:pPr eaLnBrk="1" hangingPunct="1">
              <a:buFontTx/>
              <a:buNone/>
            </a:pP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Nước</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trong</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leo</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lẻo</a:t>
            </a:r>
            <a:r>
              <a:rPr lang="en-US" altLang="vi-VN" sz="2800" b="1"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đớp</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cá</a:t>
            </a:r>
            <a:r>
              <a:rPr lang="en-US" altLang="vi-VN" sz="2800" dirty="0">
                <a:latin typeface="Times New Roman" panose="02020603050405020304" pitchFamily="18" charset="0"/>
                <a:cs typeface="Times New Roman" panose="02020603050405020304" pitchFamily="18" charset="0"/>
              </a:rPr>
              <a:t>.</a:t>
            </a:r>
            <a:r>
              <a:rPr lang="en-US" altLang="vi-VN" sz="2800" b="1" dirty="0">
                <a:solidFill>
                  <a:srgbClr val="FF0000"/>
                </a:solidFill>
                <a:latin typeface="Times New Roman" panose="02020603050405020304" pitchFamily="18" charset="0"/>
                <a:cs typeface="Times New Roman" panose="02020603050405020304" pitchFamily="18" charset="0"/>
              </a:rPr>
              <a:t>  //</a:t>
            </a:r>
          </a:p>
          <a:p>
            <a:pPr eaLnBrk="1" hangingPunct="1">
              <a:buFontTx/>
              <a:buNone/>
            </a:pP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Chẳng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cần</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nghĩ</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ngợi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lâu</a:t>
            </a:r>
            <a:r>
              <a:rPr lang="en-US" altLang="vi-VN" sz="2800" dirty="0">
                <a:latin typeface="Times New Roman" panose="02020603050405020304" pitchFamily="18" charset="0"/>
                <a:cs typeface="Times New Roman" panose="02020603050405020304" pitchFamily="18" charset="0"/>
              </a:rPr>
              <a:t> la </a:t>
            </a:r>
            <a:r>
              <a:rPr lang="en-US" altLang="vi-VN" sz="2800" dirty="0" err="1">
                <a:latin typeface="Times New Roman" panose="02020603050405020304" pitchFamily="18" charset="0"/>
                <a:cs typeface="Times New Roman" panose="02020603050405020304" pitchFamily="18" charset="0"/>
              </a:rPr>
              <a:t>gì</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Cao </a:t>
            </a:r>
            <a:r>
              <a:rPr lang="en-US" altLang="vi-VN" sz="2800" dirty="0" err="1">
                <a:latin typeface="Times New Roman" panose="02020603050405020304" pitchFamily="18" charset="0"/>
                <a:cs typeface="Times New Roman" panose="02020603050405020304" pitchFamily="18" charset="0"/>
              </a:rPr>
              <a:t>Bá</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Quát</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lấy</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cảnh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mình</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đang</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bị</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trói</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đối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lại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luôn</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p>
          <a:p>
            <a:pPr eaLnBrk="1" hangingPunct="1">
              <a:buFontTx/>
              <a:buNone/>
            </a:pP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Trời</a:t>
            </a:r>
            <a:r>
              <a:rPr lang="en-US" altLang="vi-VN" sz="2800" dirty="0">
                <a:latin typeface="Times New Roman" panose="02020603050405020304" pitchFamily="18" charset="0"/>
                <a:cs typeface="Times New Roman" panose="02020603050405020304" pitchFamily="18" charset="0"/>
              </a:rPr>
              <a:t> </a:t>
            </a:r>
            <a:r>
              <a:rPr lang="en-US" altLang="vi-VN" sz="2800" dirty="0" err="1">
                <a:latin typeface="Times New Roman" panose="02020603050405020304" pitchFamily="18" charset="0"/>
                <a:cs typeface="Times New Roman" panose="02020603050405020304" pitchFamily="18" charset="0"/>
              </a:rPr>
              <a:t>nắng</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chang</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chang</a:t>
            </a:r>
            <a:r>
              <a:rPr lang="en-US" altLang="vi-VN" sz="2800" b="1"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r>
              <a:rPr lang="en-US" altLang="vi-VN" sz="2800"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trói</a:t>
            </a:r>
            <a:r>
              <a:rPr lang="en-US" altLang="vi-VN" sz="2800" b="1" dirty="0">
                <a:latin typeface="Times New Roman" panose="02020603050405020304" pitchFamily="18" charset="0"/>
                <a:cs typeface="Times New Roman" panose="02020603050405020304" pitchFamily="18" charset="0"/>
              </a:rPr>
              <a:t> </a:t>
            </a:r>
            <a:r>
              <a:rPr lang="en-US" altLang="vi-VN" sz="2800" b="1" dirty="0" err="1">
                <a:latin typeface="Times New Roman" panose="02020603050405020304" pitchFamily="18" charset="0"/>
                <a:cs typeface="Times New Roman" panose="02020603050405020304" pitchFamily="18" charset="0"/>
              </a:rPr>
              <a:t>người</a:t>
            </a:r>
            <a:r>
              <a:rPr lang="en-US" altLang="vi-VN" sz="2800" dirty="0">
                <a:latin typeface="Times New Roman" panose="02020603050405020304" pitchFamily="18" charset="0"/>
                <a:cs typeface="Times New Roman" panose="02020603050405020304" pitchFamily="18" charset="0"/>
              </a:rPr>
              <a:t>. </a:t>
            </a:r>
            <a:r>
              <a:rPr lang="en-US" altLang="vi-VN" sz="2800" b="1" dirty="0">
                <a:solidFill>
                  <a:srgbClr val="FF0000"/>
                </a:solidFill>
                <a:latin typeface="Times New Roman" panose="02020603050405020304" pitchFamily="18" charset="0"/>
                <a:cs typeface="Times New Roman" panose="02020603050405020304" pitchFamily="18" charset="0"/>
              </a:rPr>
              <a:t>//</a:t>
            </a:r>
          </a:p>
          <a:p>
            <a:endParaRPr lang="vi-VN" dirty="0"/>
          </a:p>
        </p:txBody>
      </p:sp>
      <p:sp>
        <p:nvSpPr>
          <p:cNvPr id="3" name="Rounded Rectangle 2"/>
          <p:cNvSpPr/>
          <p:nvPr/>
        </p:nvSpPr>
        <p:spPr>
          <a:xfrm>
            <a:off x="107504" y="483518"/>
            <a:ext cx="3657600" cy="4000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200" b="1" u="sng" dirty="0">
                <a:solidFill>
                  <a:srgbClr val="7030A0"/>
                </a:solidFill>
                <a:latin typeface="Times New Roman" panose="02020603050405020304" pitchFamily="18" charset="0"/>
                <a:cs typeface="Times New Roman" panose="02020603050405020304" pitchFamily="18" charset="0"/>
              </a:rPr>
              <a:t>3. </a:t>
            </a:r>
            <a:r>
              <a:rPr lang="en-US" sz="3200" b="1" u="sng" dirty="0" err="1">
                <a:solidFill>
                  <a:srgbClr val="7030A0"/>
                </a:solidFill>
                <a:latin typeface="Times New Roman" panose="02020603050405020304" pitchFamily="18" charset="0"/>
                <a:cs typeface="Times New Roman" panose="02020603050405020304" pitchFamily="18" charset="0"/>
              </a:rPr>
              <a:t>Luyện</a:t>
            </a:r>
            <a:r>
              <a:rPr lang="en-US" sz="3200" b="1" u="sng" dirty="0">
                <a:solidFill>
                  <a:srgbClr val="7030A0"/>
                </a:solidFill>
                <a:latin typeface="Times New Roman" panose="02020603050405020304" pitchFamily="18" charset="0"/>
                <a:cs typeface="Times New Roman" panose="02020603050405020304" pitchFamily="18" charset="0"/>
              </a:rPr>
              <a:t> đọc lại: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barn(inVertical)">
                                      <p:cBhvr>
                                        <p:cTn id="7" dur="500"/>
                                        <p:tgtEl>
                                          <p:spTgt spid="266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626">
                                            <p:txEl>
                                              <p:pRg st="1" end="1"/>
                                            </p:txEl>
                                          </p:spTgt>
                                        </p:tgtEl>
                                        <p:attrNameLst>
                                          <p:attrName>style.visibility</p:attrName>
                                        </p:attrNameLst>
                                      </p:cBhvr>
                                      <p:to>
                                        <p:strVal val="visible"/>
                                      </p:to>
                                    </p:set>
                                    <p:animEffect transition="in" filter="barn(inVertical)">
                                      <p:cBhvr>
                                        <p:cTn id="12" dur="500"/>
                                        <p:tgtEl>
                                          <p:spTgt spid="26626">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animEffect transition="in" filter="barn(inVertical)">
                                      <p:cBhvr>
                                        <p:cTn id="15" dur="500"/>
                                        <p:tgtEl>
                                          <p:spTgt spid="26626">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6626">
                                            <p:txEl>
                                              <p:pRg st="3" end="3"/>
                                            </p:txEl>
                                          </p:spTgt>
                                        </p:tgtEl>
                                        <p:attrNameLst>
                                          <p:attrName>style.visibility</p:attrName>
                                        </p:attrNameLst>
                                      </p:cBhvr>
                                      <p:to>
                                        <p:strVal val="visible"/>
                                      </p:to>
                                    </p:set>
                                    <p:animEffect transition="in" filter="barn(inVertical)">
                                      <p:cBhvr>
                                        <p:cTn id="18" dur="500"/>
                                        <p:tgtEl>
                                          <p:spTgt spid="26626">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6626">
                                            <p:txEl>
                                              <p:pRg st="4" end="4"/>
                                            </p:txEl>
                                          </p:spTgt>
                                        </p:tgtEl>
                                        <p:attrNameLst>
                                          <p:attrName>style.visibility</p:attrName>
                                        </p:attrNameLst>
                                      </p:cBhvr>
                                      <p:to>
                                        <p:strVal val="visible"/>
                                      </p:to>
                                    </p:set>
                                    <p:animEffect transition="in" filter="barn(inVertical)">
                                      <p:cBhvr>
                                        <p:cTn id="21" dur="5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Box 4"/>
          <p:cNvSpPr txBox="1">
            <a:spLocks noChangeArrowheads="1"/>
          </p:cNvSpPr>
          <p:nvPr/>
        </p:nvSpPr>
        <p:spPr bwMode="auto">
          <a:xfrm>
            <a:off x="525463" y="813436"/>
            <a:ext cx="23487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u="sng" dirty="0">
                <a:solidFill>
                  <a:srgbClr val="7030A0"/>
                </a:solidFill>
                <a:latin typeface="Times New Roman" panose="02020603050405020304" pitchFamily="18" charset="0"/>
                <a:cs typeface="Times New Roman" panose="02020603050405020304" pitchFamily="18" charset="0"/>
              </a:rPr>
              <a:t>KỂ CHUYỆN</a:t>
            </a:r>
          </a:p>
        </p:txBody>
      </p:sp>
      <p:sp>
        <p:nvSpPr>
          <p:cNvPr id="7" name="TextBox 6"/>
          <p:cNvSpPr txBox="1">
            <a:spLocks noChangeArrowheads="1"/>
          </p:cNvSpPr>
          <p:nvPr/>
        </p:nvSpPr>
        <p:spPr bwMode="auto">
          <a:xfrm>
            <a:off x="228600" y="1456135"/>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800" b="1" dirty="0">
                <a:latin typeface="Times New Roman" panose="02020603050405020304" pitchFamily="18"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Sắp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đúng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chuyện</a:t>
            </a:r>
            <a:r>
              <a:rPr lang="en-US" sz="2800" b="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Đối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đáp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vua</a:t>
            </a:r>
            <a:r>
              <a:rPr lang="en-US" sz="2800" b="1" dirty="0">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3" y="2171700"/>
            <a:ext cx="227806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98726" y="2171700"/>
            <a:ext cx="23780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000250"/>
            <a:ext cx="20574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3888" y="2000250"/>
            <a:ext cx="201771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4953000" y="218479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1</a:t>
            </a:r>
          </a:p>
        </p:txBody>
      </p:sp>
      <p:sp>
        <p:nvSpPr>
          <p:cNvPr id="13" name="Oval 12"/>
          <p:cNvSpPr/>
          <p:nvPr/>
        </p:nvSpPr>
        <p:spPr>
          <a:xfrm>
            <a:off x="127000"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2</a:t>
            </a:r>
          </a:p>
        </p:txBody>
      </p:sp>
      <p:sp>
        <p:nvSpPr>
          <p:cNvPr id="14" name="Oval 13"/>
          <p:cNvSpPr/>
          <p:nvPr/>
        </p:nvSpPr>
        <p:spPr>
          <a:xfrm>
            <a:off x="2498725"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3</a:t>
            </a:r>
          </a:p>
        </p:txBody>
      </p:sp>
      <p:sp>
        <p:nvSpPr>
          <p:cNvPr id="15" name="Oval 14"/>
          <p:cNvSpPr/>
          <p:nvPr/>
        </p:nvSpPr>
        <p:spPr>
          <a:xfrm>
            <a:off x="6973888" y="2171700"/>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Box 5"/>
          <p:cNvSpPr txBox="1">
            <a:spLocks noChangeArrowheads="1"/>
          </p:cNvSpPr>
          <p:nvPr/>
        </p:nvSpPr>
        <p:spPr bwMode="auto">
          <a:xfrm>
            <a:off x="304799" y="968915"/>
            <a:ext cx="50064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3200" b="1" i="1" dirty="0">
                <a:latin typeface="Times New Roman" panose="02020603050405020304" pitchFamily="18" charset="0"/>
                <a:cs typeface="Times New Roman" panose="02020603050405020304" pitchFamily="18" charset="0"/>
              </a:rPr>
              <a:t>2. </a:t>
            </a:r>
            <a:r>
              <a:rPr lang="en-US" sz="3200" b="1" i="1" dirty="0" err="1">
                <a:latin typeface="Times New Roman" panose="02020603050405020304" pitchFamily="18" charset="0"/>
                <a:cs typeface="Times New Roman" panose="02020603050405020304" pitchFamily="18" charset="0"/>
              </a:rPr>
              <a:t>Kể</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lại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toàn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bộ</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câu</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chuyện</a:t>
            </a:r>
            <a:endParaRPr lang="en-US" sz="3200" b="1" i="1" dirty="0">
              <a:latin typeface="Times New Roman" panose="02020603050405020304" pitchFamily="18" charset="0"/>
              <a:cs typeface="Times New Roman" panose="02020603050405020304" pitchFamily="18" charset="0"/>
            </a:endParaRPr>
          </a:p>
        </p:txBody>
      </p:sp>
      <p:pic>
        <p:nvPicPr>
          <p:cNvPr id="1331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1707654"/>
            <a:ext cx="2276475" cy="320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126" y="1707654"/>
            <a:ext cx="2378075" cy="320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538" y="1553690"/>
            <a:ext cx="2057400" cy="346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73888" y="1553690"/>
            <a:ext cx="2017712" cy="330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76200"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1</a:t>
            </a:r>
          </a:p>
        </p:txBody>
      </p:sp>
      <p:sp>
        <p:nvSpPr>
          <p:cNvPr id="12" name="Oval 11"/>
          <p:cNvSpPr/>
          <p:nvPr/>
        </p:nvSpPr>
        <p:spPr>
          <a:xfrm>
            <a:off x="2166938" y="218479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2</a:t>
            </a:r>
          </a:p>
        </p:txBody>
      </p:sp>
      <p:sp>
        <p:nvSpPr>
          <p:cNvPr id="13" name="Oval 12"/>
          <p:cNvSpPr/>
          <p:nvPr/>
        </p:nvSpPr>
        <p:spPr>
          <a:xfrm>
            <a:off x="4556125" y="2241947"/>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3</a:t>
            </a:r>
          </a:p>
        </p:txBody>
      </p:sp>
      <p:sp>
        <p:nvSpPr>
          <p:cNvPr id="14" name="Oval 13"/>
          <p:cNvSpPr/>
          <p:nvPr/>
        </p:nvSpPr>
        <p:spPr>
          <a:xfrm>
            <a:off x="6973888" y="2171700"/>
            <a:ext cx="457200" cy="34290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rPr>
              <a:t>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9C224100-2E7E-43CE-A95A-638661D4819A}"/>
              </a:ext>
            </a:extLst>
          </p:cNvPr>
          <p:cNvSpPr>
            <a:spLocks noChangeArrowheads="1"/>
          </p:cNvSpPr>
          <p:nvPr/>
        </p:nvSpPr>
        <p:spPr bwMode="auto">
          <a:xfrm>
            <a:off x="171450" y="826933"/>
            <a:ext cx="88011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n-US" altLang="en-US" sz="1725" b="1" dirty="0">
                <a:solidFill>
                  <a:prstClr val="black"/>
                </a:solidFill>
                <a:latin typeface="Times New Roman" panose="02020603050405020304" pitchFamily="18" charset="0"/>
                <a:cs typeface="Times New Roman" panose="02020603050405020304" pitchFamily="18" charset="0"/>
              </a:rPr>
              <a:t>     </a:t>
            </a:r>
            <a:r>
              <a:rPr lang="vi-VN" altLang="en-US" sz="1725" b="1" dirty="0">
                <a:solidFill>
                  <a:prstClr val="black"/>
                </a:solidFill>
                <a:latin typeface="Times New Roman" panose="02020603050405020304" pitchFamily="18" charset="0"/>
                <a:cs typeface="Times New Roman" panose="02020603050405020304" pitchFamily="18" charset="0"/>
              </a:rPr>
              <a:t>1.</a:t>
            </a:r>
            <a:r>
              <a:rPr lang="vi-VN" altLang="en-US" sz="1725" dirty="0">
                <a:solidFill>
                  <a:prstClr val="black"/>
                </a:solidFill>
                <a:latin typeface="Times New Roman" panose="02020603050405020304" pitchFamily="18" charset="0"/>
                <a:cs typeface="Times New Roman" panose="02020603050405020304" pitchFamily="18" charset="0"/>
              </a:rPr>
              <a:t> Một lần, vua Minh Mạng từ kinh đô Huế ngự giá ra Thăng Long (Hà Nội). Vua cho xa giá đến Hồ Tây ngắm cảnh. Xa giá đi đến đâu quân lính cũng thét đuổi tất cả mọi người, không cho ai đến gần.</a:t>
            </a:r>
            <a:endParaRPr lang="en-US" altLang="en-US" sz="1725" dirty="0">
              <a:solidFill>
                <a:prstClr val="black"/>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altLang="en-US" sz="1725" b="1" dirty="0">
                <a:solidFill>
                  <a:srgbClr val="000000"/>
                </a:solidFill>
                <a:latin typeface="Times New Roman" panose="02020603050405020304" pitchFamily="18" charset="0"/>
                <a:cs typeface="Times New Roman" panose="02020603050405020304" pitchFamily="18" charset="0"/>
              </a:rPr>
              <a:t>     </a:t>
            </a:r>
            <a:r>
              <a:rPr lang="vi-VN" altLang="en-US" sz="1725" b="1" dirty="0">
                <a:solidFill>
                  <a:srgbClr val="000000"/>
                </a:solidFill>
                <a:latin typeface="Times New Roman" panose="02020603050405020304" pitchFamily="18" charset="0"/>
                <a:cs typeface="Times New Roman" panose="02020603050405020304" pitchFamily="18" charset="0"/>
              </a:rPr>
              <a:t>2</a:t>
            </a:r>
            <a:r>
              <a:rPr lang="vi-VN" altLang="en-US" sz="1725" dirty="0">
                <a:solidFill>
                  <a:srgbClr val="000000"/>
                </a:solidFill>
                <a:latin typeface="Times New Roman" panose="02020603050405020304" pitchFamily="18" charset="0"/>
                <a:cs typeface="Times New Roman" panose="02020603050405020304" pitchFamily="18" charset="0"/>
              </a:rPr>
              <a:t>. Cao Bá Quát, khi ấy còn là một cậu bé, muốn nhìn rõ mặt vua. Cậu nảy ra một ý, liền cởi hết quần áo, nhảy xuống hồ tắm. Quân lính nhìn thấy, </a:t>
            </a:r>
            <a:r>
              <a:rPr lang="en-US" altLang="en-US" sz="1725" dirty="0" err="1">
                <a:solidFill>
                  <a:srgbClr val="000000"/>
                </a:solidFill>
                <a:latin typeface="Times New Roman" panose="02020603050405020304" pitchFamily="18" charset="0"/>
                <a:cs typeface="Times New Roman" panose="02020603050405020304" pitchFamily="18" charset="0"/>
              </a:rPr>
              <a:t>hốt</a:t>
            </a:r>
            <a:r>
              <a:rPr lang="en-US" altLang="en-US" sz="1725" dirty="0">
                <a:solidFill>
                  <a:srgbClr val="000000"/>
                </a:solidFill>
                <a:latin typeface="Times New Roman" panose="02020603050405020304" pitchFamily="18" charset="0"/>
                <a:cs typeface="Times New Roman" panose="02020603050405020304" pitchFamily="18" charset="0"/>
              </a:rPr>
              <a:t> </a:t>
            </a:r>
            <a:r>
              <a:rPr lang="en-US" altLang="en-US" sz="1725" dirty="0" err="1">
                <a:solidFill>
                  <a:srgbClr val="000000"/>
                </a:solidFill>
                <a:latin typeface="Times New Roman" panose="02020603050405020304" pitchFamily="18" charset="0"/>
                <a:cs typeface="Times New Roman" panose="02020603050405020304" pitchFamily="18" charset="0"/>
              </a:rPr>
              <a:t>hoảng</a:t>
            </a:r>
            <a:r>
              <a:rPr lang="en-US" altLang="en-US" sz="1725" dirty="0">
                <a:solidFill>
                  <a:srgbClr val="000000"/>
                </a:solidFill>
                <a:latin typeface="Times New Roman" panose="02020603050405020304" pitchFamily="18" charset="0"/>
                <a:cs typeface="Times New Roman" panose="02020603050405020304" pitchFamily="18" charset="0"/>
              </a:rPr>
              <a:t> </a:t>
            </a:r>
            <a:r>
              <a:rPr lang="vi-VN" altLang="en-US" sz="1725" dirty="0">
                <a:solidFill>
                  <a:srgbClr val="000000"/>
                </a:solidFill>
                <a:latin typeface="Times New Roman" panose="02020603050405020304" pitchFamily="18" charset="0"/>
                <a:cs typeface="Times New Roman" panose="02020603050405020304" pitchFamily="18" charset="0"/>
              </a:rPr>
              <a:t>xúm vào bắt trói đứa trẻ táo tợn. Cậu bé không chịu, la hét, vùng vẫy, gây nên cảnh náo động ở hồ. Thấy thế, vua Minh Mạng truyền lệnh dẫn cậu tới hỏi.</a:t>
            </a:r>
          </a:p>
          <a:p>
            <a:pPr defTabSz="685800" eaLnBrk="0" fontAlgn="base" hangingPunct="0">
              <a:spcBef>
                <a:spcPct val="0"/>
              </a:spcBef>
              <a:spcAft>
                <a:spcPct val="0"/>
              </a:spcAft>
            </a:pPr>
            <a:r>
              <a:rPr lang="en-US" altLang="en-US" sz="1725" b="1" dirty="0">
                <a:solidFill>
                  <a:srgbClr val="000000"/>
                </a:solidFill>
                <a:latin typeface="Times New Roman" panose="02020603050405020304" pitchFamily="18" charset="0"/>
                <a:cs typeface="Times New Roman" panose="02020603050405020304" pitchFamily="18" charset="0"/>
              </a:rPr>
              <a:t>     </a:t>
            </a:r>
            <a:r>
              <a:rPr lang="vi-VN" altLang="en-US" sz="1725" b="1" dirty="0">
                <a:solidFill>
                  <a:srgbClr val="000000"/>
                </a:solidFill>
                <a:latin typeface="Times New Roman" panose="02020603050405020304" pitchFamily="18" charset="0"/>
                <a:cs typeface="Times New Roman" panose="02020603050405020304" pitchFamily="18" charset="0"/>
              </a:rPr>
              <a:t>3.</a:t>
            </a:r>
            <a:r>
              <a:rPr lang="vi-VN" altLang="en-US" sz="1725" dirty="0">
                <a:solidFill>
                  <a:srgbClr val="000000"/>
                </a:solidFill>
                <a:latin typeface="Times New Roman" panose="02020603050405020304" pitchFamily="18" charset="0"/>
                <a:cs typeface="Times New Roman" panose="02020603050405020304" pitchFamily="18" charset="0"/>
              </a:rPr>
              <a:t> C</a:t>
            </a:r>
            <a:r>
              <a:rPr lang="en-US" altLang="en-US" sz="1725" dirty="0" err="1">
                <a:solidFill>
                  <a:srgbClr val="000000"/>
                </a:solidFill>
                <a:latin typeface="Times New Roman" panose="02020603050405020304" pitchFamily="18" charset="0"/>
                <a:cs typeface="Times New Roman" panose="02020603050405020304" pitchFamily="18" charset="0"/>
              </a:rPr>
              <a:t>ậu</a:t>
            </a:r>
            <a:r>
              <a:rPr lang="vi-VN" altLang="en-US" sz="1725" dirty="0">
                <a:solidFill>
                  <a:srgbClr val="000000"/>
                </a:solidFill>
                <a:latin typeface="Times New Roman" panose="02020603050405020304" pitchFamily="18" charset="0"/>
                <a:cs typeface="Times New Roman" panose="02020603050405020304" pitchFamily="18" charset="0"/>
              </a:rPr>
              <a:t> bé bị dẫn tới trước mặt nhà vua. Cậu từ xưng là học trò mới ở quê ra chơi</a:t>
            </a:r>
            <a:r>
              <a:rPr lang="en-US" altLang="en-US" sz="1725" dirty="0">
                <a:solidFill>
                  <a:srgbClr val="000000"/>
                </a:solidFill>
                <a:latin typeface="Times New Roman" panose="02020603050405020304" pitchFamily="18" charset="0"/>
                <a:cs typeface="Times New Roman" panose="02020603050405020304" pitchFamily="18" charset="0"/>
              </a:rPr>
              <a:t> </a:t>
            </a:r>
            <a:r>
              <a:rPr lang="en-US" altLang="en-US" sz="1725" dirty="0" err="1">
                <a:solidFill>
                  <a:srgbClr val="000000"/>
                </a:solidFill>
                <a:latin typeface="Times New Roman" panose="02020603050405020304" pitchFamily="18" charset="0"/>
                <a:cs typeface="Times New Roman" panose="02020603050405020304" pitchFamily="18" charset="0"/>
              </a:rPr>
              <a:t>nên</a:t>
            </a:r>
            <a:r>
              <a:rPr lang="en-US" altLang="en-US" sz="1725" dirty="0">
                <a:solidFill>
                  <a:srgbClr val="000000"/>
                </a:solidFill>
                <a:latin typeface="Times New Roman" panose="02020603050405020304" pitchFamily="18" charset="0"/>
                <a:cs typeface="Times New Roman" panose="02020603050405020304" pitchFamily="18" charset="0"/>
              </a:rPr>
              <a:t> </a:t>
            </a:r>
            <a:r>
              <a:rPr lang="en-US" altLang="en-US" sz="1725" dirty="0" err="1">
                <a:solidFill>
                  <a:srgbClr val="000000"/>
                </a:solidFill>
                <a:latin typeface="Times New Roman" panose="02020603050405020304" pitchFamily="18" charset="0"/>
                <a:cs typeface="Times New Roman" panose="02020603050405020304" pitchFamily="18" charset="0"/>
              </a:rPr>
              <a:t>không</a:t>
            </a:r>
            <a:r>
              <a:rPr lang="en-US" altLang="en-US" sz="1725" dirty="0">
                <a:solidFill>
                  <a:srgbClr val="000000"/>
                </a:solidFill>
                <a:latin typeface="Times New Roman" panose="02020603050405020304" pitchFamily="18" charset="0"/>
                <a:cs typeface="Times New Roman" panose="02020603050405020304" pitchFamily="18" charset="0"/>
              </a:rPr>
              <a:t> </a:t>
            </a:r>
            <a:r>
              <a:rPr lang="en-US" altLang="en-US" sz="1725" dirty="0" err="1">
                <a:solidFill>
                  <a:srgbClr val="000000"/>
                </a:solidFill>
                <a:latin typeface="Times New Roman" panose="02020603050405020304" pitchFamily="18" charset="0"/>
                <a:cs typeface="Times New Roman" panose="02020603050405020304" pitchFamily="18" charset="0"/>
              </a:rPr>
              <a:t>biết</a:t>
            </a:r>
            <a:r>
              <a:rPr lang="en-US" altLang="en-US" sz="1725" dirty="0">
                <a:solidFill>
                  <a:srgbClr val="000000"/>
                </a:solidFill>
                <a:latin typeface="Times New Roman" panose="02020603050405020304" pitchFamily="18" charset="0"/>
                <a:cs typeface="Times New Roman" panose="02020603050405020304" pitchFamily="18" charset="0"/>
              </a:rPr>
              <a:t> </a:t>
            </a:r>
            <a:r>
              <a:rPr lang="en-US" altLang="en-US" sz="1725" dirty="0" err="1">
                <a:solidFill>
                  <a:srgbClr val="000000"/>
                </a:solidFill>
                <a:latin typeface="Times New Roman" panose="02020603050405020304" pitchFamily="18" charset="0"/>
                <a:cs typeface="Times New Roman" panose="02020603050405020304" pitchFamily="18" charset="0"/>
              </a:rPr>
              <a:t>gì</a:t>
            </a:r>
            <a:r>
              <a:rPr lang="vi-VN" altLang="en-US" sz="1725" dirty="0">
                <a:solidFill>
                  <a:srgbClr val="000000"/>
                </a:solidFill>
                <a:latin typeface="Times New Roman" panose="02020603050405020304" pitchFamily="18" charset="0"/>
                <a:cs typeface="Times New Roman" panose="02020603050405020304" pitchFamily="18" charset="0"/>
              </a:rPr>
              <a:t>. Thấy nói là học trò, vua ra lệnh cho cậu phải đối được một vế đối thì mới tha. Nhìn thấy trên mặt </a:t>
            </a:r>
            <a:r>
              <a:rPr lang="en-US" altLang="en-US" sz="1725" dirty="0" err="1">
                <a:solidFill>
                  <a:srgbClr val="000000"/>
                </a:solidFill>
                <a:latin typeface="Times New Roman" panose="02020603050405020304" pitchFamily="18" charset="0"/>
                <a:cs typeface="Times New Roman" panose="02020603050405020304" pitchFamily="18" charset="0"/>
              </a:rPr>
              <a:t>hồ</a:t>
            </a:r>
            <a:r>
              <a:rPr lang="vi-VN" altLang="en-US" sz="1725" dirty="0">
                <a:solidFill>
                  <a:srgbClr val="000000"/>
                </a:solidFill>
                <a:latin typeface="Times New Roman" panose="02020603050405020304" pitchFamily="18" charset="0"/>
                <a:cs typeface="Times New Roman" panose="02020603050405020304" pitchFamily="18" charset="0"/>
              </a:rPr>
              <a:t> lúc đó có đàn cá đang đuổi nhau, vua tức cảnh đọc vế đối như sau :</a:t>
            </a:r>
          </a:p>
          <a:p>
            <a:pPr defTabSz="685800" eaLnBrk="0" fontAlgn="base" hangingPunct="0">
              <a:spcBef>
                <a:spcPct val="0"/>
              </a:spcBef>
              <a:spcAft>
                <a:spcPct val="0"/>
              </a:spcAft>
            </a:pPr>
            <a:r>
              <a:rPr lang="en-US" altLang="en-US" sz="1725" i="1" dirty="0">
                <a:solidFill>
                  <a:srgbClr val="000000"/>
                </a:solidFill>
                <a:latin typeface="Times New Roman" panose="02020603050405020304" pitchFamily="18" charset="0"/>
                <a:cs typeface="Times New Roman" panose="02020603050405020304" pitchFamily="18" charset="0"/>
              </a:rPr>
              <a:t>                           </a:t>
            </a:r>
            <a:r>
              <a:rPr lang="vi-VN" altLang="en-US" sz="1725" i="1" dirty="0">
                <a:solidFill>
                  <a:srgbClr val="000000"/>
                </a:solidFill>
                <a:latin typeface="Times New Roman" panose="02020603050405020304" pitchFamily="18" charset="0"/>
                <a:cs typeface="Times New Roman" panose="02020603050405020304" pitchFamily="18" charset="0"/>
              </a:rPr>
              <a:t>Nước trong leo lẻo cá đớp cá</a:t>
            </a:r>
            <a:endParaRPr lang="vi-VN" altLang="en-US" sz="1725"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vi-VN" altLang="en-US" sz="1725" dirty="0">
                <a:solidFill>
                  <a:srgbClr val="000000"/>
                </a:solidFill>
                <a:latin typeface="Times New Roman" panose="02020603050405020304" pitchFamily="18" charset="0"/>
                <a:cs typeface="Times New Roman" panose="02020603050405020304" pitchFamily="18" charset="0"/>
              </a:rPr>
              <a:t>Chẳng cần nghĩ ngợi lâu la gì, Cao Bá Quát lấy cảnh mình đang bị trói, đối lại luôn :</a:t>
            </a:r>
          </a:p>
          <a:p>
            <a:pPr defTabSz="685800" eaLnBrk="0" fontAlgn="base" hangingPunct="0">
              <a:spcBef>
                <a:spcPct val="0"/>
              </a:spcBef>
              <a:spcAft>
                <a:spcPct val="0"/>
              </a:spcAft>
            </a:pPr>
            <a:r>
              <a:rPr lang="en-US" altLang="en-US" sz="1725" i="1" dirty="0">
                <a:solidFill>
                  <a:srgbClr val="000000"/>
                </a:solidFill>
                <a:latin typeface="Times New Roman" panose="02020603050405020304" pitchFamily="18" charset="0"/>
                <a:cs typeface="Times New Roman" panose="02020603050405020304" pitchFamily="18" charset="0"/>
              </a:rPr>
              <a:t>                       </a:t>
            </a:r>
            <a:r>
              <a:rPr lang="vi-VN" altLang="en-US" sz="1725" i="1" dirty="0">
                <a:solidFill>
                  <a:srgbClr val="000000"/>
                </a:solidFill>
                <a:latin typeface="Times New Roman" panose="02020603050405020304" pitchFamily="18" charset="0"/>
                <a:cs typeface="Times New Roman" panose="02020603050405020304" pitchFamily="18" charset="0"/>
              </a:rPr>
              <a:t>Trời nắng chang chang người trói người</a:t>
            </a:r>
            <a:endParaRPr lang="vi-VN" altLang="en-US" sz="1725" dirty="0">
              <a:solidFill>
                <a:srgbClr val="000000"/>
              </a:solidFill>
              <a:latin typeface="Times New Roman" panose="02020603050405020304" pitchFamily="18" charset="0"/>
              <a:cs typeface="Times New Roman" panose="02020603050405020304" pitchFamily="18" charset="0"/>
            </a:endParaRPr>
          </a:p>
          <a:p>
            <a:pPr defTabSz="685800" eaLnBrk="0" fontAlgn="base" hangingPunct="0">
              <a:spcBef>
                <a:spcPct val="0"/>
              </a:spcBef>
              <a:spcAft>
                <a:spcPct val="0"/>
              </a:spcAft>
            </a:pPr>
            <a:r>
              <a:rPr lang="en-US" altLang="en-US" sz="1725" b="1" dirty="0">
                <a:solidFill>
                  <a:srgbClr val="000000"/>
                </a:solidFill>
                <a:latin typeface="Times New Roman" panose="02020603050405020304" pitchFamily="18" charset="0"/>
                <a:cs typeface="Times New Roman" panose="02020603050405020304" pitchFamily="18" charset="0"/>
              </a:rPr>
              <a:t>     </a:t>
            </a:r>
            <a:r>
              <a:rPr lang="vi-VN" altLang="en-US" sz="1725" b="1" dirty="0">
                <a:solidFill>
                  <a:srgbClr val="000000"/>
                </a:solidFill>
                <a:latin typeface="Times New Roman" panose="02020603050405020304" pitchFamily="18" charset="0"/>
                <a:cs typeface="Times New Roman" panose="02020603050405020304" pitchFamily="18" charset="0"/>
              </a:rPr>
              <a:t>4.</a:t>
            </a:r>
            <a:r>
              <a:rPr lang="vi-VN" altLang="en-US" sz="1725" dirty="0">
                <a:solidFill>
                  <a:srgbClr val="000000"/>
                </a:solidFill>
                <a:latin typeface="Times New Roman" panose="02020603050405020304" pitchFamily="18" charset="0"/>
                <a:cs typeface="Times New Roman" panose="02020603050405020304" pitchFamily="18" charset="0"/>
              </a:rPr>
              <a:t> Vế đối vừa cứng cỏi, vừa rất chỉnh, biểu lộ sự nhanh trí, thông minh. Vua nguôi giận, truyền lệnh cởi trói, tha cho cậu bé.</a:t>
            </a:r>
          </a:p>
          <a:p>
            <a:pPr defTabSz="685800" eaLnBrk="0" fontAlgn="base" hangingPunct="0">
              <a:spcBef>
                <a:spcPct val="0"/>
              </a:spcBef>
              <a:spcAft>
                <a:spcPct val="0"/>
              </a:spcAft>
            </a:pPr>
            <a:r>
              <a:rPr lang="en-US" altLang="en-US" sz="1725" i="1" dirty="0">
                <a:solidFill>
                  <a:srgbClr val="000000"/>
                </a:solidFill>
                <a:latin typeface="Times New Roman" panose="02020603050405020304" pitchFamily="18" charset="0"/>
                <a:cs typeface="Times New Roman" panose="02020603050405020304" pitchFamily="18" charset="0"/>
              </a:rPr>
              <a:t>                                                   				</a:t>
            </a:r>
            <a:r>
              <a:rPr lang="vi-VN" altLang="en-US" sz="1725" i="1" dirty="0">
                <a:solidFill>
                  <a:srgbClr val="000000"/>
                </a:solidFill>
                <a:latin typeface="Times New Roman" panose="02020603050405020304" pitchFamily="18" charset="0"/>
                <a:cs typeface="Times New Roman" panose="02020603050405020304" pitchFamily="18" charset="0"/>
              </a:rPr>
              <a:t>Theo</a:t>
            </a:r>
            <a:r>
              <a:rPr lang="vi-VN" altLang="en-US" sz="1725" dirty="0">
                <a:solidFill>
                  <a:srgbClr val="000000"/>
                </a:solidFill>
                <a:latin typeface="Times New Roman" panose="02020603050405020304" pitchFamily="18" charset="0"/>
                <a:cs typeface="Times New Roman" panose="02020603050405020304" pitchFamily="18" charset="0"/>
              </a:rPr>
              <a:t> QUỐC CHẤN</a:t>
            </a:r>
          </a:p>
        </p:txBody>
      </p:sp>
      <p:sp>
        <p:nvSpPr>
          <p:cNvPr id="3" name="Rectangle 2">
            <a:extLst>
              <a:ext uri="{FF2B5EF4-FFF2-40B4-BE49-F238E27FC236}">
                <a16:creationId xmlns:a16="http://schemas.microsoft.com/office/drawing/2014/main" id="{651AE9BA-5E80-4DCB-9520-FEBB0304F97B}"/>
              </a:ext>
            </a:extLst>
          </p:cNvPr>
          <p:cNvSpPr/>
          <p:nvPr/>
        </p:nvSpPr>
        <p:spPr>
          <a:xfrm>
            <a:off x="3074475" y="95250"/>
            <a:ext cx="2995051" cy="577081"/>
          </a:xfrm>
          <a:prstGeom prst="rect">
            <a:avLst/>
          </a:prstGeom>
        </p:spPr>
        <p:style>
          <a:lnRef idx="1">
            <a:schemeClr val="accent4"/>
          </a:lnRef>
          <a:fillRef idx="2">
            <a:schemeClr val="accent4"/>
          </a:fillRef>
          <a:effectRef idx="1">
            <a:schemeClr val="accent4"/>
          </a:effectRef>
          <a:fontRef idx="minor">
            <a:schemeClr val="dk1"/>
          </a:fontRef>
        </p:style>
        <p:txBody>
          <a:bodyPr wrap="none" lIns="68580" tIns="34290" rIns="68580" bIns="34290">
            <a:spAutoFit/>
          </a:bodyPr>
          <a:lstStyle/>
          <a:p>
            <a:pPr algn="ctr" defTabSz="685800"/>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Đối</a:t>
            </a:r>
            <a:r>
              <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đáp</a:t>
            </a:r>
            <a:r>
              <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với</a:t>
            </a:r>
            <a:r>
              <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vua</a:t>
            </a:r>
            <a:endPar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4075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Callout 2"/>
          <p:cNvSpPr/>
          <p:nvPr/>
        </p:nvSpPr>
        <p:spPr>
          <a:xfrm>
            <a:off x="4139952" y="267494"/>
            <a:ext cx="3312368" cy="1080120"/>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err="1">
                <a:solidFill>
                  <a:srgbClr val="FF0000"/>
                </a:solidFill>
                <a:latin typeface="Times New Roman" panose="02020603050405020304" pitchFamily="18" charset="0"/>
                <a:cs typeface="Times New Roman" panose="02020603050405020304" pitchFamily="18" charset="0"/>
              </a:rPr>
              <a:t>Dặn</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dò</a:t>
            </a:r>
            <a:r>
              <a:rPr lang="en-US" sz="4000" b="1" i="1" dirty="0">
                <a:solidFill>
                  <a:srgbClr val="FF0000"/>
                </a:solidFill>
                <a:latin typeface="Times New Roman" panose="02020603050405020304" pitchFamily="18" charset="0"/>
                <a:cs typeface="Times New Roman" panose="02020603050405020304" pitchFamily="18" charset="0"/>
              </a:rPr>
              <a:t>:</a:t>
            </a:r>
          </a:p>
        </p:txBody>
      </p:sp>
      <p:sp>
        <p:nvSpPr>
          <p:cNvPr id="5" name="Flowchart: Alternate Process 4"/>
          <p:cNvSpPr/>
          <p:nvPr/>
        </p:nvSpPr>
        <p:spPr>
          <a:xfrm>
            <a:off x="1187624" y="1563638"/>
            <a:ext cx="6624736" cy="3024336"/>
          </a:xfrm>
          <a:prstGeom prst="flowChartAlternate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400" dirty="0" err="1">
                <a:solidFill>
                  <a:schemeClr val="tx1"/>
                </a:solidFill>
                <a:latin typeface="Times New Roman" panose="02020603050405020304" pitchFamily="18" charset="0"/>
                <a:cs typeface="Times New Roman" panose="02020603050405020304" pitchFamily="18" charset="0"/>
              </a:rPr>
              <a:t>Kể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toàn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bộ</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câu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chuyện</a:t>
            </a:r>
            <a:r>
              <a:rPr lang="en-US" sz="2400" dirty="0">
                <a:solidFill>
                  <a:schemeClr val="tx1"/>
                </a:solidFill>
                <a:latin typeface="Times New Roman" panose="02020603050405020304" pitchFamily="18" charset="0"/>
                <a:cs typeface="Times New Roman" panose="02020603050405020304" pitchFamily="18" charset="0"/>
              </a:rPr>
              <a:t> :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đáp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vua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Tập</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hôm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smtClean="0">
                <a:solidFill>
                  <a:schemeClr val="tx1"/>
                </a:solidFill>
                <a:latin typeface="Times New Roman" panose="02020603050405020304" pitchFamily="18" charset="0"/>
                <a:cs typeface="Times New Roman" panose="02020603050405020304" pitchFamily="18" charset="0"/>
              </a:rPr>
              <a:t>nay </a:t>
            </a:r>
            <a:r>
              <a:rPr lang="en-US" sz="2400" dirty="0" err="1" smtClean="0">
                <a:solidFill>
                  <a:schemeClr val="tx1"/>
                </a:solidFill>
                <a:latin typeface="Times New Roman" panose="02020603050405020304" pitchFamily="18" charset="0"/>
                <a:cs typeface="Times New Roman" panose="02020603050405020304" pitchFamily="18" charset="0"/>
              </a:rPr>
              <a:t>và</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luyện</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đọc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bài</a:t>
            </a:r>
            <a:endParaRPr lang="en-US" sz="2400" dirty="0">
              <a:solidFill>
                <a:schemeClr val="tx1"/>
              </a:solidFill>
              <a:latin typeface="Times New Roman" panose="02020603050405020304" pitchFamily="18" charset="0"/>
              <a:cs typeface="Times New Roman" panose="02020603050405020304" pitchFamily="18" charset="0"/>
            </a:endParaRPr>
          </a:p>
          <a:p>
            <a:pPr marL="342900" indent="-342900">
              <a:buAutoNum type="arabicPeriod"/>
            </a:pPr>
            <a:r>
              <a:rPr lang="en-US" sz="2400" dirty="0" err="1" smtClean="0">
                <a:solidFill>
                  <a:schemeClr val="tx1"/>
                </a:solidFill>
                <a:latin typeface="Times New Roman" panose="02020603050405020304" pitchFamily="18" charset="0"/>
                <a:cs typeface="Times New Roman" panose="02020603050405020304" pitchFamily="18" charset="0"/>
              </a:rPr>
              <a:t>Nhắc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lại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nội</a:t>
            </a:r>
            <a:r>
              <a:rPr lang="en-US" sz="2400" dirty="0" smtClean="0">
                <a:solidFill>
                  <a:schemeClr val="tx1"/>
                </a:solidFill>
                <a:latin typeface="Times New Roman" panose="02020603050405020304" pitchFamily="18" charset="0"/>
                <a:cs typeface="Times New Roman" panose="02020603050405020304" pitchFamily="18" charset="0"/>
              </a:rPr>
              <a:t> dung </a:t>
            </a:r>
            <a:r>
              <a:rPr lang="en-US" sz="2400" dirty="0" err="1" smtClean="0">
                <a:solidFill>
                  <a:schemeClr val="tx1"/>
                </a:solidFill>
                <a:latin typeface="Times New Roman" panose="02020603050405020304" pitchFamily="18" charset="0"/>
                <a:cs typeface="Times New Roman" panose="02020603050405020304" pitchFamily="18" charset="0"/>
              </a:rPr>
              <a:t>bài</a:t>
            </a:r>
            <a:endParaRPr lang="en-US" sz="24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2" name="Picture 8" descr="lang-minh-ma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23478"/>
            <a:ext cx="3975348" cy="428041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9" descr="attachm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55" y="123478"/>
            <a:ext cx="4097291" cy="4280415"/>
          </a:xfrm>
          <a:prstGeom prst="rect">
            <a:avLst/>
          </a:prstGeom>
          <a:noFill/>
          <a:ln w="381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52830" y="4403893"/>
            <a:ext cx="3948517" cy="523220"/>
          </a:xfrm>
          <a:prstGeom prst="rect">
            <a:avLst/>
          </a:prstGeom>
        </p:spPr>
        <p:txBody>
          <a:bodyPr wrap="none">
            <a:spAutoFit/>
          </a:bodyPr>
          <a:lstStyle/>
          <a:p>
            <a:r>
              <a:rPr lang="en-US" altLang="en-US" sz="2800" b="1" dirty="0">
                <a:solidFill>
                  <a:srgbClr val="000099"/>
                </a:solidFill>
                <a:latin typeface="Times New Roman" panose="02020603050405020304" pitchFamily="18" charset="0"/>
              </a:rPr>
              <a:t>Minh </a:t>
            </a:r>
            <a:r>
              <a:rPr lang="en-US" altLang="en-US" sz="2800" b="1" dirty="0" err="1">
                <a:solidFill>
                  <a:srgbClr val="000099"/>
                </a:solidFill>
                <a:latin typeface="Times New Roman" panose="02020603050405020304" pitchFamily="18" charset="0"/>
              </a:rPr>
              <a:t>Mạng</a:t>
            </a:r>
            <a:r>
              <a:rPr lang="en-US" altLang="en-US" sz="2800" b="1" dirty="0">
                <a:solidFill>
                  <a:srgbClr val="000099"/>
                </a:solidFill>
                <a:latin typeface="Times New Roman" panose="02020603050405020304" pitchFamily="18" charset="0"/>
              </a:rPr>
              <a:t> (1791- 1840)</a:t>
            </a:r>
          </a:p>
        </p:txBody>
      </p:sp>
      <p:sp>
        <p:nvSpPr>
          <p:cNvPr id="3" name="Rectangle 2"/>
          <p:cNvSpPr/>
          <p:nvPr/>
        </p:nvSpPr>
        <p:spPr>
          <a:xfrm>
            <a:off x="5148064" y="4356832"/>
            <a:ext cx="2898550" cy="523220"/>
          </a:xfrm>
          <a:prstGeom prst="rect">
            <a:avLst/>
          </a:prstGeom>
        </p:spPr>
        <p:txBody>
          <a:bodyPr wrap="none">
            <a:spAutoFit/>
          </a:bodyPr>
          <a:lstStyle/>
          <a:p>
            <a:r>
              <a:rPr lang="en-US" altLang="en-US" sz="2800" b="1" dirty="0" err="1">
                <a:solidFill>
                  <a:srgbClr val="000099"/>
                </a:solidFill>
                <a:latin typeface="Times New Roman" panose="02020603050405020304" pitchFamily="18" charset="0"/>
              </a:rPr>
              <a:t>Lăng</a:t>
            </a:r>
            <a:r>
              <a:rPr lang="en-US" altLang="en-US" sz="2800" b="1" dirty="0">
                <a:solidFill>
                  <a:srgbClr val="000099"/>
                </a:solidFill>
                <a:latin typeface="Times New Roman" panose="02020603050405020304" pitchFamily="18" charset="0"/>
              </a:rPr>
              <a:t> Minh </a:t>
            </a:r>
            <a:r>
              <a:rPr lang="en-US" altLang="en-US" sz="2800" b="1" dirty="0" err="1">
                <a:solidFill>
                  <a:srgbClr val="000099"/>
                </a:solidFill>
                <a:latin typeface="Times New Roman" panose="02020603050405020304" pitchFamily="18" charset="0"/>
              </a:rPr>
              <a:t>Mạng</a:t>
            </a:r>
            <a:endParaRPr lang="en-US" altLang="en-US" sz="2800" b="1" dirty="0">
              <a:solidFill>
                <a:srgbClr val="000099"/>
              </a:solidFill>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6"/>
            <a:ext cx="4788024" cy="5142334"/>
          </a:xfrm>
          <a:prstGeom prst="rect">
            <a:avLst/>
          </a:prstGeom>
        </p:spPr>
      </p:pic>
      <p:sp>
        <p:nvSpPr>
          <p:cNvPr id="4" name="TextBox 3"/>
          <p:cNvSpPr txBox="1"/>
          <p:nvPr/>
        </p:nvSpPr>
        <p:spPr>
          <a:xfrm>
            <a:off x="4932040" y="627534"/>
            <a:ext cx="3996444" cy="3754874"/>
          </a:xfrm>
          <a:prstGeom prst="rect">
            <a:avLst/>
          </a:prstGeom>
          <a:noFill/>
        </p:spPr>
        <p:txBody>
          <a:bodyPr wrap="square" rtlCol="0">
            <a:spAutoFit/>
          </a:bodyPr>
          <a:lstStyle/>
          <a:p>
            <a:pPr algn="just"/>
            <a:r>
              <a:rPr lang="vi-VN" sz="3400" b="1" dirty="0">
                <a:latin typeface="+mj-lt"/>
              </a:rPr>
              <a:t>    Cao Bá Quát (1809 – 1855) là người ở tỉnh Bắc Ninh. Ông là người nổi tiếng văn hay, chữ tốt, có tài đối đáp. </a:t>
            </a:r>
            <a:endParaRPr lang="en-US" sz="3400" b="1"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5">
            <a:extLst>
              <a:ext uri="{FF2B5EF4-FFF2-40B4-BE49-F238E27FC236}">
                <a16:creationId xmlns:a16="http://schemas.microsoft.com/office/drawing/2014/main" id="{FF3AF468-2A5C-444E-87D7-9B719BEE7EB7}"/>
              </a:ext>
            </a:extLst>
          </p:cNvPr>
          <p:cNvGrpSpPr>
            <a:grpSpLocks/>
          </p:cNvGrpSpPr>
          <p:nvPr/>
        </p:nvGrpSpPr>
        <p:grpSpPr bwMode="auto">
          <a:xfrm>
            <a:off x="2469682" y="2118717"/>
            <a:ext cx="1622824" cy="883445"/>
            <a:chOff x="230" y="1246"/>
            <a:chExt cx="1363" cy="742"/>
          </a:xfrm>
        </p:grpSpPr>
        <p:sp>
          <p:nvSpPr>
            <p:cNvPr id="3" name="Text Box 6">
              <a:extLst>
                <a:ext uri="{FF2B5EF4-FFF2-40B4-BE49-F238E27FC236}">
                  <a16:creationId xmlns:a16="http://schemas.microsoft.com/office/drawing/2014/main" id="{33E8E62B-01E5-4B96-A820-B7E63D8ECC0E}"/>
                </a:ext>
              </a:extLst>
            </p:cNvPr>
            <p:cNvSpPr txBox="1">
              <a:spLocks noChangeArrowheads="1"/>
            </p:cNvSpPr>
            <p:nvPr/>
          </p:nvSpPr>
          <p:spPr bwMode="auto">
            <a:xfrm>
              <a:off x="240" y="1600"/>
              <a:ext cx="916"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la </a:t>
              </a:r>
              <a:r>
                <a:rPr lang="en-US" altLang="en-US" sz="2400" b="1" dirty="0" err="1">
                  <a:solidFill>
                    <a:prstClr val="black"/>
                  </a:solidFill>
                  <a:latin typeface="Times New Roman" panose="02020603050405020304" pitchFamily="18" charset="0"/>
                  <a:cs typeface="Times New Roman" panose="02020603050405020304" pitchFamily="18" charset="0"/>
                </a:rPr>
                <a:t>hét</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4" name="Text Box 7">
              <a:extLst>
                <a:ext uri="{FF2B5EF4-FFF2-40B4-BE49-F238E27FC236}">
                  <a16:creationId xmlns:a16="http://schemas.microsoft.com/office/drawing/2014/main" id="{DE358732-F5B8-48C4-BA9F-8AC5AA68583E}"/>
                </a:ext>
              </a:extLst>
            </p:cNvPr>
            <p:cNvSpPr txBox="1">
              <a:spLocks noChangeArrowheads="1"/>
            </p:cNvSpPr>
            <p:nvPr/>
          </p:nvSpPr>
          <p:spPr bwMode="auto">
            <a:xfrm>
              <a:off x="230" y="1246"/>
              <a:ext cx="1363"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quân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lính</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grpSp>
      <p:grpSp>
        <p:nvGrpSpPr>
          <p:cNvPr id="5" name="Group 8">
            <a:extLst>
              <a:ext uri="{FF2B5EF4-FFF2-40B4-BE49-F238E27FC236}">
                <a16:creationId xmlns:a16="http://schemas.microsoft.com/office/drawing/2014/main" id="{013587BA-DBCC-4EEC-B259-CB2B9C292AED}"/>
              </a:ext>
            </a:extLst>
          </p:cNvPr>
          <p:cNvGrpSpPr>
            <a:grpSpLocks/>
          </p:cNvGrpSpPr>
          <p:nvPr/>
        </p:nvGrpSpPr>
        <p:grpSpPr bwMode="auto">
          <a:xfrm>
            <a:off x="2470224" y="2953387"/>
            <a:ext cx="1895475" cy="900113"/>
            <a:chOff x="217" y="1936"/>
            <a:chExt cx="1592" cy="756"/>
          </a:xfrm>
        </p:grpSpPr>
        <p:sp>
          <p:nvSpPr>
            <p:cNvPr id="6" name="Text Box 9">
              <a:extLst>
                <a:ext uri="{FF2B5EF4-FFF2-40B4-BE49-F238E27FC236}">
                  <a16:creationId xmlns:a16="http://schemas.microsoft.com/office/drawing/2014/main" id="{880A1489-8D48-4DDC-89FC-071D8C720BB7}"/>
                </a:ext>
              </a:extLst>
            </p:cNvPr>
            <p:cNvSpPr txBox="1">
              <a:spLocks noChangeArrowheads="1"/>
            </p:cNvSpPr>
            <p:nvPr/>
          </p:nvSpPr>
          <p:spPr bwMode="auto">
            <a:xfrm>
              <a:off x="232" y="1936"/>
              <a:ext cx="157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truyền</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lệnh</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7" name="Text Box 10">
              <a:extLst>
                <a:ext uri="{FF2B5EF4-FFF2-40B4-BE49-F238E27FC236}">
                  <a16:creationId xmlns:a16="http://schemas.microsoft.com/office/drawing/2014/main" id="{49B02FC1-29ED-4583-90C7-D866B0D5FBE3}"/>
                </a:ext>
              </a:extLst>
            </p:cNvPr>
            <p:cNvSpPr txBox="1">
              <a:spLocks noChangeArrowheads="1"/>
            </p:cNvSpPr>
            <p:nvPr/>
          </p:nvSpPr>
          <p:spPr bwMode="auto">
            <a:xfrm>
              <a:off x="217" y="2304"/>
              <a:ext cx="1320"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náo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động</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grpSp>
      <p:sp>
        <p:nvSpPr>
          <p:cNvPr id="8" name="Text Box 13">
            <a:extLst>
              <a:ext uri="{FF2B5EF4-FFF2-40B4-BE49-F238E27FC236}">
                <a16:creationId xmlns:a16="http://schemas.microsoft.com/office/drawing/2014/main" id="{1936A8AE-5EC3-470C-820E-0A156B783E2C}"/>
              </a:ext>
            </a:extLst>
          </p:cNvPr>
          <p:cNvSpPr txBox="1">
            <a:spLocks noChangeArrowheads="1"/>
          </p:cNvSpPr>
          <p:nvPr/>
        </p:nvSpPr>
        <p:spPr bwMode="auto">
          <a:xfrm>
            <a:off x="2408314" y="3829688"/>
            <a:ext cx="12682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defTabSz="685800" fontAlgn="base">
              <a:spcBef>
                <a:spcPct val="0"/>
              </a:spcBef>
              <a:spcAft>
                <a:spcPct val="0"/>
              </a:spcAft>
            </a:pPr>
            <a:r>
              <a:rPr lang="en-US" altLang="en-US" sz="2400" b="1" dirty="0">
                <a:solidFill>
                  <a:prstClr val="black"/>
                </a:solidFill>
                <a:latin typeface="Times New Roman" panose="02020603050405020304" pitchFamily="18" charset="0"/>
                <a:cs typeface="Times New Roman" panose="02020603050405020304" pitchFamily="18" charset="0"/>
              </a:rPr>
              <a:t> - </a:t>
            </a:r>
            <a:r>
              <a:rPr lang="en-US" altLang="en-US" sz="2400" b="1" dirty="0" err="1">
                <a:solidFill>
                  <a:prstClr val="black"/>
                </a:solidFill>
                <a:latin typeface="Times New Roman" panose="02020603050405020304" pitchFamily="18" charset="0"/>
                <a:cs typeface="Times New Roman" panose="02020603050405020304" pitchFamily="18" charset="0"/>
              </a:rPr>
              <a:t>leo</a:t>
            </a:r>
            <a:r>
              <a:rPr lang="en-US" altLang="en-US" sz="2400" b="1" dirty="0">
                <a:solidFill>
                  <a:prstClr val="black"/>
                </a:solidFill>
                <a:latin typeface="Times New Roman" panose="02020603050405020304" pitchFamily="18" charset="0"/>
                <a:cs typeface="Times New Roman" panose="02020603050405020304" pitchFamily="18" charset="0"/>
              </a:rPr>
              <a:t> </a:t>
            </a:r>
            <a:r>
              <a:rPr lang="en-US" altLang="en-US" sz="2400" b="1" dirty="0" err="1">
                <a:solidFill>
                  <a:prstClr val="black"/>
                </a:solidFill>
                <a:latin typeface="Times New Roman" panose="02020603050405020304" pitchFamily="18" charset="0"/>
                <a:cs typeface="Times New Roman" panose="02020603050405020304" pitchFamily="18" charset="0"/>
              </a:rPr>
              <a:t>lẻo</a:t>
            </a:r>
            <a:endParaRPr lang="en-US" altLang="en-US" sz="2400" b="1" dirty="0">
              <a:solidFill>
                <a:prstClr val="black"/>
              </a:solidFill>
              <a:latin typeface="Times New Roman" panose="02020603050405020304" pitchFamily="18" charset="0"/>
              <a:cs typeface="Times New Roman" panose="02020603050405020304" pitchFamily="18" charset="0"/>
            </a:endParaRPr>
          </a:p>
        </p:txBody>
      </p:sp>
      <p:sp>
        <p:nvSpPr>
          <p:cNvPr id="9" name="Rectangle 3">
            <a:extLst>
              <a:ext uri="{FF2B5EF4-FFF2-40B4-BE49-F238E27FC236}">
                <a16:creationId xmlns:a16="http://schemas.microsoft.com/office/drawing/2014/main" id="{15D13A9C-2B0D-46F1-8D62-D4E964CA15F2}"/>
              </a:ext>
            </a:extLst>
          </p:cNvPr>
          <p:cNvSpPr txBox="1">
            <a:spLocks noChangeArrowheads="1"/>
          </p:cNvSpPr>
          <p:nvPr/>
        </p:nvSpPr>
        <p:spPr bwMode="auto">
          <a:xfrm>
            <a:off x="1986952" y="1320384"/>
            <a:ext cx="3492968" cy="400050"/>
          </a:xfrm>
          <a:prstGeom prst="rect">
            <a:avLst/>
          </a:prstGeom>
          <a:noFill/>
          <a:ln>
            <a:noFill/>
          </a:ln>
        </p:spPr>
        <p:style>
          <a:lnRef idx="0">
            <a:scrgbClr r="0" g="0" b="0"/>
          </a:lnRef>
          <a:fillRef idx="0">
            <a:scrgbClr r="0" g="0" b="0"/>
          </a:fillRef>
          <a:effectRef idx="0">
            <a:scrgbClr r="0" g="0" b="0"/>
          </a:effectRef>
          <a:fontRef idx="minor">
            <a:schemeClr val="dk1"/>
          </a:fontRef>
        </p:style>
        <p:txBody>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57175" indent="-257175" defTabSz="685800" fontAlgn="base">
              <a:spcBef>
                <a:spcPct val="20000"/>
              </a:spcBef>
              <a:spcAft>
                <a:spcPct val="0"/>
              </a:spcAft>
            </a:pP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Luyện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đọc</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từ</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khó</a:t>
            </a:r>
            <a:r>
              <a:rPr lang="en-US" altLang="en-US" sz="3000" b="1" dirty="0">
                <a:solidFill>
                  <a:srgbClr val="FF0000"/>
                </a:solidFill>
                <a:latin typeface="Times New Roman" panose="02020603050405020304" pitchFamily="18" charset="0"/>
                <a:cs typeface="Times New Roman" panose="02020603050405020304" pitchFamily="18" charset="0"/>
              </a:rPr>
              <a:t>    </a:t>
            </a:r>
          </a:p>
        </p:txBody>
      </p:sp>
      <p:sp>
        <p:nvSpPr>
          <p:cNvPr id="17" name="Rectangle 16">
            <a:extLst>
              <a:ext uri="{FF2B5EF4-FFF2-40B4-BE49-F238E27FC236}">
                <a16:creationId xmlns:a16="http://schemas.microsoft.com/office/drawing/2014/main" id="{651AE9BA-5E80-4DCB-9520-FEBB0304F97B}"/>
              </a:ext>
            </a:extLst>
          </p:cNvPr>
          <p:cNvSpPr/>
          <p:nvPr/>
        </p:nvSpPr>
        <p:spPr>
          <a:xfrm>
            <a:off x="2495508" y="231743"/>
            <a:ext cx="2995051" cy="577081"/>
          </a:xfrm>
          <a:prstGeom prst="rect">
            <a:avLst/>
          </a:prstGeom>
        </p:spPr>
        <p:style>
          <a:lnRef idx="1">
            <a:schemeClr val="accent4"/>
          </a:lnRef>
          <a:fillRef idx="2">
            <a:schemeClr val="accent4"/>
          </a:fillRef>
          <a:effectRef idx="1">
            <a:schemeClr val="accent4"/>
          </a:effectRef>
          <a:fontRef idx="minor">
            <a:schemeClr val="dk1"/>
          </a:fontRef>
        </p:style>
        <p:txBody>
          <a:bodyPr wrap="none" lIns="68580" tIns="34290" rIns="68580" bIns="34290">
            <a:spAutoFit/>
          </a:bodyPr>
          <a:lstStyle/>
          <a:p>
            <a:pPr algn="ctr" defTabSz="685800"/>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Đối</a:t>
            </a:r>
            <a:r>
              <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đáp</a:t>
            </a:r>
            <a:r>
              <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với</a:t>
            </a:r>
            <a:r>
              <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300" b="1" dirty="0" err="1">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vua</a:t>
            </a:r>
            <a:endParaRPr lang="en-US" sz="3300" b="1" dirty="0">
              <a:ln w="0"/>
              <a:solidFill>
                <a:prstClr val="black"/>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991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67494"/>
            <a:ext cx="5256584" cy="615553"/>
          </a:xfrm>
          <a:prstGeom prst="rect">
            <a:avLst/>
          </a:prstGeom>
          <a:noFill/>
        </p:spPr>
        <p:txBody>
          <a:bodyPr wrap="square" rtlCol="0">
            <a:spAutoFit/>
          </a:bodyPr>
          <a:lstStyle/>
          <a:p>
            <a:pPr algn="just"/>
            <a:r>
              <a:rPr lang="vi-VN" sz="3400" b="1" dirty="0">
                <a:latin typeface="+mj-lt"/>
              </a:rPr>
              <a:t>    </a:t>
            </a:r>
            <a:r>
              <a:rPr lang="en-US" sz="3400" b="1" dirty="0" smtClean="0">
                <a:latin typeface="+mj-lt"/>
              </a:rPr>
              <a:t>LUYỆN ĐỌC ĐOẠN 1</a:t>
            </a:r>
            <a:endParaRPr lang="en-US" sz="3400" b="1" dirty="0">
              <a:latin typeface="+mj-lt"/>
            </a:endParaRPr>
          </a:p>
        </p:txBody>
      </p:sp>
      <p:sp>
        <p:nvSpPr>
          <p:cNvPr id="5" name="TextBox 4"/>
          <p:cNvSpPr txBox="1"/>
          <p:nvPr/>
        </p:nvSpPr>
        <p:spPr>
          <a:xfrm>
            <a:off x="323528" y="883047"/>
            <a:ext cx="7909380" cy="240065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1. Một </a:t>
            </a:r>
            <a:r>
              <a:rPr kumimoji="0" lang="vi-VN"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lần, </a:t>
            </a:r>
            <a:r>
              <a:rPr kumimoji="0" lang="vi-VN" sz="3000" b="1" i="0" u="none" strike="noStrike" kern="1200" cap="none" spc="0" normalizeH="0" baseline="0" noProof="0" dirty="0" smtClean="0">
                <a:ln>
                  <a:noFill/>
                </a:ln>
                <a:effectLst/>
                <a:uLnTx/>
                <a:uFillTx/>
                <a:latin typeface="Times New Roman" panose="02020603050405020304" pitchFamily="18" charset="0"/>
                <a:ea typeface="+mn-ea"/>
                <a:cs typeface="+mn-cs"/>
              </a:rPr>
              <a:t>vua </a:t>
            </a:r>
            <a:r>
              <a:rPr kumimoji="0" lang="vi-VN" sz="3000" b="1" i="0" u="none" strike="noStrike" kern="1200" cap="none" spc="0" normalizeH="0" baseline="0" noProof="0" dirty="0">
                <a:ln>
                  <a:noFill/>
                </a:ln>
                <a:effectLst/>
                <a:uLnTx/>
                <a:uFillTx/>
                <a:latin typeface="Times New Roman" panose="02020603050405020304" pitchFamily="18" charset="0"/>
                <a:ea typeface="+mn-ea"/>
                <a:cs typeface="+mn-cs"/>
              </a:rPr>
              <a:t>Minh Mạng từ kinh đô Huế ngự giá ra Thăng Long (Hà Nội). </a:t>
            </a: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Vua cho xa </a:t>
            </a:r>
            <a:r>
              <a:rPr kumimoji="0" lang="vi-VN"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giá</a:t>
            </a:r>
            <a:r>
              <a:rPr kumimoji="0" lang="en-US"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 </a:t>
            </a:r>
            <a:r>
              <a:rPr kumimoji="0" lang="vi-VN" sz="30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đến </a:t>
            </a:r>
            <a:r>
              <a:rPr kumimoji="0" lang="vi-VN" sz="3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Hồ Tây ngắm cảnh. Xa giá đi đến đâu, quân lính cũng thét đuổi tất cả mọi người, không cho ai đến gần.</a:t>
            </a:r>
            <a:endParaRPr kumimoji="0" lang="en-US" sz="30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1415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007604" y="441314"/>
            <a:ext cx="18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b="1" dirty="0" err="1">
                <a:solidFill>
                  <a:srgbClr val="FF0000"/>
                </a:solidFill>
                <a:latin typeface="Times New Roman" panose="02020603050405020304" pitchFamily="18" charset="0"/>
              </a:rPr>
              <a:t>Ngự</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giá</a:t>
            </a:r>
            <a:r>
              <a:rPr lang="en-US" altLang="vi-VN" b="1" dirty="0">
                <a:solidFill>
                  <a:srgbClr val="FF0000"/>
                </a:solidFill>
                <a:latin typeface="Times New Roman" panose="02020603050405020304" pitchFamily="18" charset="0"/>
              </a:rPr>
              <a:t>:</a:t>
            </a:r>
          </a:p>
        </p:txBody>
      </p:sp>
      <p:sp>
        <p:nvSpPr>
          <p:cNvPr id="5" name="Text Box 4"/>
          <p:cNvSpPr txBox="1">
            <a:spLocks noChangeArrowheads="1"/>
          </p:cNvSpPr>
          <p:nvPr/>
        </p:nvSpPr>
        <p:spPr bwMode="auto">
          <a:xfrm>
            <a:off x="1143498" y="2344111"/>
            <a:ext cx="144016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b="1" dirty="0" err="1">
                <a:solidFill>
                  <a:srgbClr val="FF0000"/>
                </a:solidFill>
                <a:latin typeface="Times New Roman" panose="02020603050405020304" pitchFamily="18" charset="0"/>
              </a:rPr>
              <a:t>Xa</a:t>
            </a:r>
            <a:r>
              <a:rPr lang="en-US" altLang="vi-VN" b="1" dirty="0">
                <a:solidFill>
                  <a:srgbClr val="FF0000"/>
                </a:solidFill>
                <a:latin typeface="Times New Roman" panose="02020603050405020304" pitchFamily="18" charset="0"/>
              </a:rPr>
              <a:t> </a:t>
            </a:r>
            <a:r>
              <a:rPr lang="en-US" altLang="vi-VN" b="1" dirty="0" err="1">
                <a:solidFill>
                  <a:srgbClr val="FF0000"/>
                </a:solidFill>
                <a:latin typeface="Times New Roman" panose="02020603050405020304" pitchFamily="18" charset="0"/>
              </a:rPr>
              <a:t>giá</a:t>
            </a:r>
            <a:r>
              <a:rPr lang="en-US" altLang="vi-VN" b="1" dirty="0">
                <a:solidFill>
                  <a:srgbClr val="FF0000"/>
                </a:solidFill>
                <a:latin typeface="Times New Roman" panose="02020603050405020304" pitchFamily="18" charset="0"/>
              </a:rPr>
              <a:t>:</a:t>
            </a:r>
          </a:p>
        </p:txBody>
      </p:sp>
      <p:pic>
        <p:nvPicPr>
          <p:cNvPr id="6" name="Picture 5" descr="h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78" y="0"/>
            <a:ext cx="517202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19177" y="996284"/>
            <a:ext cx="383274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vi-VN" b="1" dirty="0">
                <a:solidFill>
                  <a:schemeClr val="tx2">
                    <a:lumMod val="50000"/>
                  </a:schemeClr>
                </a:solidFill>
                <a:latin typeface="Times New Roman" panose="02020603050405020304" pitchFamily="18" charset="0"/>
              </a:rPr>
              <a:t>  </a:t>
            </a:r>
            <a:r>
              <a:rPr lang="vi-VN" altLang="vi-VN" b="1" dirty="0">
                <a:solidFill>
                  <a:schemeClr val="tx2">
                    <a:lumMod val="50000"/>
                  </a:schemeClr>
                </a:solidFill>
                <a:latin typeface="Times New Roman" panose="02020603050405020304" pitchFamily="18" charset="0"/>
              </a:rPr>
              <a:t>(</a:t>
            </a:r>
            <a:r>
              <a:rPr lang="en-US" altLang="vi-VN" b="1" dirty="0" err="1">
                <a:solidFill>
                  <a:schemeClr val="tx2">
                    <a:lumMod val="50000"/>
                  </a:schemeClr>
                </a:solidFill>
                <a:latin typeface="Times New Roman" panose="02020603050405020304" pitchFamily="18" charset="0"/>
              </a:rPr>
              <a:t>Vua</a:t>
            </a:r>
            <a:r>
              <a:rPr lang="vi-VN" altLang="vi-VN" b="1" dirty="0">
                <a:solidFill>
                  <a:schemeClr val="tx2">
                    <a:lumMod val="50000"/>
                  </a:schemeClr>
                </a:solidFill>
                <a:latin typeface="Times New Roman" panose="02020603050405020304" pitchFamily="18" charset="0"/>
              </a:rPr>
              <a:t>)</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ngồi</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trên</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xe</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hoặc</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kiệu</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để</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đi</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các</a:t>
            </a:r>
            <a:r>
              <a:rPr lang="en-US" altLang="vi-VN" b="1" dirty="0">
                <a:solidFill>
                  <a:schemeClr val="tx2">
                    <a:lumMod val="50000"/>
                  </a:schemeClr>
                </a:solidFill>
                <a:latin typeface="Times New Roman" panose="02020603050405020304" pitchFamily="18" charset="0"/>
              </a:rPr>
              <a:t> </a:t>
            </a:r>
            <a:r>
              <a:rPr lang="en-US" altLang="vi-VN" b="1" dirty="0" err="1">
                <a:solidFill>
                  <a:schemeClr val="tx2">
                    <a:lumMod val="50000"/>
                  </a:schemeClr>
                </a:solidFill>
                <a:latin typeface="Times New Roman" panose="02020603050405020304" pitchFamily="18" charset="0"/>
              </a:rPr>
              <a:t>nơi</a:t>
            </a:r>
            <a:r>
              <a:rPr lang="en-US" altLang="vi-VN" b="1" dirty="0">
                <a:solidFill>
                  <a:schemeClr val="tx2">
                    <a:lumMod val="50000"/>
                  </a:schemeClr>
                </a:solidFill>
                <a:latin typeface="Times New Roman" panose="02020603050405020304" pitchFamily="18" charset="0"/>
              </a:rPr>
              <a:t>.</a:t>
            </a:r>
          </a:p>
        </p:txBody>
      </p:sp>
      <p:sp>
        <p:nvSpPr>
          <p:cNvPr id="8" name="Text Box 7"/>
          <p:cNvSpPr txBox="1">
            <a:spLocks noChangeArrowheads="1"/>
          </p:cNvSpPr>
          <p:nvPr/>
        </p:nvSpPr>
        <p:spPr bwMode="auto">
          <a:xfrm>
            <a:off x="729161" y="2928886"/>
            <a:ext cx="213662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vi-VN" b="1" dirty="0" err="1">
                <a:latin typeface="Times New Roman" panose="02020603050405020304" pitchFamily="18" charset="0"/>
              </a:rPr>
              <a:t>Xe</a:t>
            </a:r>
            <a:r>
              <a:rPr lang="en-US" altLang="vi-VN" b="1" dirty="0">
                <a:latin typeface="Times New Roman" panose="02020603050405020304" pitchFamily="18" charset="0"/>
              </a:rPr>
              <a:t> </a:t>
            </a:r>
            <a:r>
              <a:rPr lang="en-US" altLang="vi-VN" b="1" dirty="0" err="1">
                <a:latin typeface="Times New Roman" panose="02020603050405020304" pitchFamily="18" charset="0"/>
              </a:rPr>
              <a:t>của</a:t>
            </a:r>
            <a:r>
              <a:rPr lang="en-US" altLang="vi-VN" b="1" dirty="0">
                <a:latin typeface="Times New Roman" panose="02020603050405020304" pitchFamily="18" charset="0"/>
              </a:rPr>
              <a:t> </a:t>
            </a:r>
            <a:r>
              <a:rPr lang="en-US" altLang="vi-VN" b="1" dirty="0" err="1">
                <a:latin typeface="Times New Roman" panose="02020603050405020304" pitchFamily="18" charset="0"/>
              </a:rPr>
              <a:t>vua</a:t>
            </a:r>
            <a:endParaRPr lang="en-US" altLang="vi-VN"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TotalTime>
  <Words>1626</Words>
  <Application>Microsoft Office PowerPoint</Application>
  <PresentationFormat>On-screen Show (16:9)</PresentationFormat>
  <Paragraphs>143</Paragraphs>
  <Slides>40</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40</vt:i4>
      </vt:variant>
    </vt:vector>
  </HeadingPairs>
  <TitlesOfParts>
    <vt:vector size="53" baseType="lpstr">
      <vt:lpstr>.VnTime</vt:lpstr>
      <vt:lpstr>Arial</vt:lpstr>
      <vt:lpstr>Calibri</vt:lpstr>
      <vt:lpstr>Calibri Light</vt:lpstr>
      <vt:lpstr>HP001 4 hàng</vt:lpstr>
      <vt:lpstr>HP001 5 hàng</vt:lpstr>
      <vt:lpstr>Times New Roman</vt:lpstr>
      <vt:lpstr>UTM Avo</vt:lpstr>
      <vt:lpstr>Wingdings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admin1</dc:creator>
  <cp:lastModifiedBy>KieuMinh</cp:lastModifiedBy>
  <cp:revision>192</cp:revision>
  <dcterms:created xsi:type="dcterms:W3CDTF">2020-03-27T01:42:00Z</dcterms:created>
  <dcterms:modified xsi:type="dcterms:W3CDTF">2022-02-25T03:48:54Z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6041A6FF5F0143DF91136011A56CFB1C</vt:lpwstr>
  </property>
  <property fmtid="{D5CDD505-2E9C-101B-9397-08002B2CF9AE}" pid="3" name="KSOProductBuildVer">
    <vt:lpwstr>1033-11.2.0.10382</vt:lpwstr>
  </property>
</Properties>
</file>