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17" r:id="rId2"/>
    <p:sldId id="308" r:id="rId3"/>
    <p:sldId id="260" r:id="rId4"/>
    <p:sldId id="257" r:id="rId5"/>
    <p:sldId id="259" r:id="rId6"/>
    <p:sldId id="311" r:id="rId7"/>
    <p:sldId id="307" r:id="rId8"/>
    <p:sldId id="261" r:id="rId9"/>
    <p:sldId id="263" r:id="rId10"/>
    <p:sldId id="262" r:id="rId11"/>
    <p:sldId id="312" r:id="rId12"/>
    <p:sldId id="271" r:id="rId13"/>
    <p:sldId id="272" r:id="rId14"/>
    <p:sldId id="264" r:id="rId15"/>
    <p:sldId id="267" r:id="rId16"/>
    <p:sldId id="269" r:id="rId17"/>
    <p:sldId id="273" r:id="rId18"/>
    <p:sldId id="268" r:id="rId19"/>
    <p:sldId id="310" r:id="rId20"/>
    <p:sldId id="270" r:id="rId21"/>
    <p:sldId id="301" r:id="rId22"/>
    <p:sldId id="302" r:id="rId23"/>
    <p:sldId id="276" r:id="rId24"/>
    <p:sldId id="277" r:id="rId25"/>
    <p:sldId id="279" r:id="rId26"/>
    <p:sldId id="278" r:id="rId27"/>
    <p:sldId id="303" r:id="rId28"/>
    <p:sldId id="281" r:id="rId29"/>
    <p:sldId id="282" r:id="rId30"/>
    <p:sldId id="283" r:id="rId31"/>
    <p:sldId id="284" r:id="rId32"/>
    <p:sldId id="286" r:id="rId33"/>
    <p:sldId id="287" r:id="rId34"/>
    <p:sldId id="288" r:id="rId35"/>
    <p:sldId id="289" r:id="rId36"/>
    <p:sldId id="305" r:id="rId37"/>
    <p:sldId id="295" r:id="rId38"/>
    <p:sldId id="296" r:id="rId39"/>
    <p:sldId id="297" r:id="rId40"/>
    <p:sldId id="298" r:id="rId41"/>
    <p:sldId id="313" r:id="rId42"/>
    <p:sldId id="319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94737" autoAdjust="0"/>
  </p:normalViewPr>
  <p:slideViewPr>
    <p:cSldViewPr>
      <p:cViewPr>
        <p:scale>
          <a:sx n="77" d="100"/>
          <a:sy n="77" d="100"/>
        </p:scale>
        <p:origin x="-660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7CD41-7D22-4C99-99CF-E68DCE020A22}" type="datetimeFigureOut">
              <a:rPr lang="en-US" smtClean="0"/>
              <a:t>18/04/2022</a:t>
            </a:fld>
            <a:endParaRPr lang="en-US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C4864-C316-4888-9569-41A2BF379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24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C4864-C316-4888-9569-41A2BF379E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98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="" xmlns:a16="http://schemas.microsoft.com/office/drawing/2014/main" id="{90E94019-82D5-4CF0-B70A-3D3ED5CA0F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D8E946-1E74-4102-9B42-0B8B4994EFF9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="" xmlns:a16="http://schemas.microsoft.com/office/drawing/2014/main" id="{3D6522EA-BE63-4587-844D-228C5990F0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="" xmlns:a16="http://schemas.microsoft.com/office/drawing/2014/main" id="{FDE187BA-1A46-4407-B576-289481C58E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18/04/2022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4059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18/04/2022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7304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18/04/2022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0733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18/04/2022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4817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18/04/2022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1943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18/04/2022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2887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18/04/2022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7922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18/04/2022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8978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18/04/2022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013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18/04/2022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1500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18/04/2022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033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3E577-8826-4138-9B00-EAA30CCD5654}" type="datetimeFigureOut">
              <a:rPr lang="en-US" smtClean="0"/>
              <a:t>18/04/2022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0"/>
            <a:ext cx="9117012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235" name="WordArt 17"/>
          <p:cNvSpPr>
            <a:spLocks noChangeArrowheads="1" noChangeShapeType="1" noTextEdit="1"/>
          </p:cNvSpPr>
          <p:nvPr/>
        </p:nvSpPr>
        <p:spPr bwMode="auto">
          <a:xfrm>
            <a:off x="2133600" y="1981200"/>
            <a:ext cx="6019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NGÔ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GIA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TỰ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Chỗ dành sẵn cho Nội dung 2"/>
          <p:cNvSpPr txBox="1">
            <a:spLocks/>
          </p:cNvSpPr>
          <p:nvPr/>
        </p:nvSpPr>
        <p:spPr>
          <a:xfrm>
            <a:off x="914400" y="2362200"/>
            <a:ext cx="8305800" cy="2438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Môn: Tự nhiên – Xã hội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3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703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 đất chuyển động như thế nào?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4400" b="1" i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 đất chuyển động theo hướng cùng chiều hay ngược chiều kim đồng hồ?</a:t>
            </a:r>
          </a:p>
          <a:p>
            <a:pPr marL="0" indent="0">
              <a:lnSpc>
                <a:spcPct val="150000"/>
              </a:lnSpc>
              <a:buNone/>
            </a:pPr>
            <a:endParaRPr lang="en-US" sz="4400" dirty="0">
              <a:solidFill>
                <a:srgbClr val="660066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rai dat0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331" y="1905000"/>
            <a:ext cx="5257800" cy="380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4572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chuyển động của Trái Đất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735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Trái Đất tự quay quanh nó theo hướng ngược chiều kim đồng hồ nếu nhìn từ cực Bắc xuống.</a:t>
            </a:r>
            <a:endParaRPr lang="en-US" sz="44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4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DFFEA9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99" y="1295400"/>
            <a:ext cx="5607584" cy="4707486"/>
          </a:xfrm>
          <a:noFill/>
          <a:ln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50526" y="820456"/>
            <a:ext cx="3795932" cy="585655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Hộp_Văn_Bản 7"/>
          <p:cNvSpPr txBox="1"/>
          <p:nvPr/>
        </p:nvSpPr>
        <p:spPr>
          <a:xfrm>
            <a:off x="1371600" y="6002885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48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Mặt Cười 8"/>
          <p:cNvSpPr/>
          <p:nvPr/>
        </p:nvSpPr>
        <p:spPr>
          <a:xfrm>
            <a:off x="5648178" y="914400"/>
            <a:ext cx="524021" cy="46364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ộp_Văn_Bản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800" b="1" i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b="1" i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Quay </a:t>
            </a:r>
            <a:r>
              <a:rPr lang="en-US" sz="48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4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8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48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4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4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5" descr="MAT TROI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19400"/>
            <a:ext cx="4114800" cy="299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4" descr="Trai dat0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70288"/>
            <a:ext cx="1905000" cy="13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0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66 -0.01641 C -0.04566 0.15237 0.11841 0.29087 0.32344 0.29087 C 0.52813 0.29087 0.69566 0.15237 0.69566 -0.01641 C 0.69566 -0.1852 0.52813 -0.32 0.32344 -0.32 C 0.11841 -0.32 -0.04566 -0.18474 -0.04566 -0.01641 Z " pathEditMode="relative" rAng="-16200000" ptsTypes="fffff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66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8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8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4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5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5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3 SGK </a:t>
            </a:r>
            <a:r>
              <a:rPr lang="en-US" sz="54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5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5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54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3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ội dung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5" descr="MAT TROI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068" y="2392606"/>
            <a:ext cx="4114800" cy="299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4" descr="Trai dat0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05200"/>
            <a:ext cx="1905000" cy="13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ũi tên Lên Cong 8"/>
          <p:cNvSpPr/>
          <p:nvPr/>
        </p:nvSpPr>
        <p:spPr>
          <a:xfrm>
            <a:off x="1772530" y="4800600"/>
            <a:ext cx="6134100" cy="1295400"/>
          </a:xfrm>
          <a:prstGeom prst="curvedUpArrow">
            <a:avLst/>
          </a:prstGeom>
          <a:solidFill>
            <a:srgbClr val="FF00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94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-0.02914 C -0.05417 0.14038 0.10069 0.2796 0.29427 0.2796 C 0.4875 0.2796 0.64583 0.14038 0.64583 -0.02914 C 0.64583 -0.19843 0.4875 -0.33372 0.29427 -0.33372 C 0.10069 -0.33372 -0.05417 -0.19797 -0.05417 -0.02914 Z " pathEditMode="relative" rAng="-16200000" ptsTypes="fffff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76200" y="533400"/>
            <a:ext cx="8991600" cy="6324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u="sng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u="sng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8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48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33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Gal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3400"/>
            <a:ext cx="3849688" cy="47244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8" descr="Copernicus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4327525" cy="47244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ext Box 11"/>
          <p:cNvSpPr txBox="1">
            <a:spLocks noChangeArrowheads="1"/>
          </p:cNvSpPr>
          <p:nvPr/>
        </p:nvSpPr>
        <p:spPr bwMode="auto">
          <a:xfrm>
            <a:off x="895350" y="5486400"/>
            <a:ext cx="3124200" cy="1141413"/>
          </a:xfrm>
          <a:prstGeom prst="rect">
            <a:avLst/>
          </a:prstGeom>
          <a:noFill/>
          <a:ln w="12700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3200" b="1">
                <a:solidFill>
                  <a:srgbClr val="0000CC"/>
                </a:solidFill>
                <a:latin typeface="Times New Roman" panose="02020603050405020304" pitchFamily="18" charset="0"/>
              </a:rPr>
              <a:t>Cô-pec-nich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(1473 – 1543)</a:t>
            </a:r>
          </a:p>
        </p:txBody>
      </p:sp>
      <p:sp>
        <p:nvSpPr>
          <p:cNvPr id="10245" name="Text Box 12"/>
          <p:cNvSpPr txBox="1">
            <a:spLocks noChangeArrowheads="1"/>
          </p:cNvSpPr>
          <p:nvPr/>
        </p:nvSpPr>
        <p:spPr bwMode="auto">
          <a:xfrm>
            <a:off x="5638800" y="5486400"/>
            <a:ext cx="2590800" cy="1057275"/>
          </a:xfrm>
          <a:prstGeom prst="rect">
            <a:avLst/>
          </a:prstGeom>
          <a:noFill/>
          <a:ln w="19050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vi-VN" sz="3200" b="1">
                <a:solidFill>
                  <a:srgbClr val="0000CC"/>
                </a:solidFill>
                <a:latin typeface="Times New Roman" panose="02020603050405020304" pitchFamily="18" charset="0"/>
              </a:rPr>
              <a:t>Ga-li-lê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(1564 – 1642)</a:t>
            </a:r>
          </a:p>
        </p:txBody>
      </p:sp>
    </p:spTree>
    <p:extLst>
      <p:ext uri="{BB962C8B-B14F-4D97-AF65-F5344CB8AC3E}">
        <p14:creationId xmlns:p14="http://schemas.microsoft.com/office/powerpoint/2010/main" val="3675896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52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8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quay”</a:t>
            </a:r>
          </a:p>
          <a:p>
            <a:pPr marL="0" indent="0"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m 4"/>
          <p:cNvSpPr/>
          <p:nvPr/>
        </p:nvSpPr>
        <p:spPr>
          <a:xfrm>
            <a:off x="158848" y="696351"/>
            <a:ext cx="685800" cy="533400"/>
          </a:xfrm>
          <a:prstGeom prst="heart">
            <a:avLst/>
          </a:prstGeom>
          <a:solidFill>
            <a:srgbClr val="FF00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9" descr="IMG_057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4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1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152400" y="1962328"/>
            <a:ext cx="90678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15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5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15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83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-304800" y="1951892"/>
            <a:ext cx="97536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96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cap="none" spc="0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96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cap="none" spc="0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96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cap="none" spc="0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9600" b="1" cap="none" spc="0" dirty="0" smtClean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6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cap="none" spc="0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96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cap="none" spc="0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96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en-US" sz="9600" b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1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0" y="2209800"/>
            <a:ext cx="9296400" cy="24006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...</a:t>
            </a:r>
            <a:endParaRPr lang="vi-VN" sz="15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6647230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-175449" y="2967335"/>
            <a:ext cx="9494907" cy="293926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Ngôi nhà chung ấy</a:t>
            </a:r>
          </a:p>
          <a:p>
            <a:pPr algn="ctr"/>
            <a:r>
              <a:rPr lang="en-US" sz="9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….</a:t>
            </a:r>
            <a:endParaRPr lang="vi-VN" sz="95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2241428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-153006" y="2967335"/>
            <a:ext cx="9450023" cy="293926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9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9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9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90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5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…..</a:t>
            </a:r>
            <a:endParaRPr lang="vi-VN" sz="95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798401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465769" y="2667000"/>
            <a:ext cx="8345554" cy="15542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5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9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5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9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9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102308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-241968" y="609600"/>
            <a:ext cx="9627956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</a:p>
          <a:p>
            <a:pPr algn="ctr"/>
            <a:r>
              <a:rPr lang="en-US" sz="9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 </a:t>
            </a:r>
          </a:p>
          <a:p>
            <a:pPr algn="ctr"/>
            <a:r>
              <a:rPr lang="en-US" sz="9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người chúng ta</a:t>
            </a:r>
          </a:p>
          <a:p>
            <a:pPr algn="ctr"/>
            <a:r>
              <a:rPr lang="en-US" sz="9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vi-VN" sz="9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696482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0" y="17585"/>
            <a:ext cx="9144000" cy="63248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</a:t>
            </a:r>
          </a:p>
          <a:p>
            <a:pPr algn="ctr"/>
            <a:r>
              <a:rPr lang="en-US" sz="9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 hoại </a:t>
            </a:r>
          </a:p>
          <a:p>
            <a:pPr algn="ctr"/>
            <a:r>
              <a:rPr lang="en-US" sz="9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</a:t>
            </a:r>
          </a:p>
          <a:p>
            <a:pPr algn="ctr"/>
            <a:r>
              <a:rPr lang="en-US" sz="1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….</a:t>
            </a:r>
            <a:endParaRPr lang="vi-VN" sz="1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78194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342601" y="1524000"/>
            <a:ext cx="875912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 </a:t>
            </a:r>
            <a:r>
              <a:rPr lang="en-US" sz="8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endParaRPr lang="en-US" sz="8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vi-VN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279840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_Văn_Bản 4"/>
          <p:cNvSpPr txBox="1"/>
          <p:nvPr/>
        </p:nvSpPr>
        <p:spPr>
          <a:xfrm>
            <a:off x="0" y="16764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ực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ực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ắc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am 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54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Hộp_Văn_Bản 8"/>
          <p:cNvSpPr txBox="1"/>
          <p:nvPr/>
        </p:nvSpPr>
        <p:spPr>
          <a:xfrm>
            <a:off x="0" y="84468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6428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-276440" y="2743200"/>
            <a:ext cx="9696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5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Hạn hán…</a:t>
            </a:r>
            <a:endParaRPr lang="vi-VN" sz="1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596660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4"/>
          <p:cNvSpPr/>
          <p:nvPr/>
        </p:nvSpPr>
        <p:spPr>
          <a:xfrm>
            <a:off x="1112565" y="1219200"/>
            <a:ext cx="6918882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Băng tan</a:t>
            </a:r>
          </a:p>
          <a:p>
            <a:pPr algn="ctr"/>
            <a:r>
              <a:rPr lang="en-US" sz="1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hai cực</a:t>
            </a:r>
            <a:endParaRPr lang="vi-VN" sz="1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765150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194043" y="2819400"/>
            <a:ext cx="8755923" cy="14003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8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ông lốc……</a:t>
            </a:r>
            <a:endParaRPr lang="vi-VN" sz="8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677462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140601" y="2438400"/>
            <a:ext cx="890500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1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endParaRPr lang="vi-VN" sz="1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811837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641479" y="1524000"/>
            <a:ext cx="7757253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Xảy ra </a:t>
            </a:r>
          </a:p>
          <a:p>
            <a:pPr algn="ctr"/>
            <a:r>
              <a:rPr lang="en-US" sz="10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thường xuyên</a:t>
            </a:r>
            <a:endParaRPr lang="vi-VN" sz="10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007015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765455" y="3251200"/>
            <a:ext cx="785984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1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ụt</a:t>
            </a:r>
            <a:r>
              <a:rPr lang="en-US" sz="1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vi-VN" sz="1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811020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323083" y="2897880"/>
            <a:ext cx="6872009" cy="34165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</a:p>
          <a:p>
            <a:pPr algn="ctr">
              <a:lnSpc>
                <a:spcPct val="150000"/>
              </a:lnSpc>
            </a:pPr>
            <a:r>
              <a:rPr lang="en-US" sz="5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HỌC SINH TIỂU HỌC</a:t>
            </a:r>
          </a:p>
          <a:p>
            <a:pPr algn="ctr">
              <a:lnSpc>
                <a:spcPct val="150000"/>
              </a:lnSpc>
            </a:pPr>
            <a:r>
              <a:rPr lang="en-US" sz="5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EM HÃY…</a:t>
            </a:r>
            <a:endParaRPr lang="vi-VN" sz="5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655394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308145" y="2967335"/>
            <a:ext cx="8527720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 VỆ MÔI TRƯỜNG</a:t>
            </a:r>
          </a:p>
          <a:p>
            <a:pPr algn="ctr"/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….</a:t>
            </a:r>
            <a:endParaRPr lang="vi-VN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3172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374165" y="-2345"/>
            <a:ext cx="7988084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 CÁCH</a:t>
            </a:r>
            <a:endParaRPr lang="vi-VN" sz="10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ình chữ nhật 4"/>
          <p:cNvSpPr/>
          <p:nvPr/>
        </p:nvSpPr>
        <p:spPr>
          <a:xfrm>
            <a:off x="70968" y="3261326"/>
            <a:ext cx="9353458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BỎ RÁC VÀO THÙNG</a:t>
            </a:r>
          </a:p>
          <a:p>
            <a:pPr algn="ctr"/>
            <a:r>
              <a:rPr lang="en-US" sz="7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7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2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210674" y="2667000"/>
            <a:ext cx="847732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TRỒNG CÂY XANH</a:t>
            </a:r>
          </a:p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…</a:t>
            </a:r>
            <a:endParaRPr lang="vi-VN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961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874" y="560607"/>
            <a:ext cx="4200302" cy="5300381"/>
          </a:xfrm>
          <a:prstGeom prst="rect">
            <a:avLst/>
          </a:prstGeom>
        </p:spPr>
      </p:pic>
      <p:sp>
        <p:nvSpPr>
          <p:cNvPr id="7" name="Hộp_Văn_Bản 6"/>
          <p:cNvSpPr txBox="1"/>
          <p:nvPr/>
        </p:nvSpPr>
        <p:spPr>
          <a:xfrm>
            <a:off x="4498403" y="5838791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Hộp_Văn_Bản 11"/>
          <p:cNvSpPr txBox="1"/>
          <p:nvPr/>
        </p:nvSpPr>
        <p:spPr>
          <a:xfrm>
            <a:off x="1420763" y="561374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40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en-US" sz="40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Hộp_Văn_Bản 12"/>
          <p:cNvSpPr txBox="1"/>
          <p:nvPr/>
        </p:nvSpPr>
        <p:spPr>
          <a:xfrm>
            <a:off x="-251855" y="2287895"/>
            <a:ext cx="3829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Hộp_Văn_Bản 13"/>
          <p:cNvSpPr txBox="1"/>
          <p:nvPr/>
        </p:nvSpPr>
        <p:spPr>
          <a:xfrm>
            <a:off x="449213" y="5836767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4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Hộp_Văn_Bản 14"/>
          <p:cNvSpPr txBox="1"/>
          <p:nvPr/>
        </p:nvSpPr>
        <p:spPr>
          <a:xfrm>
            <a:off x="-251855" y="1269260"/>
            <a:ext cx="3814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Hộp_Văn_Bản 15"/>
          <p:cNvSpPr txBox="1"/>
          <p:nvPr/>
        </p:nvSpPr>
        <p:spPr>
          <a:xfrm>
            <a:off x="125363" y="3878046"/>
            <a:ext cx="3238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40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4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Mũi tên Hướng Lên 18"/>
          <p:cNvSpPr/>
          <p:nvPr/>
        </p:nvSpPr>
        <p:spPr>
          <a:xfrm rot="16200000">
            <a:off x="5051336" y="-622762"/>
            <a:ext cx="461677" cy="2950797"/>
          </a:xfrm>
          <a:prstGeom prst="bentUpArrow">
            <a:avLst>
              <a:gd name="adj1" fmla="val 25000"/>
              <a:gd name="adj2" fmla="val 50000"/>
              <a:gd name="adj3" fmla="val 1885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̃i tên Phải 24"/>
          <p:cNvSpPr/>
          <p:nvPr/>
        </p:nvSpPr>
        <p:spPr>
          <a:xfrm rot="8585540">
            <a:off x="2537512" y="4826717"/>
            <a:ext cx="3209478" cy="35465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ình chữ nhật 25"/>
          <p:cNvSpPr/>
          <p:nvPr/>
        </p:nvSpPr>
        <p:spPr>
          <a:xfrm rot="1553066">
            <a:off x="4597531" y="2745220"/>
            <a:ext cx="3292142" cy="846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Mũi tên Trái 26"/>
          <p:cNvSpPr/>
          <p:nvPr/>
        </p:nvSpPr>
        <p:spPr>
          <a:xfrm rot="20617103">
            <a:off x="3240214" y="2212800"/>
            <a:ext cx="1542698" cy="15018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̃i tên Xuống Cong 28"/>
          <p:cNvSpPr/>
          <p:nvPr/>
        </p:nvSpPr>
        <p:spPr>
          <a:xfrm rot="187383" flipH="1">
            <a:off x="3079044" y="1405724"/>
            <a:ext cx="3204303" cy="304992"/>
          </a:xfrm>
          <a:prstGeom prst="curved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Mũi tên Xuống Cong 29"/>
          <p:cNvSpPr/>
          <p:nvPr/>
        </p:nvSpPr>
        <p:spPr>
          <a:xfrm rot="20394576" flipH="1">
            <a:off x="3050352" y="3514246"/>
            <a:ext cx="2578891" cy="324282"/>
          </a:xfrm>
          <a:prstGeom prst="curved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ộp_Văn_Bản 20"/>
          <p:cNvSpPr txBox="1"/>
          <p:nvPr/>
        </p:nvSpPr>
        <p:spPr>
          <a:xfrm>
            <a:off x="7797800" y="4579406"/>
            <a:ext cx="134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endParaRPr lang="en-US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Mũi tên Phải 21"/>
          <p:cNvSpPr/>
          <p:nvPr/>
        </p:nvSpPr>
        <p:spPr>
          <a:xfrm rot="1134080">
            <a:off x="6108403" y="4937932"/>
            <a:ext cx="1700735" cy="30271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ũi tên Phải 27"/>
          <p:cNvSpPr/>
          <p:nvPr/>
        </p:nvSpPr>
        <p:spPr>
          <a:xfrm rot="4326445">
            <a:off x="7378131" y="3747205"/>
            <a:ext cx="1700735" cy="30271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 flipV="1">
            <a:off x="5531896" y="1113955"/>
            <a:ext cx="1426873" cy="3148514"/>
          </a:xfrm>
          <a:prstGeom prst="line">
            <a:avLst/>
          </a:prstGeom>
          <a:noFill/>
          <a:ln w="381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 flipV="1">
            <a:off x="7013932" y="443071"/>
            <a:ext cx="398713" cy="625592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 flipH="1">
            <a:off x="5122302" y="4262470"/>
            <a:ext cx="409591" cy="772054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Mũi tên Phải 33"/>
          <p:cNvSpPr/>
          <p:nvPr/>
        </p:nvSpPr>
        <p:spPr>
          <a:xfrm rot="2390494">
            <a:off x="7276422" y="770040"/>
            <a:ext cx="1700735" cy="302713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ộp_Văn_Bản 23"/>
          <p:cNvSpPr txBox="1"/>
          <p:nvPr/>
        </p:nvSpPr>
        <p:spPr>
          <a:xfrm>
            <a:off x="7877284" y="1239676"/>
            <a:ext cx="173135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endParaRPr lang="en-US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34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5" grpId="0"/>
      <p:bldP spid="16" grpId="0"/>
      <p:bldP spid="19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21" grpId="0"/>
      <p:bldP spid="22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2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683825" y="2057400"/>
            <a:ext cx="7624010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 GÌN</a:t>
            </a:r>
          </a:p>
          <a:p>
            <a:pPr algn="ctr"/>
            <a:r>
              <a:rPr lang="en-US" sz="7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VỆ SINH CHUNG</a:t>
            </a:r>
            <a:endParaRPr lang="vi-VN" sz="7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45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91763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hinhnen_9">
            <a:extLst>
              <a:ext uri="{FF2B5EF4-FFF2-40B4-BE49-F238E27FC236}">
                <a16:creationId xmlns="" xmlns:a16="http://schemas.microsoft.com/office/drawing/2014/main" id="{7BB6F1E1-5CC8-4BEF-98E1-6E85C3B6B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WordArt 5">
            <a:extLst>
              <a:ext uri="{FF2B5EF4-FFF2-40B4-BE49-F238E27FC236}">
                <a16:creationId xmlns="" xmlns:a16="http://schemas.microsoft.com/office/drawing/2014/main" id="{014924B4-46EC-4D22-8A8D-D36C061A9E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23900" y="3904735"/>
            <a:ext cx="7696200" cy="990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57523"/>
              </a:avLst>
            </a:prstTxWarp>
            <a:scene3d>
              <a:camera prst="legacyPerspectiveFront">
                <a:rot lat="2051997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P001 4 hàng" pitchFamily="34" charset="0"/>
                <a:cs typeface="Arial" panose="020B0604020202020204" pitchFamily="34" charset="0"/>
              </a:rPr>
              <a:t>Chào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P001 4 hàng" pitchFamily="34" charset="0"/>
                <a:cs typeface="Arial" panose="020B0604020202020204" pitchFamily="34" charset="0"/>
              </a:rPr>
              <a:t>tạm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P001 4 hàng" pitchFamily="34" charset="0"/>
                <a:cs typeface="Arial" panose="020B0604020202020204" pitchFamily="34" charset="0"/>
              </a:rPr>
              <a:t>biệt</a:t>
            </a:r>
            <a:endParaRPr lang="en-US" sz="3600" b="1" kern="10" dirty="0" smtClean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HP001 4 hàng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P001 4 hàng" pitchFamily="34" charset="0"/>
                <a:cs typeface="Arial" panose="020B0604020202020204" pitchFamily="34" charset="0"/>
              </a:rPr>
              <a:t>c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P001 4 hàng" pitchFamily="34" charset="0"/>
                <a:cs typeface="Arial" panose="020B0604020202020204" pitchFamily="34" charset="0"/>
              </a:rPr>
              <a:t>ác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P001 4 hàng" pitchFamily="34" charset="0"/>
                <a:cs typeface="Arial" panose="020B0604020202020204" pitchFamily="34" charset="0"/>
              </a:rPr>
              <a:t>em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HP001 4 hàng" pitchFamily="34" charset="0"/>
                <a:cs typeface="Arial" panose="020B0604020202020204" pitchFamily="34" charset="0"/>
              </a:rPr>
              <a:t>!</a:t>
            </a:r>
            <a:endParaRPr lang="en-US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HP001 4 hàng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22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Môn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</a:t>
            </a:r>
            <a:r>
              <a:rPr lang="en-US" sz="4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48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52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60: </a:t>
            </a:r>
            <a:r>
              <a:rPr lang="en-US" sz="52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52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52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2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2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52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52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5200" dirty="0" smtClean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5400" dirty="0">
              <a:solidFill>
                <a:srgbClr val="660066"/>
              </a:solidFill>
            </a:endParaRPr>
          </a:p>
        </p:txBody>
      </p:sp>
      <p:pic>
        <p:nvPicPr>
          <p:cNvPr id="4" name="Picture 4" descr="Trai dat0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52800"/>
            <a:ext cx="5257800" cy="380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vi-VN" sz="50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448800" cy="4525963"/>
          </a:xfrm>
        </p:spPr>
        <p:txBody>
          <a:bodyPr>
            <a:noAutofit/>
          </a:bodyPr>
          <a:lstStyle/>
          <a:p>
            <a:pPr lvl="0"/>
            <a:r>
              <a:rPr lang="en-US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 </a:t>
            </a:r>
            <a:r>
              <a:rPr lang="en-US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lang="en-US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 chuyển động của Trái Đất quanh mình nó và quanh Mặt Trời.</a:t>
            </a:r>
            <a:endParaRPr lang="vi-VN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 quả địa cầu theo đúng chiều quay của Trái Đất quanh mình nó.</a:t>
            </a:r>
            <a:endParaRPr lang="vi-VN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221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ideoplaybac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18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8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dirty="0" smtClean="0">
                <a:solidFill>
                  <a:srgbClr val="C00000"/>
                </a:solidFill>
              </a:rPr>
              <a:t>: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5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 sát hình 1 SGK và trả lời câu hỏi</a:t>
            </a:r>
            <a:endParaRPr lang="en-US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562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9"/>
          <p:cNvSpPr>
            <a:spLocks noChangeArrowheads="1"/>
          </p:cNvSpPr>
          <p:nvPr/>
        </p:nvSpPr>
        <p:spPr bwMode="auto">
          <a:xfrm>
            <a:off x="3033991" y="1680008"/>
            <a:ext cx="3886200" cy="40386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6" name="Line 24"/>
          <p:cNvSpPr>
            <a:spLocks noChangeShapeType="1"/>
          </p:cNvSpPr>
          <p:nvPr/>
        </p:nvSpPr>
        <p:spPr bwMode="auto">
          <a:xfrm flipV="1">
            <a:off x="3678154" y="2057783"/>
            <a:ext cx="2286000" cy="3276600"/>
          </a:xfrm>
          <a:prstGeom prst="line">
            <a:avLst/>
          </a:prstGeom>
          <a:noFill/>
          <a:ln w="381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25"/>
          <p:cNvSpPr>
            <a:spLocks noChangeShapeType="1"/>
          </p:cNvSpPr>
          <p:nvPr/>
        </p:nvSpPr>
        <p:spPr bwMode="auto">
          <a:xfrm flipV="1">
            <a:off x="5873667" y="1264033"/>
            <a:ext cx="685800" cy="9144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26"/>
          <p:cNvSpPr>
            <a:spLocks noChangeShapeType="1"/>
          </p:cNvSpPr>
          <p:nvPr/>
        </p:nvSpPr>
        <p:spPr bwMode="auto">
          <a:xfrm flipH="1">
            <a:off x="3130467" y="5229608"/>
            <a:ext cx="609600" cy="9144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Arc 20"/>
          <p:cNvSpPr>
            <a:spLocks/>
          </p:cNvSpPr>
          <p:nvPr/>
        </p:nvSpPr>
        <p:spPr bwMode="auto">
          <a:xfrm rot="1140469" flipV="1">
            <a:off x="3640917" y="1828065"/>
            <a:ext cx="1897777" cy="435599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8142 w 37755"/>
              <a:gd name="T1" fmla="*/ 38495 h 38495"/>
              <a:gd name="T2" fmla="*/ 37755 w 37755"/>
              <a:gd name="T3" fmla="*/ 7262 h 38495"/>
              <a:gd name="T4" fmla="*/ 21600 w 37755"/>
              <a:gd name="T5" fmla="*/ 21600 h 38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755" h="38495" fill="none" extrusionOk="0">
                <a:moveTo>
                  <a:pt x="8141" y="38495"/>
                </a:moveTo>
                <a:cubicBezTo>
                  <a:pt x="2997" y="34396"/>
                  <a:pt x="0" y="2817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775" y="-1"/>
                  <a:pt x="33655" y="2643"/>
                  <a:pt x="37754" y="7262"/>
                </a:cubicBezTo>
              </a:path>
              <a:path w="37755" h="38495" stroke="0" extrusionOk="0">
                <a:moveTo>
                  <a:pt x="8141" y="38495"/>
                </a:moveTo>
                <a:cubicBezTo>
                  <a:pt x="2997" y="34396"/>
                  <a:pt x="0" y="2817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775" y="-1"/>
                  <a:pt x="33655" y="2643"/>
                  <a:pt x="37754" y="7262"/>
                </a:cubicBezTo>
                <a:lnTo>
                  <a:pt x="21600" y="21600"/>
                </a:lnTo>
                <a:close/>
              </a:path>
            </a:pathLst>
          </a:custGeom>
          <a:noFill/>
          <a:ln w="57150">
            <a:solidFill>
              <a:srgbClr val="F9072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rc 21"/>
          <p:cNvSpPr>
            <a:spLocks/>
          </p:cNvSpPr>
          <p:nvPr/>
        </p:nvSpPr>
        <p:spPr bwMode="auto">
          <a:xfrm rot="1140469" flipV="1">
            <a:off x="2017382" y="3823206"/>
            <a:ext cx="2226169" cy="722019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2526 w 34215"/>
              <a:gd name="T1" fmla="*/ 41202 h 41202"/>
              <a:gd name="T2" fmla="*/ 34215 w 34215"/>
              <a:gd name="T3" fmla="*/ 4066 h 41202"/>
              <a:gd name="T4" fmla="*/ 21600 w 34215"/>
              <a:gd name="T5" fmla="*/ 21600 h 4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215" h="41202" fill="none" extrusionOk="0">
                <a:moveTo>
                  <a:pt x="12526" y="41201"/>
                </a:moveTo>
                <a:cubicBezTo>
                  <a:pt x="4888" y="37666"/>
                  <a:pt x="0" y="3001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6127" y="-1"/>
                  <a:pt x="30539" y="1422"/>
                  <a:pt x="34214" y="4066"/>
                </a:cubicBezTo>
              </a:path>
              <a:path w="34215" h="41202" stroke="0" extrusionOk="0">
                <a:moveTo>
                  <a:pt x="12526" y="41201"/>
                </a:moveTo>
                <a:cubicBezTo>
                  <a:pt x="4888" y="37666"/>
                  <a:pt x="0" y="3001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6127" y="-1"/>
                  <a:pt x="30539" y="1422"/>
                  <a:pt x="34214" y="4066"/>
                </a:cubicBezTo>
                <a:lnTo>
                  <a:pt x="21600" y="21600"/>
                </a:lnTo>
                <a:close/>
              </a:path>
            </a:pathLst>
          </a:custGeom>
          <a:noFill/>
          <a:ln w="57150">
            <a:solidFill>
              <a:srgbClr val="F9072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rc 22"/>
          <p:cNvSpPr>
            <a:spLocks/>
          </p:cNvSpPr>
          <p:nvPr/>
        </p:nvSpPr>
        <p:spPr bwMode="auto">
          <a:xfrm rot="1140469" flipV="1">
            <a:off x="2377992" y="2713706"/>
            <a:ext cx="3182662" cy="77467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8113 w 36400"/>
              <a:gd name="T1" fmla="*/ 38472 h 38472"/>
              <a:gd name="T2" fmla="*/ 36400 w 36400"/>
              <a:gd name="T3" fmla="*/ 5868 h 38472"/>
              <a:gd name="T4" fmla="*/ 21600 w 36400"/>
              <a:gd name="T5" fmla="*/ 21600 h 38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400" h="38472" fill="none" extrusionOk="0">
                <a:moveTo>
                  <a:pt x="8113" y="38471"/>
                </a:moveTo>
                <a:cubicBezTo>
                  <a:pt x="2985" y="34373"/>
                  <a:pt x="0" y="281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100" y="-1"/>
                  <a:pt x="32394" y="2098"/>
                  <a:pt x="36400" y="5867"/>
                </a:cubicBezTo>
              </a:path>
              <a:path w="36400" h="38472" stroke="0" extrusionOk="0">
                <a:moveTo>
                  <a:pt x="8113" y="38471"/>
                </a:moveTo>
                <a:cubicBezTo>
                  <a:pt x="2985" y="34373"/>
                  <a:pt x="0" y="281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100" y="-1"/>
                  <a:pt x="32394" y="2098"/>
                  <a:pt x="36400" y="5867"/>
                </a:cubicBezTo>
                <a:lnTo>
                  <a:pt x="21600" y="21600"/>
                </a:lnTo>
                <a:close/>
              </a:path>
            </a:pathLst>
          </a:custGeom>
          <a:noFill/>
          <a:ln w="57150">
            <a:solidFill>
              <a:srgbClr val="F9072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Hộp_Văn_Bản 11"/>
          <p:cNvSpPr txBox="1"/>
          <p:nvPr/>
        </p:nvSpPr>
        <p:spPr>
          <a:xfrm>
            <a:off x="191289" y="2770873"/>
            <a:ext cx="1662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48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Hộp_Văn_Bản 12"/>
          <p:cNvSpPr txBox="1"/>
          <p:nvPr/>
        </p:nvSpPr>
        <p:spPr>
          <a:xfrm>
            <a:off x="3416217" y="5705488"/>
            <a:ext cx="2911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4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Hộp_Văn_Bản 13"/>
          <p:cNvSpPr txBox="1"/>
          <p:nvPr/>
        </p:nvSpPr>
        <p:spPr>
          <a:xfrm>
            <a:off x="7125489" y="3353219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4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Hộp_Văn_Bản 14"/>
          <p:cNvSpPr txBox="1"/>
          <p:nvPr/>
        </p:nvSpPr>
        <p:spPr>
          <a:xfrm>
            <a:off x="4189336" y="879312"/>
            <a:ext cx="2818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4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en-US" sz="44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2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434</Words>
  <Application>Microsoft Office PowerPoint</Application>
  <PresentationFormat>On-screen Show (4:3)</PresentationFormat>
  <Paragraphs>88</Paragraphs>
  <Slides>42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Mục tiêu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Microsoft</dc:creator>
  <cp:lastModifiedBy>Windows User</cp:lastModifiedBy>
  <cp:revision>99</cp:revision>
  <dcterms:created xsi:type="dcterms:W3CDTF">2014-05-26T12:13:11Z</dcterms:created>
  <dcterms:modified xsi:type="dcterms:W3CDTF">2022-04-18T07:53:42Z</dcterms:modified>
</cp:coreProperties>
</file>