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00"/>
    <a:srgbClr val="FFFFFF"/>
    <a:srgbClr val="0000FF"/>
    <a:srgbClr val="FF3300"/>
    <a:srgbClr val="985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E8727-F6B3-4C0D-A2B2-7466538D8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E4F7-852B-46B9-ACC9-F226E751D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CF9FD-F7DB-4BF0-904D-89622D792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6E29B-1713-4519-B881-DCA877A6B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E7A-E390-4EB4-A7E4-3094A3D15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E9AD-4B26-4CCE-8CC6-594D3F5B9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75F2B-AE99-481B-AA01-718610F3E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2CBC-F444-4FAE-83CB-B5AEFC70B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E4E0C-0F1A-4156-81C9-CEDE073C4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B1DF-8BEF-4374-9737-0A66A4067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DD19F-8AAA-431D-A75E-DF48109E9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D6B82-1BAF-4692-978C-C9C1C65BC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F63AC4-10BA-435E-9DCD-C0313594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3200" b="1" i="1" smtClean="0"/>
              <a:t/>
            </a:r>
            <a:br>
              <a:rPr lang="en-US" sz="3200" b="1" i="1" smtClean="0"/>
            </a:br>
            <a:r>
              <a:rPr lang="en-US" sz="3200" b="1" u="sng" smtClean="0"/>
              <a:t>Luyện từ và câu</a:t>
            </a:r>
          </a:p>
        </p:txBody>
      </p:sp>
      <p:sp>
        <p:nvSpPr>
          <p:cNvPr id="2051" name="AutoShape 5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086600" cy="1371600"/>
          </a:xfrm>
          <a:prstGeom prst="irregularSeal1">
            <a:avLst/>
          </a:prstGeom>
          <a:solidFill>
            <a:srgbClr val="CC99FF"/>
          </a:solidFill>
          <a:ln>
            <a:solidFill>
              <a:srgbClr val="FFFF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smtClean="0"/>
              <a:t>Kiểm tra bài cũ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09600" y="2362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</a:rPr>
              <a:t>     * </a:t>
            </a:r>
            <a:r>
              <a:rPr lang="en-US" sz="2800" i="1">
                <a:solidFill>
                  <a:schemeClr val="tx2"/>
                </a:solidFill>
              </a:rPr>
              <a:t>Trạng ngữ chỉ thời gian có tác dụng gì?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33400" y="3048000"/>
            <a:ext cx="8229600" cy="1066800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</a:rPr>
              <a:t>      Trạng ngữ chỉ thời gian có tác dụng xác định thời gian diễn ra</a:t>
            </a:r>
            <a:r>
              <a:rPr lang="en-US" sz="4400">
                <a:solidFill>
                  <a:schemeClr val="tx2"/>
                </a:solidFill>
              </a:rPr>
              <a:t> </a:t>
            </a:r>
            <a:r>
              <a:rPr lang="en-US" sz="2800">
                <a:solidFill>
                  <a:schemeClr val="tx2"/>
                </a:solidFill>
              </a:rPr>
              <a:t>sự việc nêu trong câu.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57200" y="4267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</a:rPr>
              <a:t>      * </a:t>
            </a:r>
            <a:r>
              <a:rPr lang="en-US" sz="2800" i="1">
                <a:solidFill>
                  <a:schemeClr val="tx2"/>
                </a:solidFill>
              </a:rPr>
              <a:t>Trạng ngữ chỉ thời gian trả lời cho các câu hỏi nào?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33400" y="5029200"/>
            <a:ext cx="8229600" cy="1066800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</a:rPr>
              <a:t>      Trạng ngữ chỉ thời gian trả lời cho các câu hỏi </a:t>
            </a:r>
            <a:r>
              <a:rPr lang="en-US" sz="2800" b="1">
                <a:solidFill>
                  <a:schemeClr val="tx2"/>
                </a:solidFill>
              </a:rPr>
              <a:t>Bao giờ?, Khi nào?, Mấy giờ? …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609600" y="6172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tx2"/>
                </a:solidFill>
              </a:rPr>
              <a:t>     * </a:t>
            </a:r>
            <a:r>
              <a:rPr lang="en-US" sz="2800" i="1">
                <a:solidFill>
                  <a:schemeClr val="tx2"/>
                </a:solidFill>
              </a:rPr>
              <a:t>Đặt câu có trạng ngữ chỉ thời gian.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 animBg="1"/>
      <p:bldP spid="3082" grpId="0"/>
      <p:bldP spid="3083" grpId="0" animBg="1"/>
      <p:bldP spid="30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THÊM TRẠNG NGỮ CHỈ NGUYÊN NHÂN CHO CÂU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u="sng" smtClean="0"/>
              <a:t>Luyện từ và câu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u="sng"/>
              <a:t>I. Nhận xét: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/>
              <a:t>1. Trạng ngữ được in nghiêng trong câu sau trả lời cho câu hỏi gì?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/>
              <a:t> </a:t>
            </a:r>
            <a:r>
              <a:rPr lang="en-US" sz="2800" i="1"/>
              <a:t>Vì vắng tiếng cười</a:t>
            </a:r>
            <a:r>
              <a:rPr lang="en-US" sz="2800"/>
              <a:t>, vương quốc nọ buồn chán kinh khủng.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6200" y="4267200"/>
            <a:ext cx="906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</a:rPr>
              <a:t>Trạng ngữ “</a:t>
            </a:r>
            <a:r>
              <a:rPr lang="en-US" sz="2800" i="1">
                <a:solidFill>
                  <a:srgbClr val="0000FF"/>
                </a:solidFill>
              </a:rPr>
              <a:t>Vì vắng tiếng cười”</a:t>
            </a:r>
            <a:r>
              <a:rPr lang="en-US" sz="2800">
                <a:solidFill>
                  <a:srgbClr val="0000FF"/>
                </a:solidFill>
              </a:rPr>
              <a:t> trả lời cho câu hỏi: </a:t>
            </a:r>
            <a:r>
              <a:rPr lang="en-US" sz="2800" i="1">
                <a:solidFill>
                  <a:srgbClr val="0000FF"/>
                </a:solidFill>
              </a:rPr>
              <a:t>Vì sao vương quốc nọ buồn chán kinh khủng?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6200" y="5257800"/>
            <a:ext cx="906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/>
              <a:t> 2. Loại trạng ngữ trên bổ sung cho câu ý nghĩa gì?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28600" y="5791200"/>
            <a:ext cx="906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</a:rPr>
              <a:t>Trạng ngữ “</a:t>
            </a:r>
            <a:r>
              <a:rPr lang="en-US" sz="2800" i="1">
                <a:solidFill>
                  <a:srgbClr val="0000FF"/>
                </a:solidFill>
              </a:rPr>
              <a:t>Vì vắng tiếng cười</a:t>
            </a:r>
            <a:r>
              <a:rPr lang="en-US" sz="2800">
                <a:solidFill>
                  <a:srgbClr val="0000FF"/>
                </a:solidFill>
              </a:rPr>
              <a:t>” bổ sung ý nghĩa chỉ nguyên nhân cho câu.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743200" y="1752600"/>
            <a:ext cx="3200400" cy="1066800"/>
          </a:xfrm>
          <a:prstGeom prst="irregularSeal1">
            <a:avLst/>
          </a:prstGeom>
          <a:solidFill>
            <a:srgbClr val="CC99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3200" b="1"/>
              <a:t>Nhóm 2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33400" y="4114800"/>
            <a:ext cx="2514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1" grpId="0"/>
      <p:bldP spid="4102" grpId="0"/>
      <p:bldP spid="4103" grpId="0"/>
      <p:bldP spid="4104" grpId="0"/>
      <p:bldP spid="4106" grpId="0" animBg="1"/>
      <p:bldP spid="4106" grpId="1" animBg="1"/>
      <p:bldP spid="41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u="sng" smtClean="0"/>
              <a:t>Luyện từ và câu</a:t>
            </a:r>
            <a:br>
              <a:rPr lang="en-US" sz="2800" b="1" u="sng" smtClean="0"/>
            </a:br>
            <a:r>
              <a:rPr lang="en-US" sz="2800" b="1" smtClean="0">
                <a:solidFill>
                  <a:srgbClr val="0000FF"/>
                </a:solidFill>
              </a:rPr>
              <a:t>THÊM TRẠNG NGỮ CHỈ NGUYÊN NHÂN CHO CÂU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" y="2484438"/>
            <a:ext cx="4343400" cy="14017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       Vì vắng tiếng cười, vương quốc nọ buồn chán kinh khủng.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2560638"/>
            <a:ext cx="43434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/>
              <a:t>      </a:t>
            </a:r>
            <a:r>
              <a:rPr lang="en-US" sz="2800"/>
              <a:t>Vương quốc nọ buồn chán kinh khủng.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28600" y="17526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i="1"/>
              <a:t>Hãy so sánh hai câu sau: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572000" y="2590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066800" y="2971800"/>
            <a:ext cx="2514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44196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0000FF"/>
                </a:solidFill>
              </a:rPr>
              <a:t>    </a:t>
            </a:r>
            <a:r>
              <a:rPr lang="en-US" sz="2800"/>
              <a:t>T</a:t>
            </a:r>
            <a:r>
              <a:rPr lang="en-US" sz="2800">
                <a:solidFill>
                  <a:schemeClr val="tx2"/>
                </a:solidFill>
              </a:rPr>
              <a:t>ại sao khi nói, khi viết ta có thể thêm trạng ngữ chỉ nguyên nhân cho câu? 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6200" y="5334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0000FF"/>
                </a:solidFill>
              </a:rPr>
              <a:t>   </a:t>
            </a:r>
            <a:r>
              <a:rPr lang="en-US" sz="2800"/>
              <a:t>T</a:t>
            </a:r>
            <a:r>
              <a:rPr lang="en-US" sz="2800">
                <a:solidFill>
                  <a:schemeClr val="tx2"/>
                </a:solidFill>
              </a:rPr>
              <a:t>rạng ngữ chỉ nguyên nhân trả lời cho các câu hỏi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82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  <p:bldP spid="8199" grpId="0"/>
      <p:bldP spid="8200" grpId="0"/>
      <p:bldP spid="8201" grpId="0" animBg="1"/>
      <p:bldP spid="8202" grpId="0" animBg="1"/>
      <p:bldP spid="8203" grpId="0"/>
      <p:bldP spid="82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447800"/>
          </a:xfrm>
          <a:noFill/>
        </p:spPr>
        <p:txBody>
          <a:bodyPr/>
          <a:lstStyle/>
          <a:p>
            <a:pPr eaLnBrk="1" hangingPunct="1"/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u="sng" smtClean="0"/>
              <a:t>Luyện từ và câu</a:t>
            </a:r>
            <a:br>
              <a:rPr lang="en-US" sz="2800" b="1" u="sng" smtClean="0"/>
            </a:br>
            <a:r>
              <a:rPr lang="en-US" sz="2800" b="1" smtClean="0">
                <a:solidFill>
                  <a:srgbClr val="0000FF"/>
                </a:solidFill>
              </a:rPr>
              <a:t>THÊM TRẠNG NGỮ CHỈ NGUYÊN NHÂN CHO CÂU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1981200"/>
            <a:ext cx="9144000" cy="2590800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    </a:t>
            </a:r>
            <a:r>
              <a:rPr lang="en-US" sz="2800" b="1" u="sng">
                <a:solidFill>
                  <a:schemeClr val="tx2"/>
                </a:solidFill>
              </a:rPr>
              <a:t>II. Ghi nhớ:</a:t>
            </a:r>
            <a:r>
              <a:rPr lang="en-US" sz="2800">
                <a:solidFill>
                  <a:schemeClr val="tx2"/>
                </a:solidFill>
              </a:rPr>
              <a:t> 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   1. Để giải thích nguyên nhân của sự việc hoặc tình trạng nêu trong câu, ta có thể thêm vào câu những </a:t>
            </a:r>
            <a:r>
              <a:rPr lang="en-US" sz="2800" i="1">
                <a:solidFill>
                  <a:schemeClr val="tx2"/>
                </a:solidFill>
              </a:rPr>
              <a:t>trạng ngữ chỉ nguyên nhân.</a:t>
            </a: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   2. </a:t>
            </a:r>
            <a:r>
              <a:rPr lang="en-US" sz="2800" i="1">
                <a:solidFill>
                  <a:schemeClr val="tx2"/>
                </a:solidFill>
              </a:rPr>
              <a:t>Trạng ngữ chỉ nguyên nhân</a:t>
            </a:r>
            <a:r>
              <a:rPr lang="en-US" sz="2800">
                <a:solidFill>
                  <a:schemeClr val="tx2"/>
                </a:solidFill>
              </a:rPr>
              <a:t> trả lời cho các câu hỏi </a:t>
            </a:r>
            <a:r>
              <a:rPr lang="en-US" sz="2800" b="1">
                <a:solidFill>
                  <a:schemeClr val="tx2"/>
                </a:solidFill>
              </a:rPr>
              <a:t>Vì sao?, Nhờ đâu?, Tại đâu? …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52400" y="48006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/>
              <a:t>V</a:t>
            </a:r>
            <a:r>
              <a:rPr lang="en-US" sz="2800">
                <a:solidFill>
                  <a:schemeClr val="tx2"/>
                </a:solidFill>
              </a:rPr>
              <a:t>í dụ: - Nhờ siêng năng, Bắc đã vươn lên đầu lớp.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          - Tại lười học, bạn ấy bị lưu ban.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          - Vì xe hỏng, Lan đến trường muộn.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5240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600200" y="5715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524000" y="617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9" grpId="0"/>
      <p:bldP spid="5130" grpId="0" animBg="1"/>
      <p:bldP spid="5131" grpId="0" animBg="1"/>
      <p:bldP spid="51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144000" cy="259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/>
              <a:t>    </a:t>
            </a:r>
            <a:r>
              <a:rPr lang="en-US" sz="2400" b="1" u="sng" dirty="0" smtClean="0"/>
              <a:t>III. </a:t>
            </a:r>
            <a:r>
              <a:rPr lang="en-US" sz="2400" b="1" u="sng" dirty="0" err="1" smtClean="0"/>
              <a:t>Luyện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tập</a:t>
            </a:r>
            <a:r>
              <a:rPr lang="en-US" sz="2400" b="1" u="sng" dirty="0" smtClean="0"/>
              <a:t>:</a:t>
            </a:r>
          </a:p>
          <a:p>
            <a:pPr eaLnBrk="1" hangingPunct="1">
              <a:buFontTx/>
              <a:buNone/>
            </a:pPr>
            <a:r>
              <a:rPr lang="en-US" sz="2400" b="1" dirty="0" smtClean="0"/>
              <a:t>    1.</a:t>
            </a:r>
            <a:r>
              <a:rPr lang="en-US" sz="2400" dirty="0" smtClean="0"/>
              <a:t> </a:t>
            </a:r>
            <a:r>
              <a:rPr lang="en-US" sz="2400" i="1" dirty="0" err="1" smtClean="0"/>
              <a:t>Tìm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trạng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ngữ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chỉ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nguyên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nhân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trong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những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câu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sau</a:t>
            </a:r>
            <a:r>
              <a:rPr lang="en-US" sz="2400" i="1" dirty="0" smtClean="0"/>
              <a:t>: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   a)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 </a:t>
            </a:r>
            <a:r>
              <a:rPr lang="en-US" sz="2400" dirty="0" err="1" smtClean="0"/>
              <a:t>tháng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, </a:t>
            </a:r>
            <a:r>
              <a:rPr lang="en-US" sz="2400" dirty="0" err="1" smtClean="0"/>
              <a:t>nhờ</a:t>
            </a:r>
            <a:r>
              <a:rPr lang="en-US" sz="2400" dirty="0" smtClean="0"/>
              <a:t> </a:t>
            </a:r>
            <a:r>
              <a:rPr lang="en-US" sz="2400" dirty="0" err="1" smtClean="0"/>
              <a:t>siêng</a:t>
            </a:r>
            <a:r>
              <a:rPr lang="en-US" sz="2400" dirty="0" smtClean="0"/>
              <a:t> </a:t>
            </a:r>
            <a:r>
              <a:rPr lang="en-US" sz="2400" dirty="0" err="1" smtClean="0"/>
              <a:t>năng</a:t>
            </a:r>
            <a:r>
              <a:rPr lang="en-US" sz="2400" dirty="0" smtClean="0"/>
              <a:t>,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cù</a:t>
            </a:r>
            <a:r>
              <a:rPr lang="en-US" sz="2400" dirty="0" smtClean="0"/>
              <a:t>, </a:t>
            </a:r>
            <a:r>
              <a:rPr lang="en-US" sz="2400" dirty="0" err="1" smtClean="0"/>
              <a:t>cậu</a:t>
            </a:r>
            <a:r>
              <a:rPr lang="en-US" sz="2400" dirty="0" smtClean="0"/>
              <a:t> </a:t>
            </a:r>
            <a:r>
              <a:rPr lang="en-US" sz="2400" dirty="0" err="1" smtClean="0"/>
              <a:t>vượt</a:t>
            </a:r>
            <a:r>
              <a:rPr lang="en-US" sz="2400" dirty="0" smtClean="0"/>
              <a:t> </a:t>
            </a:r>
            <a:r>
              <a:rPr lang="en-US" sz="2400" dirty="0" err="1" smtClean="0"/>
              <a:t>lên</a:t>
            </a:r>
            <a:r>
              <a:rPr lang="en-US" sz="2400" dirty="0" smtClean="0"/>
              <a:t>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lớp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   b)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 smtClean="0"/>
              <a:t>rét</a:t>
            </a:r>
            <a:r>
              <a:rPr lang="en-US" sz="2400" dirty="0" smtClean="0"/>
              <a:t>,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cây</a:t>
            </a:r>
            <a:r>
              <a:rPr lang="en-US" sz="2400" dirty="0" smtClean="0"/>
              <a:t> </a:t>
            </a:r>
            <a:r>
              <a:rPr lang="en-US" sz="2400" dirty="0" err="1" smtClean="0"/>
              <a:t>lan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chậu</a:t>
            </a:r>
            <a:r>
              <a:rPr lang="en-US" sz="2400" dirty="0" smtClean="0"/>
              <a:t> </a:t>
            </a:r>
            <a:r>
              <a:rPr lang="en-US" sz="2400" dirty="0" err="1" smtClean="0"/>
              <a:t>sắt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   c)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Hoa</a:t>
            </a:r>
            <a:r>
              <a:rPr lang="en-US" sz="2400" dirty="0" smtClean="0"/>
              <a:t>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tổ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khen</a:t>
            </a:r>
            <a:r>
              <a:rPr lang="en-US" sz="2400" dirty="0" smtClean="0"/>
              <a:t>.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066800"/>
          </a:xfrm>
          <a:noFill/>
        </p:spPr>
        <p:txBody>
          <a:bodyPr/>
          <a:lstStyle/>
          <a:p>
            <a:pPr eaLnBrk="1" hangingPunct="1"/>
            <a:r>
              <a:rPr lang="en-US" sz="2000" b="1" i="1" smtClean="0"/>
              <a:t/>
            </a:r>
            <a:br>
              <a:rPr lang="en-US" sz="2000" b="1" i="1" smtClean="0"/>
            </a:br>
            <a:r>
              <a:rPr lang="en-US" sz="2000" b="1" u="sng" smtClean="0"/>
              <a:t>Luyện từ và câu</a:t>
            </a:r>
            <a:br>
              <a:rPr lang="en-US" sz="2000" b="1" u="sng" smtClean="0"/>
            </a:br>
            <a:r>
              <a:rPr lang="en-US" sz="2000" b="1" smtClean="0">
                <a:solidFill>
                  <a:srgbClr val="0000FF"/>
                </a:solidFill>
              </a:rPr>
              <a:t>THÊM TRẠNG NGỮ CHỈ NGUYÊN NHÂN CHO CÂU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352800" y="2438400"/>
            <a:ext cx="2514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990600" y="3200400"/>
            <a:ext cx="609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876300" y="3676650"/>
            <a:ext cx="838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61925" y="4038600"/>
            <a:ext cx="9067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/>
              <a:t>   2.</a:t>
            </a:r>
            <a:r>
              <a:rPr lang="en-US" sz="2400" dirty="0"/>
              <a:t> </a:t>
            </a:r>
            <a:r>
              <a:rPr lang="en-US" sz="2400" i="1" dirty="0" err="1"/>
              <a:t>Điền</a:t>
            </a:r>
            <a:r>
              <a:rPr lang="en-US" sz="2400" i="1" dirty="0"/>
              <a:t> </a:t>
            </a:r>
            <a:r>
              <a:rPr lang="en-US" sz="2400" i="1" dirty="0" err="1"/>
              <a:t>các</a:t>
            </a:r>
            <a:r>
              <a:rPr lang="en-US" sz="2400" i="1" dirty="0"/>
              <a:t> </a:t>
            </a:r>
            <a:r>
              <a:rPr lang="en-US" sz="2400" i="1" dirty="0" err="1"/>
              <a:t>từ</a:t>
            </a:r>
            <a:r>
              <a:rPr lang="en-US" sz="2400" i="1" dirty="0"/>
              <a:t> </a:t>
            </a:r>
            <a:r>
              <a:rPr lang="en-US" sz="2400" b="1" dirty="0" err="1"/>
              <a:t>nhờ</a:t>
            </a:r>
            <a:r>
              <a:rPr lang="en-US" sz="2400" b="1" dirty="0"/>
              <a:t>, </a:t>
            </a:r>
            <a:r>
              <a:rPr lang="en-US" sz="2400" b="1" dirty="0" err="1"/>
              <a:t>vì</a:t>
            </a:r>
            <a:r>
              <a:rPr lang="en-US" sz="2400" i="1" dirty="0"/>
              <a:t> </a:t>
            </a:r>
            <a:r>
              <a:rPr lang="en-US" sz="2400" i="1" dirty="0" err="1"/>
              <a:t>hoặc</a:t>
            </a:r>
            <a:r>
              <a:rPr lang="en-US" sz="2400" i="1" dirty="0"/>
              <a:t> </a:t>
            </a:r>
            <a:r>
              <a:rPr lang="en-US" sz="2400" b="1" dirty="0" err="1"/>
              <a:t>tại</a:t>
            </a:r>
            <a:r>
              <a:rPr lang="en-US" sz="2400" b="1" dirty="0"/>
              <a:t> </a:t>
            </a:r>
            <a:r>
              <a:rPr lang="en-US" sz="2400" b="1" dirty="0" err="1"/>
              <a:t>vì</a:t>
            </a:r>
            <a:r>
              <a:rPr lang="en-US" sz="2400" i="1" dirty="0"/>
              <a:t> </a:t>
            </a:r>
            <a:r>
              <a:rPr lang="en-US" sz="2400" i="1" dirty="0" err="1"/>
              <a:t>vào</a:t>
            </a:r>
            <a:r>
              <a:rPr lang="en-US" sz="2400" i="1" dirty="0"/>
              <a:t> </a:t>
            </a:r>
            <a:r>
              <a:rPr lang="en-US" sz="2400" i="1" dirty="0" err="1"/>
              <a:t>chỗ</a:t>
            </a:r>
            <a:r>
              <a:rPr lang="en-US" sz="2400" i="1" dirty="0"/>
              <a:t> </a:t>
            </a:r>
            <a:r>
              <a:rPr lang="en-US" sz="2400" i="1" dirty="0" err="1"/>
              <a:t>trống</a:t>
            </a:r>
            <a:r>
              <a:rPr lang="en-US" sz="2400" i="1" dirty="0"/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   a)    …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giỏi</a:t>
            </a:r>
            <a:r>
              <a:rPr lang="en-US" sz="2400" dirty="0"/>
              <a:t>, Nam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cô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khen</a:t>
            </a:r>
            <a:r>
              <a:rPr lang="en-US" sz="2400" dirty="0"/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   b)    …   </a:t>
            </a:r>
            <a:r>
              <a:rPr lang="en-US" sz="2400" dirty="0" err="1"/>
              <a:t>bác</a:t>
            </a:r>
            <a:r>
              <a:rPr lang="en-US" sz="2400" dirty="0"/>
              <a:t> </a:t>
            </a:r>
            <a:r>
              <a:rPr lang="en-US" sz="2400" dirty="0" err="1"/>
              <a:t>lao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, </a:t>
            </a:r>
            <a:r>
              <a:rPr lang="en-US" sz="2400" dirty="0" err="1"/>
              <a:t>sân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lúc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cũng</a:t>
            </a:r>
            <a:r>
              <a:rPr lang="en-US" sz="2400" dirty="0"/>
              <a:t> </a:t>
            </a:r>
            <a:r>
              <a:rPr lang="en-US" sz="2400" dirty="0" err="1"/>
              <a:t>sạch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   c)    …     </a:t>
            </a:r>
            <a:r>
              <a:rPr lang="en-US" sz="2400" dirty="0" err="1"/>
              <a:t>mải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, </a:t>
            </a:r>
            <a:r>
              <a:rPr lang="en-US" sz="2400" dirty="0" err="1"/>
              <a:t>Tuấn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.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6200" y="5991224"/>
            <a:ext cx="906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/>
              <a:t>  3.</a:t>
            </a:r>
            <a:r>
              <a:rPr lang="en-US" sz="2400"/>
              <a:t> </a:t>
            </a:r>
            <a:r>
              <a:rPr lang="en-US" sz="2400" i="1"/>
              <a:t>Đặt một câu có trạng ngữ chỉ nguyên nhân.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09600" y="5343524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/>
              <a:t>   </a:t>
            </a:r>
            <a:r>
              <a:rPr lang="en-US" sz="2400">
                <a:solidFill>
                  <a:srgbClr val="FF3300"/>
                </a:solidFill>
              </a:rPr>
              <a:t>Tại vì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685800" y="4886324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/>
              <a:t>   </a:t>
            </a:r>
            <a:r>
              <a:rPr lang="en-US" sz="2400">
                <a:solidFill>
                  <a:srgbClr val="FF3300"/>
                </a:solidFill>
              </a:rPr>
              <a:t>Nhờ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85800" y="4429124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/>
              <a:t>   </a:t>
            </a:r>
            <a:r>
              <a:rPr lang="en-US" sz="2400" dirty="0" err="1">
                <a:solidFill>
                  <a:srgbClr val="FF3300"/>
                </a:solidFill>
              </a:rPr>
              <a:t>Vì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857250" y="2438400"/>
            <a:ext cx="1828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2" grpId="0" animBg="1"/>
      <p:bldP spid="6153" grpId="0" animBg="1"/>
      <p:bldP spid="6154" grpId="0" animBg="1"/>
      <p:bldP spid="6155" grpId="0"/>
      <p:bldP spid="6156" grpId="0"/>
      <p:bldP spid="6158" grpId="0"/>
      <p:bldP spid="6159" grpId="0"/>
      <p:bldP spid="6160" grpId="0"/>
      <p:bldP spid="6161" grpId="0" animBg="1"/>
      <p:bldP spid="616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u="sng" smtClean="0"/>
              <a:t>Luyện từ và câu</a:t>
            </a:r>
            <a:br>
              <a:rPr lang="en-US" sz="2800" b="1" u="sng" smtClean="0"/>
            </a:br>
            <a:r>
              <a:rPr lang="en-US" sz="2800" b="1" smtClean="0">
                <a:solidFill>
                  <a:srgbClr val="0000FF"/>
                </a:solidFill>
              </a:rPr>
              <a:t>THÊM TRẠNG NGỮ CHỈ NGUYÊN NHÂN CHO CÂU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2819400"/>
          </a:xfrm>
          <a:solidFill>
            <a:srgbClr val="00FFFF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n-US" sz="2800" b="1" u="sng" smtClean="0"/>
              <a:t>II. Ghi nhớ: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smtClean="0"/>
              <a:t>    1. Để giải thích nguyên nhân của sự việc hoặc tình trạng nêu trong câu, ta có thể thêm vào câu những </a:t>
            </a:r>
            <a:r>
              <a:rPr lang="en-US" sz="2800" i="1" smtClean="0"/>
              <a:t>trạng ngữ chỉ nguyên nhân.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    2. </a:t>
            </a:r>
            <a:r>
              <a:rPr lang="en-US" sz="2800" i="1" smtClean="0"/>
              <a:t>Trạng ngữ chỉ nguyên nhân</a:t>
            </a:r>
            <a:r>
              <a:rPr lang="en-US" sz="2800" smtClean="0"/>
              <a:t> trả lời cho các câu hỏi </a:t>
            </a:r>
            <a:r>
              <a:rPr lang="en-US" sz="2800" b="1" smtClean="0"/>
              <a:t>Vì sao?, Nhờ đâu?, Tại đâu?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Luyện từ và câu&amp;quot;&quot;/&gt;&lt;property id=&quot;20307&quot; value=&quot;257&quot;/&gt;&lt;/object&gt;&lt;object type=&quot;3&quot; unique_id=&quot;10004&quot;&gt;&lt;property id=&quot;20148&quot; value=&quot;5&quot;/&gt;&lt;property id=&quot;20300&quot; value=&quot;Slide 2 - &amp;quot; Luyện từ và câu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 Luyện từ và câu THÊM TRẠNG NGỮ CHỈ NGUYÊN NHÂN CHO CÂU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 Luyện từ và câu THÊM TRẠNG NGỮ CHỈ NGUYÊN NHÂN CHO CÂU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 Luyện từ và câu THÊM TRẠNG NGỮ CHỈ NGUYÊN NHÂN CHO CÂU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 Luyện từ và câu THÊM TRẠNG NGỮ CHỈ NGUYÊN NHÂN CHO CÂU&amp;quot;&quot;/&gt;&lt;property id=&quot;20307&quot; value=&quot;261&quot;/&gt;&lt;/object&gt;&lt;/object&gt;&lt;object type=&quot;8&quot; unique_id=&quot;1001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425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 Luyện từ và câu</vt:lpstr>
      <vt:lpstr> Luyện từ và câu</vt:lpstr>
      <vt:lpstr> Luyện từ và câu THÊM TRẠNG NGỮ CHỈ NGUYÊN NHÂN CHO CÂU</vt:lpstr>
      <vt:lpstr> Luyện từ và câu THÊM TRẠNG NGỮ CHỈ NGUYÊN NHÂN CHO CÂU</vt:lpstr>
      <vt:lpstr> Luyện từ và câu THÊM TRẠNG NGỮ CHỈ NGUYÊN NHÂN CHO CÂU</vt:lpstr>
      <vt:lpstr> Luyện từ và câu THÊM TRẠNG NGỮ CHỈ NGUYÊN NHÂN CHO CÂU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</dc:creator>
  <cp:lastModifiedBy>Microsoft account</cp:lastModifiedBy>
  <cp:revision>19</cp:revision>
  <dcterms:created xsi:type="dcterms:W3CDTF">2011-04-19T04:36:43Z</dcterms:created>
  <dcterms:modified xsi:type="dcterms:W3CDTF">2022-05-05T01:26:57Z</dcterms:modified>
</cp:coreProperties>
</file>