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</p:sldMasterIdLst>
  <p:notesMasterIdLst>
    <p:notesMasterId r:id="rId20"/>
  </p:notesMasterIdLst>
  <p:sldIdLst>
    <p:sldId id="286" r:id="rId3"/>
    <p:sldId id="282" r:id="rId4"/>
    <p:sldId id="269" r:id="rId5"/>
    <p:sldId id="285" r:id="rId6"/>
    <p:sldId id="268" r:id="rId7"/>
    <p:sldId id="261" r:id="rId8"/>
    <p:sldId id="262" r:id="rId9"/>
    <p:sldId id="270" r:id="rId10"/>
    <p:sldId id="272" r:id="rId11"/>
    <p:sldId id="273" r:id="rId12"/>
    <p:sldId id="265" r:id="rId13"/>
    <p:sldId id="266" r:id="rId14"/>
    <p:sldId id="274" r:id="rId15"/>
    <p:sldId id="283" r:id="rId16"/>
    <p:sldId id="267" r:id="rId17"/>
    <p:sldId id="287" r:id="rId18"/>
    <p:sldId id="27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99"/>
    <a:srgbClr val="D2F2F6"/>
    <a:srgbClr val="9CE2EC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86" d="100"/>
          <a:sy n="86" d="100"/>
        </p:scale>
        <p:origin x="53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32158-0EDD-4A73-A1F7-90797340CDE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AEB58-A285-43BF-AFD5-E27258A69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C3B708B-7918-4BA7-BC7E-D56AA3FF93C6}" type="slidenum">
              <a:rPr lang="en-US" altLang="vi-VN" smtClean="0">
                <a:latin typeface="Arial" panose="020B0604020202020204" pitchFamily="34" charset="0"/>
              </a:rPr>
              <a:pPr/>
              <a:t>4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C4145-E858-4594-AFEB-B8F2D4E001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C2EA5-1E8B-4DDD-9A9A-23B38A714A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553FB-130B-4841-9586-0CBC252226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6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80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350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092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94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136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4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06775-55F0-40B6-B64C-375AF9166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09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9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222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6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844A7-132F-4B62-A2A7-EC2BD559A2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0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94DA-0EB7-4DD7-BDC9-D3450D9B13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0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A3F48-48E9-4E47-AC7B-A48988DE7F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02238-A84C-4C30-8035-E2479DEA1C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1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56D59-F87E-4C31-8CE7-397B8020BC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5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80591-1059-4276-9F0C-86C345D8AB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5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E4BAF-CF35-4BAC-A6F2-F0273A1054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EBCC3B-439A-4DF6-A850-CC42CF8E3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B2DE-69D6-4DB8-9B8B-4A34A47A62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82F2-2A19-426A-A5EF-AF9492D90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21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3.jpeg"/><Relationship Id="rId7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ách Giáo Khoa Kĩ thuật Lớp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55" l="15455" r="84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45" y="393200"/>
            <a:ext cx="7058235" cy="62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8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85775"/>
            <a:ext cx="3778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7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3743326"/>
            <a:ext cx="3778250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2008188" y="1049338"/>
            <a:ext cx="36703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2371726" y="219076"/>
            <a:ext cx="28135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vi-VN" altLang="en-US" sz="4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8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676400" y="1600201"/>
            <a:ext cx="88392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None/>
            </a:pPr>
            <a:r>
              <a:rPr lang="en-US" sz="2200" b="1" dirty="0">
                <a:cs typeface="Times New Roman" panose="02020603050405020304" pitchFamily="18" charset="0"/>
              </a:rPr>
              <a:t>c) </a:t>
            </a:r>
            <a:r>
              <a:rPr lang="en-US" sz="2200" b="1" dirty="0" err="1">
                <a:cs typeface="Times New Roman" panose="02020603050405020304" pitchFamily="18" charset="0"/>
              </a:rPr>
              <a:t>Quấn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quanh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khuy</a:t>
            </a:r>
            <a:r>
              <a:rPr lang="en-US" sz="2200" b="1" dirty="0">
                <a:cs typeface="Times New Roman" panose="02020603050405020304" pitchFamily="18" charset="0"/>
              </a:rPr>
              <a:t>.</a:t>
            </a:r>
            <a:br>
              <a:rPr lang="en-US" sz="2200" b="1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 qua 2 </a:t>
            </a:r>
            <a:r>
              <a:rPr lang="en-US" sz="2200" dirty="0" err="1">
                <a:cs typeface="Times New Roman" panose="02020603050405020304" pitchFamily="18" charset="0"/>
              </a:rPr>
              <a:t>lượt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cs typeface="Times New Roman" panose="02020603050405020304" pitchFamily="18" charset="0"/>
              </a:rPr>
              <a:t>sát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chân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nhưng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không</a:t>
            </a:r>
            <a:r>
              <a:rPr lang="en-US" sz="2200" dirty="0"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cs typeface="Times New Roman" panose="02020603050405020304" pitchFamily="18" charset="0"/>
              </a:rPr>
              <a:t>lỗ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5a). </a:t>
            </a:r>
            <a:r>
              <a:rPr lang="en-US" sz="2200" dirty="0" err="1">
                <a:cs typeface="Times New Roman" panose="02020603050405020304" pitchFamily="18" charset="0"/>
              </a:rPr>
              <a:t>Kéo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Tx/>
              <a:buNone/>
            </a:pPr>
            <a:r>
              <a:rPr lang="en-US" sz="2200" dirty="0">
                <a:cs typeface="Times New Roman" panose="02020603050405020304" pitchFamily="18" charset="0"/>
              </a:rPr>
              <a:t>	- </a:t>
            </a:r>
            <a:r>
              <a:rPr lang="en-US" sz="2200" dirty="0" err="1">
                <a:cs typeface="Times New Roman" panose="02020603050405020304" pitchFamily="18" charset="0"/>
              </a:rPr>
              <a:t>Quấn</a:t>
            </a:r>
            <a:r>
              <a:rPr lang="en-US" sz="2200" dirty="0">
                <a:cs typeface="Times New Roman" panose="02020603050405020304" pitchFamily="18" charset="0"/>
              </a:rPr>
              <a:t> 3-4 </a:t>
            </a:r>
            <a:r>
              <a:rPr lang="en-US" sz="2200" dirty="0" err="1">
                <a:cs typeface="Times New Roman" panose="02020603050405020304" pitchFamily="18" charset="0"/>
              </a:rPr>
              <a:t>vòng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quanh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khâu</a:t>
            </a:r>
            <a:r>
              <a:rPr lang="en-US" sz="2200" dirty="0"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cs typeface="Times New Roman" panose="02020603050405020304" pitchFamily="18" charset="0"/>
              </a:rPr>
              <a:t>giữa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(hay </a:t>
            </a:r>
            <a:r>
              <a:rPr lang="en-US" sz="2200" dirty="0" err="1">
                <a:cs typeface="Times New Roman" panose="02020603050405020304" pitchFamily="18" charset="0"/>
              </a:rPr>
              <a:t>còn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gọi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chân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)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5b). </a:t>
            </a:r>
          </a:p>
        </p:txBody>
      </p:sp>
      <p:pic>
        <p:nvPicPr>
          <p:cNvPr id="8196" name="Picture 7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6058" y="3452814"/>
            <a:ext cx="32766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200401"/>
            <a:ext cx="32766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5488840" y="6157913"/>
            <a:ext cx="3815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err="1">
                <a:cs typeface="Times New Roman" panose="02020603050405020304" pitchFamily="18" charset="0"/>
              </a:rPr>
              <a:t>Hình</a:t>
            </a:r>
            <a:r>
              <a:rPr lang="en-US" b="1" dirty="0">
                <a:cs typeface="Times New Roman" panose="02020603050405020304" pitchFamily="18" charset="0"/>
              </a:rPr>
              <a:t> 5</a:t>
            </a:r>
            <a:r>
              <a:rPr lang="en-US" dirty="0">
                <a:cs typeface="Times New Roman" panose="02020603050405020304" pitchFamily="18" charset="0"/>
              </a:rPr>
              <a:t>: </a:t>
            </a:r>
            <a:r>
              <a:rPr lang="en-US" dirty="0" err="1">
                <a:cs typeface="Times New Roman" panose="02020603050405020304" pitchFamily="18" charset="0"/>
              </a:rPr>
              <a:t>Quấn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chỉ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quanh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chân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khuy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76400" y="1600201"/>
            <a:ext cx="39624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None/>
            </a:pPr>
            <a:r>
              <a:rPr lang="en-US" sz="2200" b="1" dirty="0">
                <a:cs typeface="Times New Roman" panose="02020603050405020304" pitchFamily="18" charset="0"/>
              </a:rPr>
              <a:t>d) </a:t>
            </a:r>
            <a:r>
              <a:rPr lang="en-US" sz="2200" b="1" dirty="0" err="1"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thúc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đính</a:t>
            </a:r>
            <a:r>
              <a:rPr lang="en-US" sz="2200" b="1" dirty="0"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khuy</a:t>
            </a:r>
            <a:r>
              <a:rPr lang="en-US" sz="2200" b="1" dirty="0"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cs typeface="Times New Roman" panose="02020603050405020304" pitchFamily="18" charset="0"/>
              </a:rPr>
              <a:t>hinh</a:t>
            </a:r>
            <a:r>
              <a:rPr lang="en-US" sz="2200" b="1" dirty="0">
                <a:cs typeface="Times New Roman" panose="02020603050405020304" pitchFamily="18" charset="0"/>
              </a:rPr>
              <a:t> 6)</a:t>
            </a:r>
            <a:br>
              <a:rPr lang="en-US" sz="2200" b="1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Xuống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Lật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kéo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cs typeface="Times New Roman" panose="02020603050405020304" pitchFamily="18" charset="0"/>
              </a:rPr>
              <a:t>mặt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trái</a:t>
            </a:r>
            <a:r>
              <a:rPr lang="en-US" sz="2200" dirty="0"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cs typeface="Times New Roman" panose="02020603050405020304" pitchFamily="18" charset="0"/>
              </a:rPr>
              <a:t>Luồn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cs typeface="Times New Roman" panose="02020603050405020304" pitchFamily="18" charset="0"/>
              </a:rPr>
              <a:t>mũi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khâu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để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thắt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nút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Cắt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20" name="Picture 7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752600"/>
            <a:ext cx="4445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057400" y="4419601"/>
            <a:ext cx="3810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200" i="1">
                <a:cs typeface="Times New Roman" panose="02020603050405020304" pitchFamily="18" charset="0"/>
              </a:rPr>
              <a:t>Em hãy so sánh cách kết thúc đính khuy  với cách kết thúc đường khâu.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6248400" y="5181600"/>
            <a:ext cx="3810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200" b="1">
                <a:cs typeface="Times New Roman" panose="02020603050405020304" pitchFamily="18" charset="0"/>
              </a:rPr>
              <a:t>Hình 6: </a:t>
            </a:r>
            <a:r>
              <a:rPr lang="en-US" sz="2200" i="1">
                <a:cs typeface="Times New Roman" panose="02020603050405020304" pitchFamily="18" charset="0"/>
              </a:rPr>
              <a:t>Kết thúc đính khuy</a:t>
            </a:r>
            <a:endParaRPr lang="en-US" sz="2200" b="1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2509720" y="538163"/>
            <a:ext cx="4800600" cy="4127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vi-V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Vạch dấu các điểm đính khuy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 rot="10800000" flipV="1">
            <a:off x="1219200" y="2446338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Đính khuy vào các điểm vạch dấu</a:t>
            </a:r>
          </a:p>
        </p:txBody>
      </p:sp>
      <p:pic>
        <p:nvPicPr>
          <p:cNvPr id="17412" name="Picture 10" descr="Picture1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624" r="59662" b="59439"/>
          <a:stretch>
            <a:fillRect/>
          </a:stretch>
        </p:blipFill>
        <p:spPr bwMode="auto">
          <a:xfrm>
            <a:off x="2362200" y="3244851"/>
            <a:ext cx="2057400" cy="1300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11"/>
          <p:cNvSpPr txBox="1">
            <a:spLocks noChangeArrowheads="1"/>
          </p:cNvSpPr>
          <p:nvPr/>
        </p:nvSpPr>
        <p:spPr bwMode="auto">
          <a:xfrm rot="10800000" flipV="1">
            <a:off x="2076450" y="2827308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1682750" y="4713288"/>
            <a:ext cx="419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 Box 20"/>
          <p:cNvSpPr txBox="1">
            <a:spLocks noChangeArrowheads="1"/>
          </p:cNvSpPr>
          <p:nvPr/>
        </p:nvSpPr>
        <p:spPr bwMode="auto">
          <a:xfrm>
            <a:off x="6324601" y="4830733"/>
            <a:ext cx="33384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6" name="Picture 27" descr="Picture1"/>
          <p:cNvPicPr>
            <a:picLocks noChangeAspect="1" noChangeArrowheads="1"/>
          </p:cNvPicPr>
          <p:nvPr/>
        </p:nvPicPr>
        <p:blipFill>
          <a:blip r:embed="rId3" cstate="print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4274" r="14706" b="80676"/>
          <a:stretch>
            <a:fillRect/>
          </a:stretch>
        </p:blipFill>
        <p:spPr bwMode="auto">
          <a:xfrm>
            <a:off x="6248400" y="990600"/>
            <a:ext cx="27432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30"/>
          <p:cNvSpPr txBox="1">
            <a:spLocks noChangeArrowheads="1"/>
          </p:cNvSpPr>
          <p:nvPr/>
        </p:nvSpPr>
        <p:spPr bwMode="auto">
          <a:xfrm rot="10800000" flipV="1">
            <a:off x="6324600" y="2787620"/>
            <a:ext cx="3811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9" name="Picture 6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230563"/>
            <a:ext cx="2111375" cy="154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7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3244851"/>
            <a:ext cx="2111375" cy="151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8" descr="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5218114"/>
            <a:ext cx="2168525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7" descr="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5159376"/>
            <a:ext cx="2047875" cy="159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8" descr="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5183189"/>
            <a:ext cx="1993900" cy="15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21" descr="Picture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4274" r="51007" b="81354"/>
          <a:stretch>
            <a:fillRect/>
          </a:stretch>
        </p:blipFill>
        <p:spPr bwMode="auto">
          <a:xfrm>
            <a:off x="3244850" y="1025526"/>
            <a:ext cx="2628900" cy="147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1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1314615" y="-133346"/>
            <a:ext cx="6146800" cy="237807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1086930" y="1224760"/>
            <a:ext cx="6146800" cy="237807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ĐÁNH GIÁ SẢN PHẨM.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283063" y="3808475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quấn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chặt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chắn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271" name="Rectangle 20"/>
          <p:cNvSpPr>
            <a:spLocks noChangeArrowheads="1"/>
          </p:cNvSpPr>
          <p:nvPr/>
        </p:nvSpPr>
        <p:spPr bwMode="auto">
          <a:xfrm>
            <a:off x="100295" y="0"/>
            <a:ext cx="119914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28800" y="1828801"/>
            <a:ext cx="8839200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Font typeface="Wingdings" pitchFamily="2" charset="2"/>
              <a:buAutoNum type="arabicPeriod"/>
            </a:pP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thực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hiện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theo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bước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Vạch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dấu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điểm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trên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vải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điểm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Tx/>
              <a:buFont typeface="Wingdings" pitchFamily="2" charset="2"/>
              <a:buAutoNum type="arabicPeriod"/>
            </a:pPr>
            <a:r>
              <a:rPr lang="en-US" sz="2400" dirty="0" err="1">
                <a:cs typeface="Times New Roman" panose="02020603050405020304" pitchFamily="18" charset="0"/>
              </a:rPr>
              <a:t>Khi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cần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kim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cs typeface="Times New Roman" panose="02020603050405020304" pitchFamily="18" charset="0"/>
              </a:rPr>
              <a:t>một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xuống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kim</a:t>
            </a:r>
            <a:r>
              <a:rPr lang="en-US" sz="2400" dirty="0"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cs typeface="Times New Roman" panose="02020603050405020304" pitchFamily="18" charset="0"/>
              </a:rPr>
              <a:t>một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còn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lại</a:t>
            </a:r>
            <a:r>
              <a:rPr lang="en-US" sz="2400" dirty="0"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cs typeface="Times New Roman" panose="02020603050405020304" pitchFamily="18" charset="0"/>
              </a:rPr>
              <a:t>lần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quấn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chỉ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quanh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chan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nút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chỉ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055939" y="1309689"/>
            <a:ext cx="1576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nhớ</a:t>
            </a:r>
            <a:endParaRPr lang="en-US" sz="2800" b="1" dirty="0">
              <a:solidFill>
                <a:srgbClr val="009999"/>
              </a:solidFill>
              <a:latin typeface="Arial" charset="0"/>
            </a:endParaRP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149460" y="43397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Tx/>
              <a:buNone/>
            </a:pPr>
            <a:r>
              <a:rPr lang="en-US" sz="2400" dirty="0">
                <a:cs typeface="Times New Roman" panose="02020603050405020304" pitchFamily="18" charset="0"/>
              </a:rPr>
              <a:t> 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đúng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điểm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dấu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vòng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chỉ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quấn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quanh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chân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chặt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khâu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chắc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chắn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26038" y="4187950"/>
            <a:ext cx="348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Đánh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sản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phẩm</a:t>
            </a:r>
            <a:endParaRPr lang="en-US" sz="2800" b="1" dirty="0">
              <a:solidFill>
                <a:srgbClr val="0099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058" y="2594155"/>
            <a:ext cx="3240157" cy="2462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85" y="4246010"/>
            <a:ext cx="3623057" cy="2530716"/>
          </a:xfrm>
          <a:prstGeom prst="rect">
            <a:avLst/>
          </a:prstGeom>
        </p:spPr>
      </p:pic>
      <p:pic>
        <p:nvPicPr>
          <p:cNvPr id="7" name="Picture 6" descr="Làm đồ handmade bằng khuy hình siêu ngộ nghĩnh - Sáng tạo - Việt Giải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01" y="1854755"/>
            <a:ext cx="3332679" cy="227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3" y="1890157"/>
            <a:ext cx="3731302" cy="2238781"/>
          </a:xfrm>
          <a:prstGeom prst="rect">
            <a:avLst/>
          </a:prstGeom>
        </p:spPr>
      </p:pic>
      <p:pic>
        <p:nvPicPr>
          <p:cNvPr id="9" name="Picture 10" descr="SÁNG TẠO TỪ NÚT 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01" y="4382637"/>
            <a:ext cx="3332679" cy="22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8639" y="482218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9460" y="1266956"/>
            <a:ext cx="903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Làm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những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phẩm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sáng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tạo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khuy</a:t>
            </a:r>
            <a:r>
              <a:rPr lang="en-US" sz="2800" dirty="0">
                <a:solidFill>
                  <a:srgbClr val="0000FF"/>
                </a:solidFill>
              </a:rPr>
              <a:t> 2 </a:t>
            </a:r>
            <a:r>
              <a:rPr lang="en-US" sz="2800" dirty="0" err="1">
                <a:solidFill>
                  <a:srgbClr val="0000FF"/>
                </a:solidFill>
              </a:rPr>
              <a:t>lỗ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yêu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thích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5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48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560" y="582855"/>
            <a:ext cx="227337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Khởi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4046835" y="2040636"/>
            <a:ext cx="2580430" cy="21250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1768249" y="3103166"/>
            <a:ext cx="2580430" cy="212506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6328347" y="3034735"/>
            <a:ext cx="2580430" cy="212506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4018890" y="4296292"/>
            <a:ext cx="2580430" cy="212506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60200" y="935880"/>
            <a:ext cx="6868498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err="1">
                <a:solidFill>
                  <a:srgbClr val="0000FF"/>
                </a:solidFill>
              </a:rPr>
              <a:t>Kể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tên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chủ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đề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sẽ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học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trong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chương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môn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Kĩ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thuật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lớp</a:t>
            </a:r>
            <a:r>
              <a:rPr lang="en-US" sz="2800" dirty="0">
                <a:solidFill>
                  <a:srgbClr val="0000FF"/>
                </a:solidFill>
              </a:rPr>
              <a:t> 5 </a:t>
            </a:r>
          </a:p>
        </p:txBody>
      </p:sp>
    </p:spTree>
    <p:extLst>
      <p:ext uri="{BB962C8B-B14F-4D97-AF65-F5344CB8AC3E}">
        <p14:creationId xmlns:p14="http://schemas.microsoft.com/office/powerpoint/2010/main" val="26280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8625" y="1215574"/>
            <a:ext cx="5464440" cy="23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7200" b="1" dirty="0" err="1"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Kĩ</a:t>
            </a:r>
            <a:r>
              <a:rPr lang="en-US" altLang="vi-VN" sz="7200" b="1" dirty="0"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thuật</a:t>
            </a:r>
            <a:r>
              <a:rPr lang="en-US" altLang="vi-VN" sz="7200" b="1" dirty="0"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Thjuaat</a:t>
            </a:r>
            <a:endParaRPr lang="en-US" altLang="vi-VN" sz="7200" b="1" dirty="0">
              <a:solidFill>
                <a:schemeClr val="bg1"/>
              </a:solidFill>
              <a:latin typeface="Times New Roman" panose="02020603050405020304" pitchFamily="18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62826" y="2477409"/>
            <a:ext cx="9942245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Bài 1: Đính khuy hai lỗ </a:t>
            </a:r>
          </a:p>
        </p:txBody>
      </p:sp>
    </p:spTree>
    <p:extLst>
      <p:ext uri="{BB962C8B-B14F-4D97-AF65-F5344CB8AC3E}">
        <p14:creationId xmlns:p14="http://schemas.microsoft.com/office/powerpoint/2010/main" val="12572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4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95B8F1-21F6-4435-AFC2-859E69386304}"/>
              </a:ext>
            </a:extLst>
          </p:cNvPr>
          <p:cNvSpPr/>
          <p:nvPr/>
        </p:nvSpPr>
        <p:spPr>
          <a:xfrm>
            <a:off x="1921775" y="2138785"/>
            <a:ext cx="8576135" cy="33393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CE18A-5F4E-4AE6-ADF0-187B13A2A7A4}"/>
              </a:ext>
            </a:extLst>
          </p:cNvPr>
          <p:cNvSpPr/>
          <p:nvPr/>
        </p:nvSpPr>
        <p:spPr>
          <a:xfrm>
            <a:off x="3262532" y="603448"/>
            <a:ext cx="5666936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buNone/>
              <a:defRPr/>
            </a:pPr>
            <a:r>
              <a:rPr lang="en-US" sz="5400" b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45746"/>
                </a:solidFill>
                <a:cs typeface="Times New Roman" panose="02020603050405020304" pitchFamily="18" charset="0"/>
              </a:rPr>
              <a:t>Yêu câu cần đạt</a:t>
            </a:r>
            <a:endParaRPr lang="en-US" sz="54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457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53042" y="2481548"/>
            <a:ext cx="652697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74812" y="3393689"/>
            <a:ext cx="736539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42649" y="4305829"/>
            <a:ext cx="6916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1030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69947" y="5810474"/>
            <a:ext cx="48351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496560" y="615266"/>
            <a:ext cx="5160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LIỆU, DỤNG CỤ</a:t>
            </a:r>
            <a:r>
              <a:rPr lang="en-US" alt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  <a:endParaRPr lang="vi-VN" altLang="vi-VN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95" y="1424793"/>
            <a:ext cx="2440032" cy="1325002"/>
          </a:xfrm>
          <a:prstGeom prst="rect">
            <a:avLst/>
          </a:prstGeom>
        </p:spPr>
      </p:pic>
      <p:pic>
        <p:nvPicPr>
          <p:cNvPr id="14" name="Picture 9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1714" y="1289366"/>
            <a:ext cx="2441205" cy="17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121" y="4005659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6819968" y="3803720"/>
            <a:ext cx="2944695" cy="1892396"/>
            <a:chOff x="866998" y="2771743"/>
            <a:chExt cx="5105580" cy="3449351"/>
          </a:xfrm>
        </p:grpSpPr>
        <p:pic>
          <p:nvPicPr>
            <p:cNvPr id="1036" name="Picture 12" descr="Hộp Kim Chỉ May Vá Quần Áo | Tik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" b="100000" l="4000" r="99778">
                          <a14:backgroundMark x1="46333" y1="98333" x2="46667" y2="98333"/>
                          <a14:backgroundMark x1="55444" y1="92833" x2="55667" y2="91333"/>
                          <a14:backgroundMark x1="55444" y1="91333" x2="56444" y2="96333"/>
                          <a14:backgroundMark x1="56222" y1="93167" x2="55667" y2="90833"/>
                          <a14:backgroundMark x1="55444" y1="92500" x2="53889" y2="90833"/>
                          <a14:backgroundMark x1="57778" y1="92000" x2="57778" y2="92000"/>
                          <a14:backgroundMark x1="57778" y1="92000" x2="57778" y2="92000"/>
                          <a14:backgroundMark x1="57222" y1="89667" x2="57556" y2="89667"/>
                          <a14:backgroundMark x1="55667" y1="90167" x2="56000" y2="89667"/>
                          <a14:backgroundMark x1="63222" y1="90500" x2="63222" y2="90500"/>
                          <a14:backgroundMark x1="63222" y1="90500" x2="63222" y2="90500"/>
                          <a14:backgroundMark x1="62667" y1="88167" x2="62667" y2="88167"/>
                          <a14:backgroundMark x1="65000" y1="89000" x2="65000" y2="89000"/>
                          <a14:backgroundMark x1="63778" y1="87833" x2="64222" y2="87833"/>
                          <a14:backgroundMark x1="61667" y1="89333" x2="61667" y2="8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98" y="2817374"/>
              <a:ext cx="5105580" cy="340372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2815" y="2771743"/>
              <a:ext cx="1146088" cy="11378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3" name="Rectangle 12"/>
          <p:cNvSpPr/>
          <p:nvPr/>
        </p:nvSpPr>
        <p:spPr>
          <a:xfrm>
            <a:off x="859245" y="2844841"/>
            <a:ext cx="47306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vi-VN" sz="2800" dirty="0">
                <a:solidFill>
                  <a:srgbClr val="7030A0"/>
                </a:solidFill>
              </a:rPr>
              <a:t>- </a:t>
            </a:r>
            <a:r>
              <a:rPr lang="en-US" altLang="vi-VN" sz="2800" dirty="0" err="1">
                <a:solidFill>
                  <a:srgbClr val="7030A0"/>
                </a:solidFill>
              </a:rPr>
              <a:t>Một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mảnh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vải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hình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chữ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nhật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có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kích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thước</a:t>
            </a:r>
            <a:r>
              <a:rPr lang="en-US" altLang="vi-VN" sz="2800" dirty="0">
                <a:solidFill>
                  <a:srgbClr val="7030A0"/>
                </a:solidFill>
              </a:rPr>
              <a:t> 10cm x 15cm.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27265" y="2929566"/>
            <a:ext cx="426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vi-VN" sz="2800" dirty="0">
                <a:solidFill>
                  <a:srgbClr val="7030A0"/>
                </a:solidFill>
              </a:rPr>
              <a:t>- 2 </a:t>
            </a:r>
            <a:r>
              <a:rPr lang="en-US" altLang="vi-VN" sz="2800" dirty="0" err="1">
                <a:solidFill>
                  <a:srgbClr val="7030A0"/>
                </a:solidFill>
              </a:rPr>
              <a:t>hoặc</a:t>
            </a:r>
            <a:r>
              <a:rPr lang="en-US" altLang="vi-VN" sz="2800" dirty="0">
                <a:solidFill>
                  <a:srgbClr val="7030A0"/>
                </a:solidFill>
              </a:rPr>
              <a:t> 3 </a:t>
            </a:r>
            <a:r>
              <a:rPr lang="en-US" altLang="vi-VN" sz="2800" dirty="0" err="1">
                <a:solidFill>
                  <a:srgbClr val="7030A0"/>
                </a:solidFill>
              </a:rPr>
              <a:t>chiếc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khuy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hai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lỗ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62825" y="5955446"/>
            <a:ext cx="3187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vi-VN" sz="2800" dirty="0" err="1">
                <a:solidFill>
                  <a:srgbClr val="7030A0"/>
                </a:solidFill>
              </a:rPr>
              <a:t>Chỉ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khâu</a:t>
            </a:r>
            <a:r>
              <a:rPr lang="en-US" altLang="vi-VN" sz="2800" dirty="0">
                <a:solidFill>
                  <a:srgbClr val="7030A0"/>
                </a:solidFill>
              </a:rPr>
              <a:t>, </a:t>
            </a:r>
            <a:r>
              <a:rPr lang="en-US" altLang="vi-VN" sz="2800" dirty="0" err="1">
                <a:solidFill>
                  <a:srgbClr val="7030A0"/>
                </a:solidFill>
              </a:rPr>
              <a:t>kim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khâu</a:t>
            </a:r>
            <a:r>
              <a:rPr lang="en-US" altLang="vi-VN" sz="2800" dirty="0">
                <a:solidFill>
                  <a:srgbClr val="7030A0"/>
                </a:solidFill>
              </a:rPr>
              <a:t>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9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739901"/>
            <a:ext cx="44450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0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9055" y="1283528"/>
            <a:ext cx="37338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1965326" y="5465763"/>
            <a:ext cx="8474075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i="1" dirty="0" err="1"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hãy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quan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sát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cs typeface="Times New Roman" panose="02020603050405020304" pitchFamily="18" charset="0"/>
              </a:rPr>
              <a:t> 1a </a:t>
            </a:r>
            <a:r>
              <a:rPr lang="en-US" sz="2200" i="1" dirty="0" err="1"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nhận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xét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đặc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điểm</a:t>
            </a:r>
            <a:r>
              <a:rPr lang="en-US" sz="2200" i="1" dirty="0"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dạng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khuy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lỗ</a:t>
            </a:r>
            <a:r>
              <a:rPr lang="en-US" sz="2200" i="1" dirty="0"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err="1">
                <a:cs typeface="Times New Roman" panose="02020603050405020304" pitchFamily="18" charset="0"/>
              </a:rPr>
              <a:t>Quan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sát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cs typeface="Times New Roman" panose="02020603050405020304" pitchFamily="18" charset="0"/>
              </a:rPr>
              <a:t> 1b, </a:t>
            </a:r>
            <a:r>
              <a:rPr lang="en-US" sz="2200" i="1" dirty="0" err="1"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nhận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xét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gì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đường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khâu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trên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khuy</a:t>
            </a:r>
            <a:r>
              <a:rPr lang="en-US" sz="2200" i="1" dirty="0">
                <a:cs typeface="Times New Roman" panose="02020603050405020304" pitchFamily="18" charset="0"/>
              </a:rPr>
              <a:t> 2 </a:t>
            </a:r>
            <a:r>
              <a:rPr lang="en-US" sz="2200" i="1" dirty="0" err="1">
                <a:cs typeface="Times New Roman" panose="02020603050405020304" pitchFamily="18" charset="0"/>
              </a:rPr>
              <a:t>lỗ</a:t>
            </a:r>
            <a:r>
              <a:rPr lang="en-US" sz="2200" i="1" dirty="0"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4648201" y="4953000"/>
            <a:ext cx="103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>
                <a:latin typeface="Arial" charset="0"/>
              </a:rPr>
              <a:t>Hình 1.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29"/>
          <p:cNvSpPr txBox="1">
            <a:spLocks noChangeArrowheads="1"/>
          </p:cNvSpPr>
          <p:nvPr/>
        </p:nvSpPr>
        <p:spPr bwMode="auto">
          <a:xfrm>
            <a:off x="1676400" y="1524000"/>
            <a:ext cx="8915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Font typeface="Wingdings" pitchFamily="2" charset="2"/>
              <a:buAutoNum type="arabicPeriod"/>
            </a:pPr>
            <a:r>
              <a:rPr lang="en-US" sz="2200" b="1" dirty="0" err="1">
                <a:cs typeface="Times New Roman" panose="02020603050405020304" pitchFamily="18" charset="0"/>
              </a:rPr>
              <a:t>Vạch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dấu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đính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khuy</a:t>
            </a:r>
            <a:r>
              <a:rPr lang="en-US" sz="2200" b="1" dirty="0">
                <a:cs typeface="Times New Roman" panose="02020603050405020304" pitchFamily="18" charset="0"/>
              </a:rPr>
              <a:t>.</a:t>
            </a:r>
            <a:br>
              <a:rPr lang="en-US" sz="2200" b="1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Đặt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bàn</a:t>
            </a:r>
            <a:r>
              <a:rPr lang="en-US" sz="2200" dirty="0"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cs typeface="Times New Roman" panose="02020603050405020304" pitchFamily="18" charset="0"/>
              </a:rPr>
              <a:t>mặt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trái</a:t>
            </a:r>
            <a:r>
              <a:rPr lang="en-US" sz="2200" dirty="0"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cs typeface="Times New Roman" panose="02020603050405020304" pitchFamily="18" charset="0"/>
              </a:rPr>
              <a:t>trên</a:t>
            </a:r>
            <a:r>
              <a:rPr lang="en-US" sz="2200" dirty="0">
                <a:cs typeface="Times New Roman" panose="02020603050405020304" pitchFamily="18" charset="0"/>
              </a:rPr>
              <a:t>. 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thẳng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mép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3cm.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Gấp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theo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miết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kĩ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gấp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để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làm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nẹp</a:t>
            </a:r>
            <a:r>
              <a:rPr lang="en-US" sz="2200" dirty="0"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cs typeface="Times New Roman" panose="02020603050405020304" pitchFamily="18" charset="0"/>
              </a:rPr>
              <a:t>Khâu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lược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cố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định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nẹp</a:t>
            </a:r>
            <a:r>
              <a:rPr lang="en-US" sz="2200" dirty="0"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2a)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Lật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mặt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phải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của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trên</a:t>
            </a:r>
            <a:r>
              <a:rPr lang="en-US" sz="2200" dirty="0"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thẳng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gấp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của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nẹp</a:t>
            </a:r>
            <a:r>
              <a:rPr lang="en-US" sz="2200" dirty="0">
                <a:cs typeface="Times New Roman" panose="02020603050405020304" pitchFamily="18" charset="0"/>
              </a:rPr>
              <a:t> 15mm.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cs typeface="Times New Roman" panose="02020603050405020304" pitchFamily="18" charset="0"/>
              </a:rPr>
              <a:t>điểm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nhau</a:t>
            </a:r>
            <a:r>
              <a:rPr lang="en-US" sz="2200" dirty="0">
                <a:cs typeface="Times New Roman" panose="02020603050405020304" pitchFamily="18" charset="0"/>
              </a:rPr>
              <a:t> 4cm </a:t>
            </a:r>
            <a:r>
              <a:rPr lang="en-US" sz="2200" dirty="0" err="1">
                <a:cs typeface="Times New Roman" panose="02020603050405020304" pitchFamily="18" charset="0"/>
              </a:rPr>
              <a:t>trên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2b)</a:t>
            </a:r>
          </a:p>
        </p:txBody>
      </p:sp>
      <p:pic>
        <p:nvPicPr>
          <p:cNvPr id="5124" name="Picture 1031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4391025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032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0352" y="4391025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033"/>
          <p:cNvSpPr txBox="1">
            <a:spLocks noChangeArrowheads="1"/>
          </p:cNvSpPr>
          <p:nvPr/>
        </p:nvSpPr>
        <p:spPr bwMode="auto">
          <a:xfrm>
            <a:off x="5260976" y="6248400"/>
            <a:ext cx="995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err="1">
                <a:cs typeface="Times New Roman" panose="02020603050405020304" pitchFamily="18" charset="0"/>
              </a:rPr>
              <a:t>Hình</a:t>
            </a:r>
            <a:r>
              <a:rPr lang="en-US" b="1" dirty="0"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86480" y="677584"/>
            <a:ext cx="7095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  <a:endParaRPr lang="vi-VN" altLang="vi-VN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238720" y="544990"/>
            <a:ext cx="89027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vi-VN" b="1" dirty="0">
                <a:latin typeface="Times New Roman" panose="02020603050405020304" pitchFamily="18" charset="0"/>
              </a:rPr>
              <a:t>2.Đính </a:t>
            </a:r>
            <a:r>
              <a:rPr lang="en-US" altLang="vi-VN" b="1" dirty="0" err="1">
                <a:latin typeface="Times New Roman" panose="02020603050405020304" pitchFamily="18" charset="0"/>
              </a:rPr>
              <a:t>khuy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vào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vạch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dấu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  <a:br>
              <a:rPr lang="en-US" altLang="vi-VN" b="1" dirty="0">
                <a:latin typeface="Times New Roman" panose="02020603050405020304" pitchFamily="18" charset="0"/>
              </a:rPr>
            </a:br>
            <a:r>
              <a:rPr lang="en-US" altLang="vi-VN" b="1" dirty="0">
                <a:latin typeface="Times New Roman" panose="02020603050405020304" pitchFamily="18" charset="0"/>
              </a:rPr>
              <a:t>a) </a:t>
            </a:r>
            <a:r>
              <a:rPr lang="en-US" altLang="vi-VN" b="1" dirty="0" err="1">
                <a:latin typeface="Times New Roman" panose="02020603050405020304" pitchFamily="18" charset="0"/>
              </a:rPr>
              <a:t>Chuẩn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đính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khuy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  <a:br>
              <a:rPr lang="en-US" altLang="vi-VN" b="1" dirty="0">
                <a:latin typeface="Times New Roman" panose="02020603050405020304" pitchFamily="18" charset="0"/>
              </a:rPr>
            </a:br>
            <a:r>
              <a:rPr lang="en-US" altLang="vi-VN" dirty="0">
                <a:latin typeface="Times New Roman" panose="02020603050405020304" pitchFamily="18" charset="0"/>
              </a:rPr>
              <a:t>- </a:t>
            </a:r>
            <a:r>
              <a:rPr lang="en-US" altLang="vi-VN" dirty="0" err="1">
                <a:latin typeface="Times New Roman" panose="02020603050405020304" pitchFamily="18" charset="0"/>
              </a:rPr>
              <a:t>Cắt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một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đoạn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dài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khoảng</a:t>
            </a:r>
            <a:r>
              <a:rPr lang="en-US" altLang="vi-VN" dirty="0">
                <a:latin typeface="Times New Roman" panose="02020603050405020304" pitchFamily="18" charset="0"/>
              </a:rPr>
              <a:t> 50cm. </a:t>
            </a:r>
            <a:r>
              <a:rPr lang="en-US" altLang="vi-VN" dirty="0" err="1">
                <a:latin typeface="Times New Roman" panose="02020603050405020304" pitchFamily="18" charset="0"/>
              </a:rPr>
              <a:t>Xâu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kim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i="1" dirty="0">
                <a:latin typeface="Times New Roman" panose="02020603050405020304" pitchFamily="18" charset="0"/>
              </a:rPr>
              <a:t>(</a:t>
            </a:r>
            <a:r>
              <a:rPr lang="en-US" altLang="vi-VN" i="1" dirty="0" err="1">
                <a:latin typeface="Times New Roman" panose="02020603050405020304" pitchFamily="18" charset="0"/>
              </a:rPr>
              <a:t>Xâu</a:t>
            </a:r>
            <a:r>
              <a:rPr lang="en-US" altLang="vi-VN" i="1" dirty="0">
                <a:latin typeface="Times New Roman" panose="02020603050405020304" pitchFamily="18" charset="0"/>
              </a:rPr>
              <a:t> </a:t>
            </a:r>
            <a:r>
              <a:rPr lang="en-US" altLang="vi-VN" i="1" dirty="0" err="1">
                <a:latin typeface="Times New Roman" panose="02020603050405020304" pitchFamily="18" charset="0"/>
              </a:rPr>
              <a:t>chỉ</a:t>
            </a:r>
            <a:r>
              <a:rPr lang="en-US" altLang="vi-VN" i="1" dirty="0">
                <a:latin typeface="Times New Roman" panose="02020603050405020304" pitchFamily="18" charset="0"/>
              </a:rPr>
              <a:t> </a:t>
            </a:r>
            <a:r>
              <a:rPr lang="en-US" altLang="vi-VN" i="1" dirty="0" err="1">
                <a:latin typeface="Times New Roman" panose="02020603050405020304" pitchFamily="18" charset="0"/>
              </a:rPr>
              <a:t>đôi</a:t>
            </a:r>
            <a:r>
              <a:rPr lang="en-US" altLang="vi-VN" i="1" dirty="0">
                <a:latin typeface="Times New Roman" panose="02020603050405020304" pitchFamily="18" charset="0"/>
              </a:rPr>
              <a:t>).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Kéo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hai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đầu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bằng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nhau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vê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nút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. </a:t>
            </a:r>
            <a:br>
              <a:rPr lang="en-US" altLang="vi-VN" dirty="0">
                <a:latin typeface="Times New Roman" panose="02020603050405020304" pitchFamily="18" charset="0"/>
              </a:rPr>
            </a:br>
            <a:r>
              <a:rPr lang="en-US" altLang="vi-VN" dirty="0">
                <a:latin typeface="Times New Roman" panose="02020603050405020304" pitchFamily="18" charset="0"/>
              </a:rPr>
              <a:t>- </a:t>
            </a:r>
            <a:r>
              <a:rPr lang="en-US" altLang="vi-VN" dirty="0" err="1">
                <a:latin typeface="Times New Roman" panose="02020603050405020304" pitchFamily="18" charset="0"/>
              </a:rPr>
              <a:t>Đặt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tâm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khuy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điểm</a:t>
            </a:r>
            <a:r>
              <a:rPr lang="en-US" altLang="vi-VN" dirty="0">
                <a:latin typeface="Times New Roman" panose="02020603050405020304" pitchFamily="18" charset="0"/>
              </a:rPr>
              <a:t> A, </a:t>
            </a:r>
            <a:r>
              <a:rPr lang="en-US" altLang="vi-VN" dirty="0" err="1">
                <a:latin typeface="Times New Roman" panose="02020603050405020304" pitchFamily="18" charset="0"/>
              </a:rPr>
              <a:t>hai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lỗ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khuy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nằm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ngang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trên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đường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vạch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dấu</a:t>
            </a:r>
            <a:r>
              <a:rPr lang="en-US" altLang="vi-VN" dirty="0">
                <a:latin typeface="Times New Roman" panose="02020603050405020304" pitchFamily="18" charset="0"/>
              </a:rPr>
              <a:t>. </a:t>
            </a:r>
            <a:r>
              <a:rPr lang="en-US" altLang="vi-VN" dirty="0" err="1">
                <a:latin typeface="Times New Roman" panose="02020603050405020304" pitchFamily="18" charset="0"/>
              </a:rPr>
              <a:t>dùng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ngón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cái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ngón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trỏ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của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trái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giữ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cố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định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khuy</a:t>
            </a:r>
            <a:r>
              <a:rPr lang="en-US" altLang="vi-VN" dirty="0">
                <a:latin typeface="Times New Roman" panose="02020603050405020304" pitchFamily="18" charset="0"/>
              </a:rPr>
              <a:t> (</a:t>
            </a:r>
            <a:r>
              <a:rPr lang="en-US" altLang="vi-VN" dirty="0" err="1">
                <a:latin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</a:rPr>
              <a:t> 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1126" y="6273800"/>
            <a:ext cx="63230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i="1" dirty="0">
                <a:cs typeface="Times New Roman" panose="02020603050405020304" pitchFamily="18" charset="0"/>
              </a:rPr>
              <a:t>Hình 3: Giữ khuy để đính vào vải</a:t>
            </a:r>
          </a:p>
        </p:txBody>
      </p:sp>
      <p:pic>
        <p:nvPicPr>
          <p:cNvPr id="9220" name="Picture 11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05" y="3201315"/>
            <a:ext cx="3463260" cy="28183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3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819275" y="122239"/>
            <a:ext cx="4191000" cy="659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vi-VN" sz="3200" b="1">
                <a:latin typeface="Times New Roman" panose="02020603050405020304" pitchFamily="18" charset="0"/>
              </a:rPr>
              <a:t>b) Đính khuy.</a:t>
            </a:r>
            <a:br>
              <a:rPr lang="en-US" altLang="vi-VN" sz="3200" b="1">
                <a:latin typeface="Times New Roman" panose="02020603050405020304" pitchFamily="18" charset="0"/>
              </a:rPr>
            </a:br>
            <a:r>
              <a:rPr lang="en-US" altLang="vi-VN" sz="3200">
                <a:latin typeface="Times New Roman" panose="02020603050405020304" pitchFamily="18" charset="0"/>
              </a:rPr>
              <a:t>- Lên kim từ dưới vải qua lỗ khuy thứ nhất. Kéo chỉ lên cho chỉ sát vào mặt vải (hình 4a)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vi-VN" sz="3200">
                <a:latin typeface="Times New Roman" panose="02020603050405020304" pitchFamily="18" charset="0"/>
              </a:rPr>
              <a:t>	-Xuống kim qua lỗ khuy thứ hai và lớp vải dưới lỗ khuy (hình 4b). Rút chỉ.</a:t>
            </a:r>
            <a:br>
              <a:rPr lang="en-US" altLang="vi-VN" sz="3200">
                <a:latin typeface="Times New Roman" panose="02020603050405020304" pitchFamily="18" charset="0"/>
              </a:rPr>
            </a:br>
            <a:r>
              <a:rPr lang="en-US" altLang="vi-VN" sz="3200">
                <a:latin typeface="Times New Roman" panose="02020603050405020304" pitchFamily="18" charset="0"/>
              </a:rPr>
              <a:t>- Tiếp tục lên kim, xuống kim 4-5 lần như vậy.</a:t>
            </a:r>
          </a:p>
        </p:txBody>
      </p:sp>
      <p:pic>
        <p:nvPicPr>
          <p:cNvPr id="11267" name="Picture 6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122238"/>
            <a:ext cx="3778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7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3662364"/>
            <a:ext cx="3778250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7708900" y="6294438"/>
            <a:ext cx="3644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sz="3200" i="1">
                <a:latin typeface="Calibri" panose="020F0502020204030204" pitchFamily="34" charset="0"/>
              </a:rPr>
              <a:t>Hình 4b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7708900" y="2981325"/>
            <a:ext cx="3644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sz="3200" i="1">
                <a:latin typeface="Calibri" panose="020F0502020204030204" pitchFamily="34" charset="0"/>
              </a:rPr>
              <a:t>Hình 4a</a:t>
            </a:r>
          </a:p>
        </p:txBody>
      </p:sp>
    </p:spTree>
    <p:extLst>
      <p:ext uri="{BB962C8B-B14F-4D97-AF65-F5344CB8AC3E}">
        <p14:creationId xmlns:p14="http://schemas.microsoft.com/office/powerpoint/2010/main" val="3111877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</TotalTime>
  <Words>790</Words>
  <Application>Microsoft Office PowerPoint</Application>
  <PresentationFormat>Widescreen</PresentationFormat>
  <Paragraphs>51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VNI-Avo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Bước 1: Vạch dấu các điểm đính khuy</vt:lpstr>
      <vt:lpstr>PowerPoint Presentation</vt:lpstr>
      <vt:lpstr>PowerPoint Presentation</vt:lpstr>
      <vt:lpstr>PowerPoint Presentation</vt:lpstr>
      <vt:lpstr>PowerPoint Presentation</vt:lpstr>
    </vt:vector>
  </TitlesOfParts>
  <Company>giaoviensangtao.net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SleepingMan</dc:creator>
  <cp:lastModifiedBy>Quoc Hung</cp:lastModifiedBy>
  <cp:revision>134</cp:revision>
  <cp:lastPrinted>1601-01-01T00:00:00Z</cp:lastPrinted>
  <dcterms:created xsi:type="dcterms:W3CDTF">2007-05-02T06:41:29Z</dcterms:created>
  <dcterms:modified xsi:type="dcterms:W3CDTF">2021-09-01T15:07:19Z</dcterms:modified>
</cp:coreProperties>
</file>