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77" r:id="rId1"/>
  </p:sldMasterIdLst>
  <p:notesMasterIdLst>
    <p:notesMasterId r:id="rId24"/>
  </p:notesMasterIdLst>
  <p:sldIdLst>
    <p:sldId id="320" r:id="rId2"/>
    <p:sldId id="257" r:id="rId3"/>
    <p:sldId id="328" r:id="rId4"/>
    <p:sldId id="319" r:id="rId5"/>
    <p:sldId id="276" r:id="rId6"/>
    <p:sldId id="290" r:id="rId7"/>
    <p:sldId id="338" r:id="rId8"/>
    <p:sldId id="300" r:id="rId9"/>
    <p:sldId id="298" r:id="rId10"/>
    <p:sldId id="329" r:id="rId11"/>
    <p:sldId id="332" r:id="rId12"/>
    <p:sldId id="321" r:id="rId13"/>
    <p:sldId id="304" r:id="rId14"/>
    <p:sldId id="311" r:id="rId15"/>
    <p:sldId id="296" r:id="rId16"/>
    <p:sldId id="279" r:id="rId17"/>
    <p:sldId id="335" r:id="rId18"/>
    <p:sldId id="315" r:id="rId19"/>
    <p:sldId id="337" r:id="rId20"/>
    <p:sldId id="318" r:id="rId21"/>
    <p:sldId id="330" r:id="rId22"/>
    <p:sldId id="285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3300"/>
    <a:srgbClr val="006666"/>
    <a:srgbClr val="006600"/>
    <a:srgbClr val="3399FF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7" autoAdjust="0"/>
    <p:restoredTop sz="94532" autoAdjust="0"/>
  </p:normalViewPr>
  <p:slideViewPr>
    <p:cSldViewPr>
      <p:cViewPr>
        <p:scale>
          <a:sx n="71" d="100"/>
          <a:sy n="71" d="100"/>
        </p:scale>
        <p:origin x="-1386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E45B802-2478-4BD7-99EE-E02C82B95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48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B802-2478-4BD7-99EE-E02C82B95237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9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baseline="0" dirty="0" smtClean="0">
                <a:solidFill>
                  <a:srgbClr val="FF0000"/>
                </a:solidFill>
              </a:rPr>
              <a:t> 1,2: </a:t>
            </a:r>
            <a:r>
              <a:rPr lang="en-US" baseline="0" dirty="0" err="1" smtClean="0">
                <a:solidFill>
                  <a:srgbClr val="FF0000"/>
                </a:solidFill>
              </a:rPr>
              <a:t>Nhận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xét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gì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về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tính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cách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của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cậu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bé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trong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truyện</a:t>
            </a:r>
            <a:r>
              <a:rPr lang="en-US" baseline="0" dirty="0" smtClean="0">
                <a:solidFill>
                  <a:srgbClr val="FF0000"/>
                </a:solidFill>
              </a:rPr>
              <a:t>? =&gt; </a:t>
            </a:r>
            <a:r>
              <a:rPr lang="en-US" baseline="0" dirty="0" err="1" smtClean="0">
                <a:solidFill>
                  <a:srgbClr val="FF0000"/>
                </a:solidFill>
              </a:rPr>
              <a:t>Rút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ra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phần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ghi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nhớ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thứ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nhất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để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thu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gọn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thời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gian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hơn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và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đỡ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lặp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lại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khi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rút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ra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kết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luận</a:t>
            </a:r>
            <a:r>
              <a:rPr lang="en-US" baseline="0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B802-2478-4BD7-99EE-E02C82B952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09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7527-C20A-4707-8CAF-2AD3EF3B7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89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FE35-4ED8-430C-9C54-F8DB971EF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60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3D75E-2B8B-4636-B659-46B7970D0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F02CF-F1ED-4536-BAA9-904FE4F63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6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E3918-649F-4946-98F5-2392A5D0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3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48704-FAC6-443A-B7E4-CF5DB425E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D7AA9-ADD5-4ED2-9C6C-0437032CF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17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5F55B-4943-4694-831A-200E8526E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69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086E6-1DB9-4930-8F4B-235A2372A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46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890E7-2450-40D8-9E58-8B633381C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99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FFDBE-806E-43D9-B45B-9038F0E09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7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594F2F9-CE4F-425F-85E9-F2370BDF37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nen\Picture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595" y="925280"/>
            <a:ext cx="9035153" cy="43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6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itchFamily="18" charset="0"/>
              </a:rPr>
              <a:t>NHIỆT LIỆT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FF3300"/>
                </a:solidFill>
                <a:latin typeface="Times New Roman" pitchFamily="18" charset="0"/>
              </a:rPr>
              <a:t>CHÀO MỪNG CÁC THẦY CÔ GIÁO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VỀ DỰ CHUYÊN ĐỀ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TẬP 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LÀM </a:t>
            </a:r>
            <a:r>
              <a:rPr lang="en-US" alt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VĂN LỚP 4C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endParaRPr lang="en-US" altLang="en-US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altLang="en-US" sz="4800" b="1" dirty="0" smtClean="0">
                <a:solidFill>
                  <a:srgbClr val="0000FF"/>
                </a:solidFill>
                <a:latin typeface="HP001 4H" pitchFamily="34" charset="0"/>
              </a:rPr>
              <a:t>: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Hoàng</a:t>
            </a:r>
            <a:r>
              <a:rPr lang="en-US" altLang="en-US" sz="4800" b="1" dirty="0" smtClean="0">
                <a:solidFill>
                  <a:srgbClr val="0000FF"/>
                </a:solidFill>
                <a:latin typeface="HP001 4H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Thị</a:t>
            </a:r>
            <a:r>
              <a:rPr lang="en-US" altLang="en-US" sz="4800" b="1" dirty="0" smtClean="0">
                <a:solidFill>
                  <a:srgbClr val="0000FF"/>
                </a:solidFill>
                <a:latin typeface="HP001 4H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Ánh</a:t>
            </a:r>
            <a:r>
              <a:rPr lang="en-US" altLang="en-US" sz="4800" b="1" dirty="0" smtClean="0">
                <a:solidFill>
                  <a:srgbClr val="0000FF"/>
                </a:solidFill>
                <a:latin typeface="HP001 4H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Tuyết</a:t>
            </a:r>
            <a:endParaRPr lang="en-US" altLang="en-US" sz="4800" b="1" dirty="0" smtClean="0">
              <a:solidFill>
                <a:srgbClr val="0000FF"/>
              </a:solidFill>
              <a:latin typeface="HP001 4H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Trường</a:t>
            </a:r>
            <a:r>
              <a:rPr lang="en-US" altLang="en-US" sz="4800" b="1" dirty="0" smtClean="0">
                <a:solidFill>
                  <a:srgbClr val="0000FF"/>
                </a:solidFill>
                <a:latin typeface="HP001 4H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Tiểu</a:t>
            </a:r>
            <a:r>
              <a:rPr lang="en-US" altLang="en-US" sz="4800" b="1" dirty="0" smtClean="0">
                <a:solidFill>
                  <a:srgbClr val="0000FF"/>
                </a:solidFill>
                <a:latin typeface="HP001 4H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học</a:t>
            </a:r>
            <a:r>
              <a:rPr lang="en-US" altLang="en-US" sz="4800" b="1" dirty="0" smtClean="0">
                <a:solidFill>
                  <a:srgbClr val="0000FF"/>
                </a:solidFill>
                <a:latin typeface="HP001 4H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Phúc</a:t>
            </a:r>
            <a:r>
              <a:rPr lang="en-US" altLang="en-US" sz="4800" b="1" dirty="0" smtClean="0">
                <a:solidFill>
                  <a:srgbClr val="0000FF"/>
                </a:solidFill>
                <a:latin typeface="HP001 4H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HP001 4H" pitchFamily="34" charset="0"/>
              </a:rPr>
              <a:t>Đồng</a:t>
            </a:r>
            <a:endParaRPr lang="en-US" altLang="en-US" sz="4800" b="1" dirty="0">
              <a:solidFill>
                <a:srgbClr val="0000FF"/>
              </a:solidFill>
              <a:latin typeface="HP001 4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:\khung nen\Picture16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5124" name="Text Box 104"/>
          <p:cNvSpPr txBox="1">
            <a:spLocks noChangeArrowheads="1"/>
          </p:cNvSpPr>
          <p:nvPr/>
        </p:nvSpPr>
        <p:spPr bwMode="auto">
          <a:xfrm>
            <a:off x="2057400" y="3929063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lphaLcPeriod"/>
            </a:pP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  <a:p>
            <a:pPr lvl="1">
              <a:spcBef>
                <a:spcPct val="50000"/>
              </a:spcBef>
            </a:pP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graphicFrame>
        <p:nvGraphicFramePr>
          <p:cNvPr id="5127" name="Object 11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18"/>
          <p:cNvGraphicFramePr>
            <a:graphicFrameLocks noChangeAspect="1"/>
          </p:cNvGraphicFramePr>
          <p:nvPr/>
        </p:nvGraphicFramePr>
        <p:xfrm>
          <a:off x="5692775" y="2667000"/>
          <a:ext cx="4841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2667000"/>
                        <a:ext cx="4841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122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457200" y="685800"/>
            <a:ext cx="11315700" cy="5867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          II.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algn="just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    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Trong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văn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kể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chuyện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nhiều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khi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ta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phải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kể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lại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lời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nói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ý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nghĩ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nhân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Lời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nói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ý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nghĩ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cũng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nói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lên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tính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cách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nhân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ý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nghĩa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câu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</a:rPr>
              <a:t>chuyện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buFontTx/>
              <a:buNone/>
            </a:pPr>
            <a:endParaRPr lang="en-US" alt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66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11506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1.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ghi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lại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lời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nói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cậu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bé</a:t>
            </a:r>
            <a:r>
              <a:rPr lang="en-US" sz="3600" b="1" i="1" dirty="0" smtClean="0">
                <a:solidFill>
                  <a:srgbClr val="FF0000"/>
                </a:solidFill>
              </a:rPr>
              <a:t>: </a:t>
            </a:r>
            <a:r>
              <a:rPr lang="en-US" sz="3600" dirty="0" smtClean="0">
                <a:solidFill>
                  <a:srgbClr val="006600"/>
                </a:solidFill>
              </a:rPr>
              <a:t>- </a:t>
            </a:r>
            <a:r>
              <a:rPr lang="en-US" sz="3600" dirty="0" err="1">
                <a:solidFill>
                  <a:srgbClr val="006600"/>
                </a:solidFill>
              </a:rPr>
              <a:t>Ông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đừng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giận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cháu</a:t>
            </a:r>
            <a:r>
              <a:rPr lang="en-US" sz="3600" dirty="0">
                <a:solidFill>
                  <a:srgbClr val="006600"/>
                </a:solidFill>
              </a:rPr>
              <a:t>, </a:t>
            </a:r>
            <a:r>
              <a:rPr lang="en-US" sz="3600" dirty="0" err="1" smtClean="0">
                <a:solidFill>
                  <a:srgbClr val="006600"/>
                </a:solidFill>
              </a:rPr>
              <a:t>cháu</a:t>
            </a:r>
            <a:r>
              <a:rPr lang="en-US" sz="3600" dirty="0" smtClean="0">
                <a:solidFill>
                  <a:srgbClr val="006600"/>
                </a:solidFill>
              </a:rPr>
              <a:t>  </a:t>
            </a:r>
            <a:r>
              <a:rPr lang="en-US" sz="3600" dirty="0" err="1" smtClean="0">
                <a:solidFill>
                  <a:srgbClr val="006600"/>
                </a:solidFill>
              </a:rPr>
              <a:t>không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có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gì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để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cho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ông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cả</a:t>
            </a:r>
            <a:r>
              <a:rPr lang="en-US" sz="3600" dirty="0" smtClean="0">
                <a:solidFill>
                  <a:srgbClr val="006600"/>
                </a:solidFill>
              </a:rPr>
              <a:t>.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câu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ghi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lại</a:t>
            </a:r>
            <a:r>
              <a:rPr lang="en-US" sz="3600" b="1" i="1" dirty="0">
                <a:solidFill>
                  <a:srgbClr val="FF0000"/>
                </a:solidFill>
              </a:rPr>
              <a:t> ý </a:t>
            </a:r>
            <a:r>
              <a:rPr lang="en-US" sz="3600" b="1" i="1" dirty="0" err="1">
                <a:solidFill>
                  <a:srgbClr val="FF0000"/>
                </a:solidFill>
              </a:rPr>
              <a:t>nghĩ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của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cậu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bé</a:t>
            </a:r>
            <a:r>
              <a:rPr lang="en-US" sz="3600" b="1" i="1" dirty="0">
                <a:solidFill>
                  <a:srgbClr val="FF0000"/>
                </a:solidFill>
              </a:rPr>
              <a:t>: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000066"/>
                </a:solidFill>
              </a:rPr>
              <a:t>    </a:t>
            </a:r>
            <a:r>
              <a:rPr lang="en-US" sz="3600" dirty="0">
                <a:solidFill>
                  <a:srgbClr val="006600"/>
                </a:solidFill>
              </a:rPr>
              <a:t>+ Chao </a:t>
            </a:r>
            <a:r>
              <a:rPr lang="en-US" sz="3600" dirty="0" err="1">
                <a:solidFill>
                  <a:srgbClr val="006600"/>
                </a:solidFill>
              </a:rPr>
              <a:t>ôi</a:t>
            </a:r>
            <a:r>
              <a:rPr lang="en-US" sz="3600" dirty="0">
                <a:solidFill>
                  <a:srgbClr val="006600"/>
                </a:solidFill>
              </a:rPr>
              <a:t>! </a:t>
            </a:r>
            <a:r>
              <a:rPr lang="en-US" sz="3600" dirty="0" err="1">
                <a:solidFill>
                  <a:srgbClr val="006600"/>
                </a:solidFill>
              </a:rPr>
              <a:t>Cảnh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nghèo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đói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đã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gặm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nát</a:t>
            </a:r>
            <a:r>
              <a:rPr lang="en-US" sz="3600" dirty="0">
                <a:solidFill>
                  <a:srgbClr val="006600"/>
                </a:solidFill>
              </a:rPr>
              <a:t> con </a:t>
            </a:r>
            <a:r>
              <a:rPr lang="en-US" sz="3600" dirty="0" err="1">
                <a:solidFill>
                  <a:srgbClr val="006600"/>
                </a:solidFill>
              </a:rPr>
              <a:t>người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đau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khổ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kia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thành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xấu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xí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biết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nhường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nào</a:t>
            </a:r>
            <a:r>
              <a:rPr lang="en-US" sz="3600" dirty="0">
                <a:solidFill>
                  <a:srgbClr val="006600"/>
                </a:solidFill>
              </a:rPr>
              <a:t>.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000066"/>
                </a:solidFill>
              </a:rPr>
              <a:t>    </a:t>
            </a:r>
            <a:r>
              <a:rPr lang="en-US" sz="3600" i="1" dirty="0"/>
              <a:t>+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ấy</a:t>
            </a:r>
            <a:r>
              <a:rPr lang="en-US" sz="3600" dirty="0"/>
              <a:t>, </a:t>
            </a:r>
            <a:r>
              <a:rPr lang="en-US" sz="3600" dirty="0" err="1"/>
              <a:t>tôi</a:t>
            </a:r>
            <a:r>
              <a:rPr lang="en-US" sz="3600" dirty="0"/>
              <a:t> </a:t>
            </a:r>
            <a:r>
              <a:rPr lang="en-US" sz="3600" dirty="0" err="1"/>
              <a:t>chợt</a:t>
            </a:r>
            <a:r>
              <a:rPr lang="en-US" sz="3600" dirty="0"/>
              <a:t> </a:t>
            </a:r>
            <a:r>
              <a:rPr lang="en-US" sz="3600" dirty="0" err="1"/>
              <a:t>hiểu</a:t>
            </a:r>
            <a:r>
              <a:rPr lang="en-US" sz="3600" dirty="0"/>
              <a:t> </a:t>
            </a:r>
            <a:r>
              <a:rPr lang="en-US" sz="3600" dirty="0" err="1"/>
              <a:t>rằng</a:t>
            </a:r>
            <a:r>
              <a:rPr lang="en-US" sz="3600" dirty="0"/>
              <a:t>: </a:t>
            </a:r>
            <a:r>
              <a:rPr lang="en-US" sz="3600" dirty="0" err="1">
                <a:solidFill>
                  <a:srgbClr val="006600"/>
                </a:solidFill>
              </a:rPr>
              <a:t>cả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tôi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nữa</a:t>
            </a:r>
            <a:r>
              <a:rPr lang="en-US" sz="3600" dirty="0">
                <a:solidFill>
                  <a:srgbClr val="006600"/>
                </a:solidFill>
              </a:rPr>
              <a:t>, </a:t>
            </a:r>
            <a:r>
              <a:rPr lang="en-US" sz="3600" dirty="0" err="1">
                <a:solidFill>
                  <a:srgbClr val="006600"/>
                </a:solidFill>
              </a:rPr>
              <a:t>tôi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cũng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vừa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nhận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được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chút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gì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của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ông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</a:rPr>
              <a:t>lão</a:t>
            </a:r>
            <a:r>
              <a:rPr lang="en-US" sz="3600" dirty="0" smtClean="0">
                <a:solidFill>
                  <a:srgbClr val="006600"/>
                </a:solidFill>
              </a:rPr>
              <a:t>.</a:t>
            </a:r>
            <a:endParaRPr lang="en-US" sz="3600" dirty="0">
              <a:solidFill>
                <a:srgbClr val="0066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93977" y="3131969"/>
            <a:ext cx="2401676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lời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gián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tiếp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914400"/>
            <a:ext cx="2401676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Dẫn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lời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trực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tiếp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5052" y="2209800"/>
            <a:ext cx="2401676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Dẫn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lời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trực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tiếp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105400" y="2626658"/>
            <a:ext cx="1028700" cy="464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76700" y="3051286"/>
            <a:ext cx="1543050" cy="464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khung nen\6097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724400" y="2362200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alt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304800" y="17929"/>
            <a:ext cx="11658600" cy="5105400"/>
          </a:xfrm>
          <a:ln w="38100"/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1.Tìm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dẫn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trực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tiếp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dẫn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gián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tiếp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Ba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buNone/>
            </a:pP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- Theo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alt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" y="564778"/>
            <a:ext cx="403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62600" y="564778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6433" y="3917578"/>
            <a:ext cx="784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43800" y="2734237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86858" y="4527178"/>
            <a:ext cx="9257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43800" y="2810437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5065059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DẤU HIỆU NHẬN BIẾT: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   - </a:t>
            </a:r>
            <a:r>
              <a:rPr lang="en-US" altLang="en-US" dirty="0" err="1">
                <a:solidFill>
                  <a:srgbClr val="0000FF"/>
                </a:solidFill>
              </a:rPr>
              <a:t>Lời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dẫn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trực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tiếp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là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một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câu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trọn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vẹn</a:t>
            </a:r>
            <a:r>
              <a:rPr lang="en-US" altLang="en-US" dirty="0">
                <a:solidFill>
                  <a:srgbClr val="0000FF"/>
                </a:solidFill>
              </a:rPr>
              <a:t> hay </a:t>
            </a:r>
            <a:r>
              <a:rPr lang="en-US" altLang="en-US" dirty="0" err="1">
                <a:solidFill>
                  <a:srgbClr val="0000FF"/>
                </a:solidFill>
              </a:rPr>
              <a:t>một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đoạn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văn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được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đặt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sau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dấu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hai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chấm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phối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hợp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với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dấu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gạch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ngang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đầu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dòng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hoặc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phối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hợp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với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dấu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ngoặc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kép</a:t>
            </a:r>
            <a:r>
              <a:rPr lang="en-US" altLang="en-US" dirty="0">
                <a:solidFill>
                  <a:srgbClr val="0000FF"/>
                </a:solidFill>
              </a:rPr>
              <a:t>. </a:t>
            </a:r>
          </a:p>
          <a:p>
            <a:r>
              <a:rPr lang="en-US" altLang="en-US" dirty="0">
                <a:solidFill>
                  <a:srgbClr val="006600"/>
                </a:solidFill>
              </a:rPr>
              <a:t>   - </a:t>
            </a:r>
            <a:r>
              <a:rPr lang="en-US" altLang="en-US" dirty="0" err="1">
                <a:solidFill>
                  <a:srgbClr val="006600"/>
                </a:solidFill>
              </a:rPr>
              <a:t>Lời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dẫn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gián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tiếp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đứng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sau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các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từ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nối</a:t>
            </a:r>
            <a:r>
              <a:rPr lang="en-US" altLang="en-US" dirty="0">
                <a:solidFill>
                  <a:srgbClr val="006600"/>
                </a:solidFill>
              </a:rPr>
              <a:t>: </a:t>
            </a:r>
            <a:r>
              <a:rPr lang="en-US" altLang="en-US" b="1" i="1" dirty="0" err="1">
                <a:solidFill>
                  <a:srgbClr val="006600"/>
                </a:solidFill>
              </a:rPr>
              <a:t>rằng</a:t>
            </a:r>
            <a:r>
              <a:rPr lang="en-US" altLang="en-US" b="1" i="1" dirty="0">
                <a:solidFill>
                  <a:srgbClr val="006600"/>
                </a:solidFill>
              </a:rPr>
              <a:t>, </a:t>
            </a:r>
            <a:r>
              <a:rPr lang="en-US" altLang="en-US" b="1" i="1" dirty="0" err="1">
                <a:solidFill>
                  <a:srgbClr val="006600"/>
                </a:solidFill>
              </a:rPr>
              <a:t>là</a:t>
            </a:r>
            <a:r>
              <a:rPr lang="en-US" altLang="en-US" b="1" i="1" dirty="0" smtClean="0">
                <a:solidFill>
                  <a:srgbClr val="006600"/>
                </a:solidFill>
              </a:rPr>
              <a:t>, </a:t>
            </a:r>
            <a:r>
              <a:rPr lang="en-US" altLang="en-US" b="1" i="1" dirty="0">
                <a:solidFill>
                  <a:srgbClr val="006600"/>
                </a:solidFill>
              </a:rPr>
              <a:t>(</a:t>
            </a:r>
            <a:r>
              <a:rPr lang="en-US" altLang="en-US" b="1" i="1" dirty="0" err="1">
                <a:solidFill>
                  <a:srgbClr val="006600"/>
                </a:solidFill>
              </a:rPr>
              <a:t>và</a:t>
            </a:r>
            <a:r>
              <a:rPr lang="en-US" altLang="en-US" b="1" i="1" dirty="0">
                <a:solidFill>
                  <a:srgbClr val="006600"/>
                </a:solidFill>
              </a:rPr>
              <a:t> </a:t>
            </a:r>
            <a:r>
              <a:rPr lang="en-US" altLang="en-US" b="1" i="1" dirty="0" err="1">
                <a:solidFill>
                  <a:srgbClr val="006600"/>
                </a:solidFill>
              </a:rPr>
              <a:t>dấu</a:t>
            </a:r>
            <a:r>
              <a:rPr lang="en-US" altLang="en-US" b="1" i="1" dirty="0">
                <a:solidFill>
                  <a:srgbClr val="006600"/>
                </a:solidFill>
              </a:rPr>
              <a:t> </a:t>
            </a:r>
            <a:r>
              <a:rPr lang="en-US" altLang="en-US" b="1" i="1" dirty="0" err="1">
                <a:solidFill>
                  <a:srgbClr val="006600"/>
                </a:solidFill>
              </a:rPr>
              <a:t>hai</a:t>
            </a:r>
            <a:r>
              <a:rPr lang="en-US" altLang="en-US" b="1" i="1" dirty="0">
                <a:solidFill>
                  <a:srgbClr val="006600"/>
                </a:solidFill>
              </a:rPr>
              <a:t> </a:t>
            </a:r>
            <a:r>
              <a:rPr lang="en-US" altLang="en-US" b="1" i="1" dirty="0" err="1">
                <a:solidFill>
                  <a:srgbClr val="006600"/>
                </a:solidFill>
              </a:rPr>
              <a:t>chấm</a:t>
            </a:r>
            <a:r>
              <a:rPr lang="en-US" altLang="en-US" b="1" i="1" dirty="0">
                <a:solidFill>
                  <a:srgbClr val="006600"/>
                </a:solidFill>
              </a:rPr>
              <a:t>.)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81200" y="2810437"/>
            <a:ext cx="784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81200" y="2734239"/>
            <a:ext cx="784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11277600" cy="58674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n-US" altLang="en-US" sz="40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4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4400" b="1" u="sng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gián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trực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      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Vua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nhìn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thấy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miếng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trầu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têm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rất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khéo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bèn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hỏi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bà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hàng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nước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xem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trầu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đó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ai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têm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Bà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lão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bảo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chính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tay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bà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têm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Vua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gặng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hỏi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mãi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bà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lão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đành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nói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thật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con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gái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bà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têm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</a:rPr>
              <a:t>. </a:t>
            </a:r>
          </a:p>
          <a:p>
            <a:pPr algn="r" eaLnBrk="1" hangingPunct="1">
              <a:buFontTx/>
              <a:buNone/>
            </a:pPr>
            <a:r>
              <a:rPr lang="en-US" altLang="en-US" sz="4400" i="1" dirty="0" err="1" smtClean="0">
                <a:solidFill>
                  <a:srgbClr val="000066"/>
                </a:solidFill>
                <a:latin typeface="Times New Roman" pitchFamily="18" charset="0"/>
              </a:rPr>
              <a:t>Truyện</a:t>
            </a:r>
            <a:r>
              <a:rPr lang="en-US" altLang="en-US" sz="44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000066"/>
                </a:solidFill>
                <a:latin typeface="Times New Roman" pitchFamily="18" charset="0"/>
              </a:rPr>
              <a:t>Tấm</a:t>
            </a:r>
            <a:r>
              <a:rPr lang="en-US" altLang="en-US" sz="44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000066"/>
                </a:solidFill>
                <a:latin typeface="Times New Roman" pitchFamily="18" charset="0"/>
              </a:rPr>
              <a:t>Cám</a:t>
            </a:r>
            <a:endParaRPr lang="en-US" altLang="en-US" sz="4400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40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0" y="1534884"/>
            <a:ext cx="556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2209800"/>
            <a:ext cx="495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7010400" cy="103663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0882"/>
            <a:ext cx="5638800" cy="509451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800000"/>
                </a:solidFill>
                <a:latin typeface="Times New Roman" pitchFamily="18" charset="0"/>
              </a:rPr>
              <a:t>     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gián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altLang="en-US" sz="4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Vua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nhìn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thấy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những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miếng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trầu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têm</a:t>
            </a:r>
            <a:endParaRPr lang="en-US" altLang="en-US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rất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khéo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bèn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hỏi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bà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hàng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nước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xem</a:t>
            </a:r>
            <a:endParaRPr lang="en-US" altLang="en-US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trầu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đó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ai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têm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lão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têm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006600"/>
                </a:solidFill>
                <a:latin typeface="Times New Roman" pitchFamily="18" charset="0"/>
              </a:rPr>
              <a:t> 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itchFamily="18" charset="0"/>
              </a:rPr>
              <a:t>Vua</a:t>
            </a:r>
            <a:r>
              <a:rPr lang="en-US" altLang="en-US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gặng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hỏi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mãi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bà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lão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đành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itchFamily="18" charset="0"/>
              </a:rPr>
              <a:t>nói</a:t>
            </a:r>
            <a:endParaRPr lang="en-US" altLang="en-US" dirty="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dirty="0" err="1" smtClean="0">
                <a:solidFill>
                  <a:srgbClr val="006600"/>
                </a:solidFill>
                <a:latin typeface="Times New Roman" pitchFamily="18" charset="0"/>
              </a:rPr>
              <a:t>thật</a:t>
            </a:r>
            <a:r>
              <a:rPr lang="en-US" altLang="en-US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là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gái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bà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têm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211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096000" y="-4"/>
            <a:ext cx="6096000" cy="518160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trực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altLang="en-US" sz="4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 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Vua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nhìn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thấy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những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miêng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trầu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têm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rất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khéo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bèn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hỏi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bà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hàng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nước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    -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Xin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cụ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cho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biết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ai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đã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têm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trầu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800000"/>
                </a:solidFill>
                <a:latin typeface="Times New Roman" pitchFamily="18" charset="0"/>
              </a:rPr>
              <a:t>này</a:t>
            </a:r>
            <a:r>
              <a:rPr lang="en-US" altLang="en-US" dirty="0" smtClean="0">
                <a:solidFill>
                  <a:srgbClr val="800000"/>
                </a:solidFill>
                <a:latin typeface="Times New Roman" pitchFamily="18" charset="0"/>
              </a:rPr>
              <a:t>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Bà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lão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Tâu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bệ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hạ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trầu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têm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đấy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ạ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itchFamily="18" charset="0"/>
              </a:rPr>
              <a:t>Nhà</a:t>
            </a:r>
            <a:r>
              <a:rPr lang="en-US" altLang="en-US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vua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không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tin,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gặng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hỏi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mãi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bà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lão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đành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nói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thật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   </a:t>
            </a:r>
            <a:r>
              <a:rPr lang="en-US" altLang="en-US" dirty="0" smtClean="0">
                <a:solidFill>
                  <a:srgbClr val="006600"/>
                </a:solidFill>
                <a:latin typeface="Times New Roman" pitchFamily="18" charset="0"/>
              </a:rPr>
              <a:t>   -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itchFamily="18" charset="0"/>
              </a:rPr>
              <a:t>Thưa</a:t>
            </a:r>
            <a:r>
              <a:rPr lang="en-US" altLang="en-US" dirty="0" smtClean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đó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là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trầu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do con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gái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Times New Roman" pitchFamily="18" charset="0"/>
              </a:rPr>
              <a:t>già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Times New Roman" pitchFamily="18" charset="0"/>
              </a:rPr>
              <a:t>têm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</a:rPr>
              <a:t>!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6096000" y="457200"/>
            <a:ext cx="1588" cy="4876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" y="4953000"/>
            <a:ext cx="1203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     </a:t>
            </a:r>
            <a:r>
              <a:rPr lang="en-US" altLang="en-US" dirty="0" err="1" smtClean="0">
                <a:solidFill>
                  <a:srgbClr val="0000FF"/>
                </a:solidFill>
              </a:rPr>
              <a:t>Muốn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chuyển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lời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dẫn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</a:rPr>
              <a:t>gián</a:t>
            </a:r>
            <a:r>
              <a:rPr lang="en-US" altLang="en-US" b="1" i="1" dirty="0">
                <a:solidFill>
                  <a:srgbClr val="C00000"/>
                </a:solidFill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</a:rPr>
              <a:t>tiếp</a:t>
            </a:r>
            <a:r>
              <a:rPr lang="en-US" altLang="en-US" b="1" i="1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thành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</a:rPr>
              <a:t>trực</a:t>
            </a:r>
            <a:r>
              <a:rPr lang="en-US" altLang="en-US" b="1" i="1" dirty="0">
                <a:solidFill>
                  <a:srgbClr val="C00000"/>
                </a:solidFill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</a:rPr>
              <a:t>tiếp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thì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phải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nắm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vững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đó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là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lời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nói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của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ai</a:t>
            </a:r>
            <a:r>
              <a:rPr lang="en-US" altLang="en-US" dirty="0">
                <a:solidFill>
                  <a:srgbClr val="0000FF"/>
                </a:solidFill>
              </a:rPr>
              <a:t>, </a:t>
            </a:r>
            <a:r>
              <a:rPr lang="en-US" altLang="en-US" dirty="0" err="1">
                <a:solidFill>
                  <a:srgbClr val="0000FF"/>
                </a:solidFill>
              </a:rPr>
              <a:t>nói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với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ai</a:t>
            </a:r>
            <a:r>
              <a:rPr lang="en-US" altLang="en-US" dirty="0">
                <a:solidFill>
                  <a:srgbClr val="0000FF"/>
                </a:solidFill>
              </a:rPr>
              <a:t>. </a:t>
            </a:r>
            <a:r>
              <a:rPr lang="en-US" altLang="en-US" dirty="0" err="1">
                <a:solidFill>
                  <a:srgbClr val="0000FF"/>
                </a:solidFill>
              </a:rPr>
              <a:t>Khi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chuyển</a:t>
            </a:r>
            <a:r>
              <a:rPr lang="en-US" altLang="en-US" dirty="0">
                <a:solidFill>
                  <a:srgbClr val="0000FF"/>
                </a:solidFill>
              </a:rPr>
              <a:t>: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     - </a:t>
            </a:r>
            <a:r>
              <a:rPr lang="en-US" altLang="en-US" dirty="0" err="1" smtClean="0">
                <a:solidFill>
                  <a:srgbClr val="FF0000"/>
                </a:solidFill>
              </a:rPr>
              <a:t>Phải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thay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đổi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xưng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hô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     - </a:t>
            </a:r>
            <a:r>
              <a:rPr lang="en-US" altLang="en-US" dirty="0" err="1" smtClean="0">
                <a:solidFill>
                  <a:srgbClr val="FF0000"/>
                </a:solidFill>
              </a:rPr>
              <a:t>Phải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đặt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nói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trực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tiếp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sau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dấu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hai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chấm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phối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ngoặc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kép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hoặc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đặt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sau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dấu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hai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chấm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xuống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dòng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gạch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đầu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dòng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1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1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endParaRPr lang="en-US" altLang="en-US" sz="40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83307" name="Rectangle 11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11201400" cy="48307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 3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Chuyển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lời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dẫn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trực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tiếp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sau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thành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lời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dẫn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gián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tiếp</a:t>
            </a:r>
            <a:r>
              <a:rPr lang="en-US" altLang="en-US" sz="4800" b="1" i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  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Bác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thợ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hỏi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Hòe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     -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Cháu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có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thích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làm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thợ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xây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không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    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Hòe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đáp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     -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Cháu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thích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6600"/>
                </a:solidFill>
                <a:latin typeface="Times New Roman" pitchFamily="18" charset="0"/>
              </a:rPr>
              <a:t>lắm</a:t>
            </a:r>
            <a:r>
              <a:rPr lang="en-US" altLang="en-US" sz="4800" dirty="0" smtClean="0">
                <a:solidFill>
                  <a:srgbClr val="006600"/>
                </a:solidFill>
                <a:latin typeface="Times New Roman" pitchFamily="18" charset="0"/>
              </a:rPr>
              <a:t>!</a:t>
            </a:r>
            <a:endParaRPr lang="en-US" altLang="en-US" sz="4800" dirty="0" smtClean="0">
              <a:solidFill>
                <a:srgbClr val="006600"/>
              </a:solidFill>
            </a:endParaRPr>
          </a:p>
        </p:txBody>
      </p:sp>
      <p:pic>
        <p:nvPicPr>
          <p:cNvPr id="22532" name="Picture 4" descr="D:\khung ne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" y="4483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191000" y="19812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1295400"/>
            <a:ext cx="678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3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3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3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3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277870"/>
              </p:ext>
            </p:extLst>
          </p:nvPr>
        </p:nvGraphicFramePr>
        <p:xfrm>
          <a:off x="381000" y="381000"/>
          <a:ext cx="11506200" cy="474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6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92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9532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lang="en-US" sz="4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4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lang="en-US" sz="4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0176">
                <a:tc>
                  <a:txBody>
                    <a:bodyPr/>
                    <a:lstStyle/>
                    <a:p>
                      <a:r>
                        <a:rPr lang="en-US" sz="440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440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-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-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lắm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sz="4400" i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n-US" sz="4400" b="0" i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092"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77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643572"/>
              </p:ext>
            </p:extLst>
          </p:nvPr>
        </p:nvGraphicFramePr>
        <p:xfrm>
          <a:off x="152400" y="381000"/>
          <a:ext cx="11887200" cy="466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3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83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4428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lang="en-US" sz="4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4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lang="en-US" sz="4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0311">
                <a:tc>
                  <a:txBody>
                    <a:bodyPr/>
                    <a:lstStyle/>
                    <a:p>
                      <a:r>
                        <a:rPr lang="en-US" sz="440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440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-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-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i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lắm</a:t>
                      </a:r>
                      <a:r>
                        <a:rPr lang="en-US" sz="4400" i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sz="4400" i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4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i="1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cậu</a:t>
                      </a:r>
                      <a:r>
                        <a:rPr lang="en-US" sz="4400" b="1" i="1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i="1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r>
                        <a:rPr lang="en-US" sz="4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i="1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4400" b="1" i="1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4400" b="0" i="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0" baseline="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lắm</a:t>
                      </a:r>
                      <a:r>
                        <a:rPr lang="en-US" sz="4400" b="0" i="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400" b="0" i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661"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4648200"/>
            <a:ext cx="10668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vi-VN" sz="2800" dirty="0" smtClean="0"/>
              <a:t>Muốn </a:t>
            </a:r>
            <a:r>
              <a:rPr lang="vi-VN" sz="2800" dirty="0">
                <a:solidFill>
                  <a:srgbClr val="FF0000"/>
                </a:solidFill>
              </a:rPr>
              <a:t>chuyển</a:t>
            </a:r>
            <a:r>
              <a:rPr lang="vi-VN" sz="2800" dirty="0"/>
              <a:t> lời dẫn </a:t>
            </a:r>
            <a:r>
              <a:rPr lang="vi-VN" sz="2800" dirty="0">
                <a:solidFill>
                  <a:srgbClr val="FF0000"/>
                </a:solidFill>
              </a:rPr>
              <a:t>trực tiếp </a:t>
            </a:r>
            <a:r>
              <a:rPr lang="vi-VN" sz="2800" dirty="0"/>
              <a:t>thành lời dẫn </a:t>
            </a:r>
            <a:r>
              <a:rPr lang="vi-VN" sz="2800" dirty="0">
                <a:solidFill>
                  <a:srgbClr val="FF0000"/>
                </a:solidFill>
              </a:rPr>
              <a:t>gián tiếp </a:t>
            </a:r>
            <a:r>
              <a:rPr lang="vi-VN" sz="2800" dirty="0"/>
              <a:t>thì phải nắm vững đó là lời của ai, nói với ai. </a:t>
            </a:r>
            <a:endParaRPr lang="en-US" sz="2800" dirty="0"/>
          </a:p>
          <a:p>
            <a:r>
              <a:rPr lang="en-US" sz="2800" dirty="0"/>
              <a:t>        </a:t>
            </a:r>
            <a:r>
              <a:rPr lang="vi-VN" sz="2800" dirty="0"/>
              <a:t>Khi chuyển:</a:t>
            </a:r>
            <a:endParaRPr lang="en-US" sz="2800" dirty="0"/>
          </a:p>
          <a:p>
            <a:r>
              <a:rPr lang="en-US" sz="2800" dirty="0"/>
              <a:t>       </a:t>
            </a:r>
            <a:r>
              <a:rPr lang="vi-VN" sz="2800" dirty="0"/>
              <a:t> </a:t>
            </a:r>
            <a:r>
              <a:rPr lang="vi-VN" sz="2800" dirty="0">
                <a:solidFill>
                  <a:srgbClr val="FF0000"/>
                </a:solidFill>
              </a:rPr>
              <a:t>+ Phải thay đổi lời xưng hô.</a:t>
            </a:r>
          </a:p>
          <a:p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       </a:t>
            </a:r>
            <a:r>
              <a:rPr lang="vi-VN" sz="2800" dirty="0">
                <a:solidFill>
                  <a:srgbClr val="FF0000"/>
                </a:solidFill>
              </a:rPr>
              <a:t>+ Bỏ dấu gạch đầu dòng, gộp lời kể chuyện và lời nói của nhân vật.</a:t>
            </a:r>
            <a:r>
              <a:rPr lang="vi-VN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khung nen\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4"/>
          <p:cNvSpPr txBox="1">
            <a:spLocks noChangeArrowheads="1"/>
          </p:cNvSpPr>
          <p:nvPr/>
        </p:nvSpPr>
        <p:spPr>
          <a:xfrm>
            <a:off x="3048000" y="1828800"/>
            <a:ext cx="5867400" cy="3657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7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2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:\khung nen\Picture16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5124" name="Text Box 104"/>
          <p:cNvSpPr txBox="1">
            <a:spLocks noChangeArrowheads="1"/>
          </p:cNvSpPr>
          <p:nvPr/>
        </p:nvSpPr>
        <p:spPr bwMode="auto">
          <a:xfrm>
            <a:off x="2057400" y="3929063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lphaLcPeriod"/>
            </a:pP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  <a:p>
            <a:pPr lvl="1">
              <a:spcBef>
                <a:spcPct val="50000"/>
              </a:spcBef>
            </a:pP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09680" name="Text Box 112"/>
          <p:cNvSpPr txBox="1">
            <a:spLocks noChangeArrowheads="1"/>
          </p:cNvSpPr>
          <p:nvPr/>
        </p:nvSpPr>
        <p:spPr bwMode="auto">
          <a:xfrm>
            <a:off x="381000" y="220209"/>
            <a:ext cx="44196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ÔN BÀI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CŨ:</a:t>
            </a:r>
          </a:p>
        </p:txBody>
      </p:sp>
      <p:sp>
        <p:nvSpPr>
          <p:cNvPr id="109681" name="Text Box 113"/>
          <p:cNvSpPr txBox="1">
            <a:spLocks noChangeArrowheads="1"/>
          </p:cNvSpPr>
          <p:nvPr/>
        </p:nvSpPr>
        <p:spPr bwMode="auto">
          <a:xfrm>
            <a:off x="1197429" y="928234"/>
            <a:ext cx="9906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7" name="Object 11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18"/>
          <p:cNvGraphicFramePr>
            <a:graphicFrameLocks noChangeAspect="1"/>
          </p:cNvGraphicFramePr>
          <p:nvPr/>
        </p:nvGraphicFramePr>
        <p:xfrm>
          <a:off x="5692775" y="2667000"/>
          <a:ext cx="4841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2667000"/>
                        <a:ext cx="4841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122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lailoino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931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108850" y="5715000"/>
            <a:ext cx="354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Ý </a:t>
            </a:r>
            <a:r>
              <a:rPr lang="en-US" sz="2800" dirty="0" err="1" smtClean="0">
                <a:solidFill>
                  <a:srgbClr val="006600"/>
                </a:solidFill>
              </a:rPr>
              <a:t>nghĩa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câu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chuyện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8650" y="4985996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:\khung nen\Picture16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5124" name="Text Box 104"/>
          <p:cNvSpPr txBox="1">
            <a:spLocks noChangeArrowheads="1"/>
          </p:cNvSpPr>
          <p:nvPr/>
        </p:nvSpPr>
        <p:spPr bwMode="auto">
          <a:xfrm>
            <a:off x="2057400" y="3929063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lphaLcPeriod"/>
            </a:pP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  <a:p>
            <a:pPr lvl="1">
              <a:spcBef>
                <a:spcPct val="50000"/>
              </a:spcBef>
            </a:pP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graphicFrame>
        <p:nvGraphicFramePr>
          <p:cNvPr id="5127" name="Object 11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18"/>
          <p:cNvGraphicFramePr>
            <a:graphicFrameLocks noChangeAspect="1"/>
          </p:cNvGraphicFramePr>
          <p:nvPr/>
        </p:nvGraphicFramePr>
        <p:xfrm>
          <a:off x="5692775" y="2667000"/>
          <a:ext cx="4841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2667000"/>
                        <a:ext cx="4841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122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90600" y="685800"/>
            <a:ext cx="1013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Ví dụ: </a:t>
            </a:r>
            <a:r>
              <a:rPr lang="en-US" dirty="0" smtClean="0"/>
              <a:t>V</a:t>
            </a:r>
            <a:r>
              <a:rPr lang="vi-VN" dirty="0" smtClean="0"/>
              <a:t>ề </a:t>
            </a:r>
            <a:r>
              <a:rPr lang="vi-VN" dirty="0"/>
              <a:t>một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vi-VN" dirty="0" smtClean="0"/>
              <a:t>trong </a:t>
            </a:r>
            <a:r>
              <a:rPr lang="vi-VN" dirty="0"/>
              <a:t>lớp: 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>
                <a:solidFill>
                  <a:srgbClr val="006666"/>
                </a:solidFill>
              </a:rPr>
              <a:t>Hai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err="1" smtClean="0">
                <a:solidFill>
                  <a:srgbClr val="006666"/>
                </a:solidFill>
              </a:rPr>
              <a:t>bạn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err="1" smtClean="0">
                <a:solidFill>
                  <a:srgbClr val="006666"/>
                </a:solidFill>
              </a:rPr>
              <a:t>Lê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err="1" smtClean="0">
                <a:solidFill>
                  <a:srgbClr val="006666"/>
                </a:solidFill>
              </a:rPr>
              <a:t>và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err="1">
                <a:solidFill>
                  <a:srgbClr val="006666"/>
                </a:solidFill>
              </a:rPr>
              <a:t>H</a:t>
            </a:r>
            <a:r>
              <a:rPr lang="en-US" dirty="0" err="1" smtClean="0">
                <a:solidFill>
                  <a:srgbClr val="006666"/>
                </a:solidFill>
              </a:rPr>
              <a:t>à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err="1" smtClean="0">
                <a:solidFill>
                  <a:srgbClr val="006666"/>
                </a:solidFill>
              </a:rPr>
              <a:t>ngồi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err="1" smtClean="0">
                <a:solidFill>
                  <a:srgbClr val="006666"/>
                </a:solidFill>
              </a:rPr>
              <a:t>cạnh</a:t>
            </a:r>
            <a:r>
              <a:rPr lang="en-US" dirty="0" smtClean="0">
                <a:solidFill>
                  <a:srgbClr val="006666"/>
                </a:solidFill>
              </a:rPr>
              <a:t> </a:t>
            </a:r>
            <a:r>
              <a:rPr lang="en-US" dirty="0" err="1" smtClean="0">
                <a:solidFill>
                  <a:srgbClr val="006666"/>
                </a:solidFill>
              </a:rPr>
              <a:t>nhau</a:t>
            </a:r>
            <a:r>
              <a:rPr lang="en-US" dirty="0" smtClean="0">
                <a:solidFill>
                  <a:srgbClr val="006666"/>
                </a:solidFill>
              </a:rPr>
              <a:t>.</a:t>
            </a:r>
            <a:endParaRPr lang="vi-VN" dirty="0">
              <a:solidFill>
                <a:srgbClr val="006666"/>
              </a:solidFill>
            </a:endParaRPr>
          </a:p>
          <a:p>
            <a:r>
              <a:rPr lang="en-US" dirty="0" smtClean="0">
                <a:solidFill>
                  <a:srgbClr val="006666"/>
                </a:solidFill>
              </a:rPr>
              <a:t>    </a:t>
            </a:r>
            <a:r>
              <a:rPr lang="vi-VN" dirty="0" smtClean="0">
                <a:solidFill>
                  <a:srgbClr val="006666"/>
                </a:solidFill>
              </a:rPr>
              <a:t> </a:t>
            </a:r>
            <a:r>
              <a:rPr lang="vi-VN" dirty="0">
                <a:solidFill>
                  <a:srgbClr val="006666"/>
                </a:solidFill>
              </a:rPr>
              <a:t>Lê trách Hà đè tay lên vở, làm quăn vở của Lê. </a:t>
            </a:r>
          </a:p>
          <a:p>
            <a:r>
              <a:rPr lang="vi-VN" dirty="0" smtClean="0">
                <a:solidFill>
                  <a:srgbClr val="006666"/>
                </a:solidFill>
              </a:rPr>
              <a:t> </a:t>
            </a:r>
            <a:r>
              <a:rPr lang="en-US" dirty="0" smtClean="0">
                <a:solidFill>
                  <a:srgbClr val="006666"/>
                </a:solidFill>
              </a:rPr>
              <a:t>    </a:t>
            </a:r>
            <a:r>
              <a:rPr lang="vi-VN" dirty="0" smtClean="0">
                <a:solidFill>
                  <a:srgbClr val="006666"/>
                </a:solidFill>
              </a:rPr>
              <a:t>Hà </a:t>
            </a:r>
            <a:r>
              <a:rPr lang="vi-VN" dirty="0">
                <a:solidFill>
                  <a:srgbClr val="006666"/>
                </a:solidFill>
              </a:rPr>
              <a:t>vội nói: </a:t>
            </a:r>
            <a:r>
              <a:rPr lang="en-US" dirty="0" smtClean="0">
                <a:solidFill>
                  <a:srgbClr val="006666"/>
                </a:solidFill>
              </a:rPr>
              <a:t>“</a:t>
            </a:r>
            <a:r>
              <a:rPr lang="vi-VN" dirty="0" smtClean="0">
                <a:solidFill>
                  <a:srgbClr val="006666"/>
                </a:solidFill>
              </a:rPr>
              <a:t>Mình </a:t>
            </a:r>
            <a:r>
              <a:rPr lang="vi-VN" dirty="0">
                <a:solidFill>
                  <a:srgbClr val="006666"/>
                </a:solidFill>
              </a:rPr>
              <a:t>xin lỗi. Mình không cố ý</a:t>
            </a:r>
            <a:r>
              <a:rPr lang="vi-VN" dirty="0" smtClean="0">
                <a:solidFill>
                  <a:srgbClr val="006666"/>
                </a:solidFill>
              </a:rPr>
              <a:t>.</a:t>
            </a:r>
            <a:r>
              <a:rPr lang="en-US" dirty="0" smtClean="0">
                <a:solidFill>
                  <a:srgbClr val="006666"/>
                </a:solidFill>
              </a:rPr>
              <a:t>”</a:t>
            </a:r>
            <a:r>
              <a:rPr lang="vi-VN" dirty="0" smtClean="0">
                <a:solidFill>
                  <a:srgbClr val="006666"/>
                </a:solidFill>
              </a:rPr>
              <a:t> 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1425255"/>
            <a:ext cx="388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dirty="0" smtClean="0">
                <a:solidFill>
                  <a:srgbClr val="FF0000"/>
                </a:solidFill>
              </a:rPr>
              <a:t>(</a:t>
            </a:r>
            <a:r>
              <a:rPr lang="vi-VN" dirty="0">
                <a:solidFill>
                  <a:srgbClr val="FF0000"/>
                </a:solidFill>
              </a:rPr>
              <a:t>Dẫn lời nói gián tiếp của Lê</a:t>
            </a:r>
            <a:r>
              <a:rPr lang="vi-VN" dirty="0" smtClean="0">
                <a:solidFill>
                  <a:srgbClr val="FF0000"/>
                </a:solidFill>
              </a:rPr>
              <a:t>)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08386" y="1767174"/>
            <a:ext cx="388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(</a:t>
            </a:r>
            <a:r>
              <a:rPr lang="vi-VN" dirty="0">
                <a:solidFill>
                  <a:srgbClr val="FF0000"/>
                </a:solidFill>
              </a:rPr>
              <a:t>Dẫn lời nói trực tiếp của Hà)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46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342900" y="381000"/>
            <a:ext cx="115061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4580" name="Picture 5" descr="Soạn tin: VNN 670184 gửi đến: 998 để nhận ảnh này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67175"/>
            <a:ext cx="1441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chu 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876800"/>
            <a:ext cx="13430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chu b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3430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1429834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4365">
            <a:off x="6572250" y="2962275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200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:\khung nen\Picture16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5124" name="Text Box 104"/>
          <p:cNvSpPr txBox="1">
            <a:spLocks noChangeArrowheads="1"/>
          </p:cNvSpPr>
          <p:nvPr/>
        </p:nvSpPr>
        <p:spPr bwMode="auto">
          <a:xfrm>
            <a:off x="2057400" y="3929063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lphaLcPeriod"/>
            </a:pP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  <a:p>
            <a:pPr lvl="1">
              <a:spcBef>
                <a:spcPct val="50000"/>
              </a:spcBef>
            </a:pP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09680" name="Text Box 112"/>
          <p:cNvSpPr txBox="1">
            <a:spLocks noChangeArrowheads="1"/>
          </p:cNvSpPr>
          <p:nvPr/>
        </p:nvSpPr>
        <p:spPr bwMode="auto">
          <a:xfrm>
            <a:off x="152400" y="372614"/>
            <a:ext cx="49530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ÔN BÀI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CŨ:</a:t>
            </a:r>
          </a:p>
        </p:txBody>
      </p:sp>
      <p:sp>
        <p:nvSpPr>
          <p:cNvPr id="109681" name="Text Box 113"/>
          <p:cNvSpPr txBox="1">
            <a:spLocks noChangeArrowheads="1"/>
          </p:cNvSpPr>
          <p:nvPr/>
        </p:nvSpPr>
        <p:spPr bwMode="auto">
          <a:xfrm>
            <a:off x="1143000" y="1080639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7" name="Object 11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18"/>
          <p:cNvGraphicFramePr>
            <a:graphicFrameLocks noChangeAspect="1"/>
          </p:cNvGraphicFramePr>
          <p:nvPr/>
        </p:nvGraphicFramePr>
        <p:xfrm>
          <a:off x="5692775" y="2667000"/>
          <a:ext cx="4841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2667000"/>
                        <a:ext cx="4841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122"/>
          <p:cNvSpPr>
            <a:spLocks noChangeArrowheads="1"/>
          </p:cNvSpPr>
          <p:nvPr/>
        </p:nvSpPr>
        <p:spPr bwMode="auto">
          <a:xfrm>
            <a:off x="152400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83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khung nen\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4"/>
          <p:cNvSpPr txBox="1">
            <a:spLocks noChangeArrowheads="1"/>
          </p:cNvSpPr>
          <p:nvPr/>
        </p:nvSpPr>
        <p:spPr>
          <a:xfrm>
            <a:off x="3048000" y="1828800"/>
            <a:ext cx="5867400" cy="3657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7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D:\khung nen\Picture16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048000" y="593725"/>
            <a:ext cx="762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b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Text Box 69"/>
          <p:cNvSpPr txBox="1">
            <a:spLocks noChangeArrowheads="1"/>
          </p:cNvSpPr>
          <p:nvPr/>
        </p:nvSpPr>
        <p:spPr bwMode="auto">
          <a:xfrm>
            <a:off x="3413125" y="6477000"/>
            <a:ext cx="5529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9275" name="Rectangle 7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685800"/>
            <a:ext cx="10972800" cy="4648200"/>
          </a:xfrm>
        </p:spPr>
        <p:txBody>
          <a:bodyPr/>
          <a:lstStyle/>
          <a:p>
            <a:pPr marL="1489075" indent="-1489075" algn="l" eaLnBrk="1" hangingPunct="1">
              <a:lnSpc>
                <a:spcPct val="80000"/>
              </a:lnSpc>
            </a:pPr>
            <a:r>
              <a:rPr lang="en-US" alt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alt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89075" indent="-1489075" algn="l" eaLnBrk="1" hangingPunct="1">
              <a:lnSpc>
                <a:spcPct val="80000"/>
              </a:lnSpc>
            </a:pPr>
            <a:r>
              <a:rPr lang="en-US" alt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57943" y="2394858"/>
            <a:ext cx="21662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7600" y="190500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7756" y="1894116"/>
            <a:ext cx="4718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42388" y="3124200"/>
            <a:ext cx="2335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7756" y="3128682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7943" y="3657600"/>
            <a:ext cx="1937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9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9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7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210671"/>
            <a:ext cx="11049000" cy="6477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1.Câu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cậu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endParaRPr lang="en-US" sz="44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Ông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đừng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giận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cháu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cháu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không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gì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để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cho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ông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cả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cậu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</a:rPr>
              <a:t>+ 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Chao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ôi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!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Cảnh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nghèo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đói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đã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gặm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nát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006600"/>
                </a:solidFill>
                <a:latin typeface="Times New Roman" pitchFamily="18" charset="0"/>
              </a:rPr>
              <a:t>người</a:t>
            </a:r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đau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khổ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kia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xấu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xí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biết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nhường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nào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r>
              <a:rPr lang="en-US" sz="4000" i="1" dirty="0" smtClean="0">
                <a:latin typeface="Times New Roman" pitchFamily="18" charset="0"/>
              </a:rPr>
              <a:t>+ </a:t>
            </a:r>
            <a:r>
              <a:rPr lang="en-US" sz="4000" dirty="0" err="1" smtClean="0">
                <a:latin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ấy</a:t>
            </a:r>
            <a:r>
              <a:rPr lang="en-US" sz="4000" dirty="0" smtClean="0">
                <a:latin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</a:rPr>
              <a:t>tôi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chợt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rằng</a:t>
            </a:r>
            <a:r>
              <a:rPr lang="en-US" sz="4000" dirty="0" smtClean="0">
                <a:latin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006600"/>
                </a:solidFill>
                <a:latin typeface="Times New Roman" pitchFamily="18" charset="0"/>
              </a:rPr>
              <a:t>cả</a:t>
            </a:r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tôi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nữa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tôi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cũng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vừa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nhận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được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chút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gì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của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ông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Times New Roman" pitchFamily="18" charset="0"/>
              </a:rPr>
              <a:t>lão</a:t>
            </a:r>
            <a:r>
              <a:rPr lang="en-US" sz="4000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cậu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</a:rPr>
              <a:t>C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ậu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nhân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hậu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giàu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lòng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thương</a:t>
            </a:r>
            <a:endParaRPr lang="en-US" sz="440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tốt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bụng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biết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cảm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thông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ông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lão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en-US" sz="4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1981200" y="4953000"/>
            <a:ext cx="8229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3200">
              <a:solidFill>
                <a:srgbClr val="000066"/>
              </a:solidFill>
            </a:endParaRPr>
          </a:p>
          <a:p>
            <a:endParaRPr lang="en-US" altLang="en-US" sz="3600">
              <a:solidFill>
                <a:srgbClr val="000066"/>
              </a:solidFill>
            </a:endParaRPr>
          </a:p>
        </p:txBody>
      </p:sp>
      <p:pic>
        <p:nvPicPr>
          <p:cNvPr id="8196" name="Picture 5" descr="D:\khung nen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1"/>
            <a:ext cx="12192000" cy="69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43200" y="2626659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8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8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8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8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8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1)BS: </a:t>
            </a:r>
            <a:r>
              <a:rPr lang="en-US" dirty="0" err="1" smtClean="0">
                <a:solidFill>
                  <a:srgbClr val="FF0000"/>
                </a:solidFill>
              </a:rPr>
              <a:t>Tính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cậu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bé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>
                <a:solidFill>
                  <a:srgbClr val="FF0000"/>
                </a:solidFill>
              </a:rPr>
              <a:t>Ghi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nhớ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phần</a:t>
            </a:r>
            <a:r>
              <a:rPr lang="en-US" dirty="0" smtClean="0">
                <a:solidFill>
                  <a:srgbClr val="FF0000"/>
                </a:solidFill>
              </a:rPr>
              <a:t> 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*** RÚT KINH NGHIỆM: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chưa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hoàn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thành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dạy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thành</a:t>
            </a:r>
            <a:r>
              <a:rPr lang="en-US" sz="2000" dirty="0">
                <a:solidFill>
                  <a:srgbClr val="FF0000"/>
                </a:solidFill>
              </a:rPr>
              <a:t> 45 </a:t>
            </a:r>
            <a:r>
              <a:rPr lang="en-US" sz="2000" dirty="0" err="1">
                <a:solidFill>
                  <a:srgbClr val="FF0000"/>
                </a:solidFill>
              </a:rPr>
              <a:t>phút</a:t>
            </a:r>
            <a:r>
              <a:rPr lang="en-US" sz="2000" dirty="0">
                <a:solidFill>
                  <a:srgbClr val="FF0000"/>
                </a:solidFill>
              </a:rPr>
              <a:t> HS </a:t>
            </a:r>
            <a:r>
              <a:rPr lang="en-US" sz="2000" dirty="0" err="1">
                <a:solidFill>
                  <a:srgbClr val="FF0000"/>
                </a:solidFill>
              </a:rPr>
              <a:t>cũng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không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xong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Phần</a:t>
            </a:r>
            <a:r>
              <a:rPr lang="en-US" sz="2000" dirty="0">
                <a:solidFill>
                  <a:srgbClr val="FF0000"/>
                </a:solidFill>
              </a:rPr>
              <a:t> NX: 1,2 </a:t>
            </a:r>
            <a:r>
              <a:rPr lang="en-US" sz="2000" dirty="0" err="1">
                <a:solidFill>
                  <a:srgbClr val="FF0000"/>
                </a:solidFill>
              </a:rPr>
              <a:t>nên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luôn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luận</a:t>
            </a:r>
            <a:r>
              <a:rPr lang="en-US" sz="2000" dirty="0">
                <a:solidFill>
                  <a:srgbClr val="FF0000"/>
                </a:solidFill>
              </a:rPr>
              <a:t> 1.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3: </a:t>
            </a:r>
            <a:r>
              <a:rPr lang="en-US" sz="2000" dirty="0" err="1">
                <a:solidFill>
                  <a:srgbClr val="FF0000"/>
                </a:solidFill>
              </a:rPr>
              <a:t>rút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luận</a:t>
            </a:r>
            <a:r>
              <a:rPr lang="en-US" sz="2000" dirty="0">
                <a:solidFill>
                  <a:srgbClr val="FF0000"/>
                </a:solidFill>
              </a:rPr>
              <a:t> 2=&gt; </a:t>
            </a:r>
            <a:r>
              <a:rPr lang="en-US" sz="2000" dirty="0" err="1">
                <a:solidFill>
                  <a:srgbClr val="FF0000"/>
                </a:solidFill>
              </a:rPr>
              <a:t>nên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cho</a:t>
            </a:r>
            <a:r>
              <a:rPr lang="en-US" sz="2000" dirty="0">
                <a:solidFill>
                  <a:srgbClr val="FF0000"/>
                </a:solidFill>
              </a:rPr>
              <a:t> HS </a:t>
            </a:r>
            <a:r>
              <a:rPr lang="en-US" sz="2000" dirty="0" err="1">
                <a:solidFill>
                  <a:srgbClr val="FF0000"/>
                </a:solidFill>
              </a:rPr>
              <a:t>thảo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luận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3, </a:t>
            </a:r>
            <a:r>
              <a:rPr lang="en-US" sz="2000" dirty="0" err="1">
                <a:solidFill>
                  <a:srgbClr val="FF0000"/>
                </a:solidFill>
              </a:rPr>
              <a:t>đưa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câu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hỏi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định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hướng</a:t>
            </a:r>
            <a:r>
              <a:rPr lang="en-US" sz="2000" dirty="0">
                <a:solidFill>
                  <a:srgbClr val="FF0000"/>
                </a:solidFill>
              </a:rPr>
              <a:t>=&gt;</a:t>
            </a:r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luận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mấy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dẫn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nhân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vật</a:t>
            </a:r>
            <a:r>
              <a:rPr lang="en-US" sz="2000" dirty="0">
                <a:solidFill>
                  <a:srgbClr val="FF0000"/>
                </a:solidFill>
              </a:rPr>
              <a:t>=&gt; </a:t>
            </a:r>
            <a:r>
              <a:rPr lang="en-US" sz="2000" dirty="0" err="1">
                <a:solidFill>
                  <a:srgbClr val="FF0000"/>
                </a:solidFill>
              </a:rPr>
              <a:t>Đọc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ghi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nhớ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</a:p>
          <a:p>
            <a:r>
              <a:rPr lang="en-US" sz="2000" dirty="0">
                <a:solidFill>
                  <a:srgbClr val="FF0000"/>
                </a:solidFill>
              </a:rPr>
              <a:t>Quay </a:t>
            </a:r>
            <a:r>
              <a:rPr lang="en-US" sz="2000" dirty="0" err="1">
                <a:solidFill>
                  <a:srgbClr val="FF0000"/>
                </a:solidFill>
              </a:rPr>
              <a:t>lại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1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nhận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dẫn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trực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tiếp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dẫn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tiếp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**** </a:t>
            </a:r>
            <a:r>
              <a:rPr lang="en-US" sz="2000" dirty="0" err="1">
                <a:solidFill>
                  <a:srgbClr val="FF0000"/>
                </a:solidFill>
              </a:rPr>
              <a:t>nên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thêm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trường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hợp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dùng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dấu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ngoặc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kép</a:t>
            </a:r>
            <a:r>
              <a:rPr lang="en-US" sz="2000" dirty="0">
                <a:solidFill>
                  <a:srgbClr val="FF0000"/>
                </a:solidFill>
              </a:rPr>
              <a:t>.( VD: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văn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bị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điểm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không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Cho HS </a:t>
            </a:r>
            <a:r>
              <a:rPr lang="en-US" sz="2000" b="1" dirty="0" err="1">
                <a:solidFill>
                  <a:srgbClr val="FF0000"/>
                </a:solidFill>
              </a:rPr>
              <a:t>viết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trước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cả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chữa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kịp</a:t>
            </a:r>
            <a:r>
              <a:rPr lang="en-US" sz="2000" b="1" dirty="0">
                <a:solidFill>
                  <a:srgbClr val="FF0000"/>
                </a:solidFill>
              </a:rPr>
              <a:t>. HS </a:t>
            </a:r>
            <a:r>
              <a:rPr lang="en-US" sz="2000" b="1" dirty="0" err="1">
                <a:solidFill>
                  <a:srgbClr val="FF0000"/>
                </a:solidFill>
              </a:rPr>
              <a:t>vài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phút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phải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chiếu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cho</a:t>
            </a:r>
            <a:r>
              <a:rPr lang="en-US" sz="2000" b="1" dirty="0">
                <a:solidFill>
                  <a:srgbClr val="FF0000"/>
                </a:solidFill>
              </a:rPr>
              <a:t> HS NH </a:t>
            </a:r>
            <a:r>
              <a:rPr lang="en-US" sz="2000" b="1" dirty="0" err="1">
                <a:solidFill>
                  <a:srgbClr val="FF0000"/>
                </a:solidFill>
              </a:rPr>
              <a:t>và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rút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</a:t>
            </a:r>
            <a:r>
              <a:rPr lang="en-US" sz="2000" b="1" dirty="0">
                <a:solidFill>
                  <a:srgbClr val="FF0000"/>
                </a:solidFill>
              </a:rPr>
              <a:t> KL. </a:t>
            </a:r>
            <a:r>
              <a:rPr lang="en-US" sz="2000" b="1" dirty="0" err="1">
                <a:solidFill>
                  <a:srgbClr val="FF0000"/>
                </a:solidFill>
              </a:rPr>
              <a:t>Làm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3. </a:t>
            </a:r>
            <a:r>
              <a:rPr lang="en-US" sz="2000" b="1" dirty="0" smtClean="0">
                <a:solidFill>
                  <a:srgbClr val="FF0000"/>
                </a:solidFill>
              </a:rPr>
              <a:t>=&gt; </a:t>
            </a:r>
            <a:r>
              <a:rPr lang="en-US" sz="2000" b="1" dirty="0" err="1" smtClean="0">
                <a:solidFill>
                  <a:srgbClr val="FF0000"/>
                </a:solidFill>
              </a:rPr>
              <a:t>Chốt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kiến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thức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*** </a:t>
            </a:r>
            <a:r>
              <a:rPr lang="en-US" sz="2000" b="1" dirty="0" err="1">
                <a:solidFill>
                  <a:srgbClr val="FF0000"/>
                </a:solidFill>
              </a:rPr>
              <a:t>sự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máy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chiếu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u="sng" dirty="0" err="1">
                <a:solidFill>
                  <a:srgbClr val="FF0000"/>
                </a:solidFill>
              </a:rPr>
              <a:t>Nên</a:t>
            </a:r>
            <a:r>
              <a:rPr lang="en-US" sz="2000" b="1" u="sng" dirty="0">
                <a:solidFill>
                  <a:srgbClr val="FF0000"/>
                </a:solidFill>
              </a:rPr>
              <a:t> photo </a:t>
            </a:r>
            <a:r>
              <a:rPr lang="en-US" sz="2000" b="1" u="sng" dirty="0" err="1">
                <a:solidFill>
                  <a:srgbClr val="FF0000"/>
                </a:solidFill>
              </a:rPr>
              <a:t>ra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giấy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để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dùng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máy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chiếu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2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762000" y="0"/>
            <a:ext cx="10820400" cy="65532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solidFill>
                <a:srgbClr val="000066"/>
              </a:solidFill>
              <a:latin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khản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khản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9219" name="Picture 4" descr="D:\khung ne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49"/>
            <a:ext cx="12192000" cy="691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569667" y="501650"/>
            <a:ext cx="11201400" cy="990599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   3.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endParaRPr lang="en-US" altLang="en-US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sz="36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3452" y="1936980"/>
            <a:ext cx="54864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alt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958753"/>
            <a:ext cx="51816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a) -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khản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3787551"/>
            <a:ext cx="51816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khản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433450" y="3787550"/>
            <a:ext cx="5486402" cy="1937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altLang="en-US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464622" y="2601048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480952" y="4201248"/>
            <a:ext cx="762000" cy="2286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98376" y="5002484"/>
            <a:ext cx="2401676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lời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gián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tiếp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6400" y="2756292"/>
            <a:ext cx="2401676" cy="309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Dẫn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lời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trực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</a:rPr>
              <a:t>tiếp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33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63500"/>
            <a:ext cx="12193588" cy="699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6" grpId="0" animBg="1"/>
      <p:bldP spid="13" grpId="0" animBg="1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1603</Words>
  <Application>Microsoft Office PowerPoint</Application>
  <PresentationFormat>Custom</PresentationFormat>
  <Paragraphs>133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1)BS: Tính cách cậu bé? Ghi nhớ phần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e929_f372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 TRA</dc:creator>
  <cp:lastModifiedBy>TRANGVIET</cp:lastModifiedBy>
  <cp:revision>415</cp:revision>
  <dcterms:created xsi:type="dcterms:W3CDTF">2007-02-28T03:11:48Z</dcterms:created>
  <dcterms:modified xsi:type="dcterms:W3CDTF">2019-09-25T23:06:19Z</dcterms:modified>
</cp:coreProperties>
</file>